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Lst>
  <p:sldSz cy="5143500" cx="9144000"/>
  <p:notesSz cx="6858000" cy="9144000"/>
  <p:embeddedFontLst>
    <p:embeddedFont>
      <p:font typeface="Caveat"/>
      <p:regular r:id="rId107"/>
      <p:bold r:id="rId10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B00B796-8FCA-471F-BA43-61A4BA94E1C0}">
  <a:tblStyle styleId="{5B00B796-8FCA-471F-BA43-61A4BA94E1C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Caveat-regular.fntdata"/><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8" Type="http://schemas.openxmlformats.org/officeDocument/2006/relationships/font" Target="fonts/Caveat-bold.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9dfb82c3d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9dfb82c3d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53a877d324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53a877d324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a3ba37aaf6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a3ba37aaf6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g9d3bac7b7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7" name="Google Shape;1457;g9d3bac7b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53a877d324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53a877d324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a0a7ff7a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a0a7ff7a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53a877d324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53a877d324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9adb3db958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9adb3db958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53a877d32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53a877d32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f1a200197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f1a200197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a0197c3f5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a0197c3f5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f1a200197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f1a200197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f1a200197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f1a200197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9adb3db9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9adb3db9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9adb3db958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9adb3db958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9adb3db958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9adb3db958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9adb3db958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9adb3db958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53a877d324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53a877d324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53a877d324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53a877d324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53a877d324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53a877d324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53a877d324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53a877d324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53a877d324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53a877d324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53aa774ae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53aa774ae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53a877d324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53a877d324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9adb3db958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9adb3db958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53aa774ae9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53aa774ae9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53a877d324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53a877d324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53a877d324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53a877d324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53aa774ae9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53aa774ae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53aa774ae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53aa774ae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53a877d324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53a877d324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53a877d324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53a877d324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53aa774ae9_2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53aa774ae9_2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53aa774ae9_2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53aa774ae9_2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53aa774ae9_2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53aa774ae9_2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53a877d32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53a877d32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53aa774ae9_2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53aa774ae9_2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53aa774ae9_2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53aa774ae9_2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53aa774ae9_2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53aa774ae9_2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53aa774ae9_2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53aa774ae9_2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53aa774ae9_2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53aa774ae9_2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a49eeb440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a49eeb440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a489501968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a489501968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a489501968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a489501968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9d3bac7b74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9d3bac7b74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53ae4330d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53ae4330d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53aa774ae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53aa774ae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53a877d324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53a877d324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9f7d7cf4a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9f7d7cf4a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9f7d7cf4a4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9f7d7cf4a4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53ae4330d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53ae4330d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9f7d7cf4a4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9f7d7cf4a4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9f7d7cf4a4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9f7d7cf4a4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a3f306a5a2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a3f306a5a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a4895019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a4895019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a489501968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a489501968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a489501968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a489501968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53aa774ae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53aa774ae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53ae4330d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53ae4330d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53ae4330d5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53ae4330d5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11546c256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11546c256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a3f306a5a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a3f306a5a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53ae4330d5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53ae4330d5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53aa774ae9_2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53aa774ae9_2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53a877d324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53a877d324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53aa774ae9_2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53aa774ae9_2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53aa774ae9_2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53aa774ae9_2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53aa774ae9_2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53aa774ae9_2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53a877d324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53a877d324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9d3bac7b74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9d3bac7b74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9d3bac7b74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9d3bac7b74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9d3bac7b74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9d3bac7b74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9d3bac7b74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9d3bac7b74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c2108c632f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c2108c632f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a3ba37aa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a3ba37aa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a3ba37aaf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a3ba37aaf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a695ad27d9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a695ad27d9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a695ad27d9_5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a695ad27d9_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a3ba37aaf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a3ba37aaf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53a877d324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53a877d324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a695ad27d9_5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a695ad27d9_5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c13262cd5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c13262cd5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c2108c632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c2108c632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g53e70acd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8" name="Google Shape;1208;g53e70acd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53e70acd7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53e70acd7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53e70acd7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53e70acd7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53e70acd7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53e70acd7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53e70ad10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53e70ad10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a49eeb440d_3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a49eeb440d_3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a49eeb4211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a49eeb4211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53aa774ae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53aa774ae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ga49eeb4211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5" name="Google Shape;1295;ga49eeb4211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a49eeb4211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a49eeb4211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53ae4330d5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53ae4330d5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9d3bac7b74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9d3bac7b74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9d3bac7b74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9d3bac7b74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g9d3bac7b7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0" name="Google Shape;1360;g9d3bac7b7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9d3bac7b74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9d3bac7b74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ga3ba37aaf6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5" name="Google Shape;1395;ga3ba37aaf6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a3ba37aaf6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0" name="Google Shape;1410;ga3ba37aaf6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ga3ba37aaf6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3" name="Google Shape;1423;ga3ba37aaf6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irina.ciocan@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slide" Target="/ppt/slides/slide2.xml"/><Relationship Id="rId4" Type="http://schemas.openxmlformats.org/officeDocument/2006/relationships/hyperlink" Target="mailto:irina.ciocan@gmail.com" TargetMode="External"/><Relationship Id="rId5" Type="http://schemas.openxmlformats.org/officeDocument/2006/relationships/image" Target="../media/image9.jpg"/><Relationship Id="rId6" Type="http://schemas.openxmlformats.org/officeDocument/2006/relationships/image" Target="../media/image3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slide" Target="/ppt/slides/slide2.xml"/><Relationship Id="rId4" Type="http://schemas.openxmlformats.org/officeDocument/2006/relationships/hyperlink" Target="mailto:irina.ciocan@gmail.com" TargetMode="External"/><Relationship Id="rId5" Type="http://schemas.openxmlformats.org/officeDocument/2006/relationships/image" Target="../media/image86.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slide" Target="/ppt/slides/slide2.xml"/><Relationship Id="rId4" Type="http://schemas.openxmlformats.org/officeDocument/2006/relationships/hyperlink" Target="mailto:irina.ciocan@gmail.com" TargetMode="External"/><Relationship Id="rId5" Type="http://schemas.openxmlformats.org/officeDocument/2006/relationships/hyperlink" Target="https://caniuse.com/" TargetMode="External"/><Relationship Id="rId6" Type="http://schemas.openxmlformats.org/officeDocument/2006/relationships/image" Target="../media/image89.png"/><Relationship Id="rId7" Type="http://schemas.openxmlformats.org/officeDocument/2006/relationships/hyperlink" Target="http://browsershots.org/" TargetMode="External"/><Relationship Id="rId8" Type="http://schemas.openxmlformats.org/officeDocument/2006/relationships/hyperlink" Target="https://modernizr.co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slide" Target="/ppt/slides/slide2.xml"/><Relationship Id="rId4" Type="http://schemas.openxmlformats.org/officeDocument/2006/relationships/hyperlink" Target="mailto:irina.ciocan@gmail.com" TargetMode="External"/><Relationship Id="rId5"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mailto:irina.ciocan@gmail.com" TargetMode="External"/><Relationship Id="rId4" Type="http://schemas.openxmlformats.org/officeDocument/2006/relationships/image" Target="../media/image39.png"/><Relationship Id="rId5" Type="http://schemas.openxmlformats.org/officeDocument/2006/relationships/image" Target="../media/image19.png"/><Relationship Id="rId6"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slide" Target="/ppt/slides/slide2.xml"/><Relationship Id="rId4" Type="http://schemas.openxmlformats.org/officeDocument/2006/relationships/hyperlink" Target="mailto:irina.ciocan@gmail.com" TargetMode="External"/><Relationship Id="rId5" Type="http://schemas.openxmlformats.org/officeDocument/2006/relationships/image" Target="../media/image17.png"/><Relationship Id="rId6"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slide" Target="/ppt/slides/slide2.xml"/><Relationship Id="rId4" Type="http://schemas.openxmlformats.org/officeDocument/2006/relationships/hyperlink" Target="mailto:irina.ciocan@gmail.com" TargetMode="External"/><Relationship Id="rId5"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slide" Target="/ppt/slides/slide2.xml"/><Relationship Id="rId4" Type="http://schemas.openxmlformats.org/officeDocument/2006/relationships/hyperlink" Target="mailto:irina.ciocan@gmail.com" TargetMode="External"/><Relationship Id="rId5"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mailto:irina.ciocan@gmail.com" TargetMode="External"/><Relationship Id="rId4" Type="http://schemas.openxmlformats.org/officeDocument/2006/relationships/image" Target="../media/image27.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mailto:irina.ciocan@gmail.com" TargetMode="Externa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gdpr-info.eu/" TargetMode="External"/><Relationship Id="rId4" Type="http://schemas.openxmlformats.org/officeDocument/2006/relationships/hyperlink" Target="mailto:irina.ciocan@gmail.com" TargetMode="External"/><Relationship Id="rId5"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mailto:irina.ciocan@gmail.com" TargetMode="External"/><Relationship Id="rId4" Type="http://schemas.openxmlformats.org/officeDocument/2006/relationships/image" Target="../media/image21.png"/><Relationship Id="rId5"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4.xml"/><Relationship Id="rId4" Type="http://schemas.openxmlformats.org/officeDocument/2006/relationships/hyperlink" Target="mailto:irina.ciocan@gmail.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slide" Target="/ppt/slides/slide2.xml"/><Relationship Id="rId4" Type="http://schemas.openxmlformats.org/officeDocument/2006/relationships/hyperlink" Target="mailto:irina.ciocan@gmail.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slide" Target="/ppt/slides/slide2.xml"/><Relationship Id="rId4" Type="http://schemas.openxmlformats.org/officeDocument/2006/relationships/hyperlink" Target="mailto:irina.ciocan@gmail.com" TargetMode="External"/><Relationship Id="rId5"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slide" Target="/ppt/slides/slide2.xml"/><Relationship Id="rId4" Type="http://schemas.openxmlformats.org/officeDocument/2006/relationships/hyperlink" Target="mailto:irina.ciocan@gmail.co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slide" Target="/ppt/slides/slide2.xml"/><Relationship Id="rId4" Type="http://schemas.openxmlformats.org/officeDocument/2006/relationships/hyperlink" Target="mailto:irina.ciocan@gmail.com"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slide" Target="/ppt/slides/slide2.xml"/><Relationship Id="rId4" Type="http://schemas.openxmlformats.org/officeDocument/2006/relationships/hyperlink" Target="mailto:irina.ciocan@gmail.com" TargetMode="External"/><Relationship Id="rId5" Type="http://schemas.openxmlformats.org/officeDocument/2006/relationships/hyperlink" Target="http://en.wikipedia.org/wiki/Formal_Public_Identifier" TargetMode="External"/><Relationship Id="rId6" Type="http://schemas.openxmlformats.org/officeDocument/2006/relationships/hyperlink" Target="http://www.iso.org/iso/home.html" TargetMode="External"/><Relationship Id="rId7" Type="http://schemas.openxmlformats.org/officeDocument/2006/relationships/hyperlink" Target="http://www.iso.org/iso/home.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slide" Target="/ppt/slides/slide2.xml"/><Relationship Id="rId4" Type="http://schemas.openxmlformats.org/officeDocument/2006/relationships/hyperlink" Target="mailto:irina.ciocan@gmail.com" TargetMode="External"/><Relationship Id="rId5" Type="http://schemas.openxmlformats.org/officeDocument/2006/relationships/hyperlink" Target="http://en.wikipedia.org/wiki/Quirks_mode"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slide" Target="/ppt/slides/slide2.xml"/><Relationship Id="rId4" Type="http://schemas.openxmlformats.org/officeDocument/2006/relationships/hyperlink" Target="mailto:irina.ciocan@gmail.com" TargetMode="External"/><Relationship Id="rId5" Type="http://schemas.openxmlformats.org/officeDocument/2006/relationships/image" Target="../media/image29.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slide" Target="/ppt/slides/slide2.xml"/><Relationship Id="rId4" Type="http://schemas.openxmlformats.org/officeDocument/2006/relationships/hyperlink" Target="mailto:irina.ciocan@gmail.com"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slide" Target="/ppt/slides/slide2.xml"/><Relationship Id="rId4" Type="http://schemas.openxmlformats.org/officeDocument/2006/relationships/hyperlink" Target="mailto:irina.ciocan@gmail.com" TargetMode="External"/><Relationship Id="rId5" Type="http://schemas.openxmlformats.org/officeDocument/2006/relationships/hyperlink" Target="https://www.codetable.net/entitiesin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slide" Target="/ppt/slides/slide2.xml"/><Relationship Id="rId4" Type="http://schemas.openxmlformats.org/officeDocument/2006/relationships/hyperlink" Target="mailto:irina.ciocan@gmail.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slide" Target="/ppt/slides/slide2.xml"/><Relationship Id="rId11" Type="http://schemas.openxmlformats.org/officeDocument/2006/relationships/image" Target="../media/image4.png"/><Relationship Id="rId10" Type="http://schemas.openxmlformats.org/officeDocument/2006/relationships/image" Target="../media/image7.png"/><Relationship Id="rId9" Type="http://schemas.openxmlformats.org/officeDocument/2006/relationships/image" Target="../media/image5.png"/><Relationship Id="rId5" Type="http://schemas.openxmlformats.org/officeDocument/2006/relationships/hyperlink" Target="mailto:irina.ciocan@gmail.com" TargetMode="External"/><Relationship Id="rId6" Type="http://schemas.openxmlformats.org/officeDocument/2006/relationships/image" Target="../media/image1.png"/><Relationship Id="rId7" Type="http://schemas.openxmlformats.org/officeDocument/2006/relationships/image" Target="../media/image3.png"/><Relationship Id="rId8"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slide" Target="/ppt/slides/slide2.xml"/><Relationship Id="rId4" Type="http://schemas.openxmlformats.org/officeDocument/2006/relationships/hyperlink" Target="mailto:irina.ciocan@gmail.com"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slide" Target="/ppt/slides/slide2.xml"/><Relationship Id="rId4" Type="http://schemas.openxmlformats.org/officeDocument/2006/relationships/hyperlink" Target="mailto:irina.ciocan@gmail.com" TargetMode="External"/><Relationship Id="rId5" Type="http://schemas.openxmlformats.org/officeDocument/2006/relationships/hyperlink" Target="http://en.wikipedia.org/wiki/Experimental_language" TargetMode="External"/><Relationship Id="rId6" Type="http://schemas.openxmlformats.org/officeDocument/2006/relationships/hyperlink" Target="http://en.wikipedia.org/wiki/Experimental_language"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slide" Target="/ppt/slides/slide2.xml"/><Relationship Id="rId4" Type="http://schemas.openxmlformats.org/officeDocument/2006/relationships/hyperlink" Target="mailto:irina.ciocan@gmail.com"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slide" Target="/ppt/slides/slide2.xml"/><Relationship Id="rId4" Type="http://schemas.openxmlformats.org/officeDocument/2006/relationships/hyperlink" Target="mailto:irina.ciocan@gmail.com"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slide" Target="/ppt/slides/slide2.xml"/><Relationship Id="rId4" Type="http://schemas.openxmlformats.org/officeDocument/2006/relationships/hyperlink" Target="mailto:irina.ciocan@gmail.com" TargetMode="External"/><Relationship Id="rId5" Type="http://schemas.openxmlformats.org/officeDocument/2006/relationships/hyperlink" Target="http://www.favicon.cc/" TargetMode="External"/><Relationship Id="rId6"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slide" Target="/ppt/slides/slide2.xml"/><Relationship Id="rId4" Type="http://schemas.openxmlformats.org/officeDocument/2006/relationships/hyperlink" Target="mailto:irina.ciocan@gmail.com"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slide" Target="/ppt/slides/slide2.xml"/><Relationship Id="rId4" Type="http://schemas.openxmlformats.org/officeDocument/2006/relationships/hyperlink" Target="mailto:irina.ciocan@gmail.com"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slide" Target="/ppt/slides/slide2.xml"/><Relationship Id="rId4" Type="http://schemas.openxmlformats.org/officeDocument/2006/relationships/hyperlink" Target="mailto:irina.ciocan@gmail.com" TargetMode="External"/><Relationship Id="rId5" Type="http://schemas.openxmlformats.org/officeDocument/2006/relationships/hyperlink" Target="http://dev.w3.org/html5/spec/the-nav-element.html#the-nav-element" TargetMode="External"/><Relationship Id="rId6" Type="http://schemas.openxmlformats.org/officeDocument/2006/relationships/hyperlink" Target="http://html5doctor.com/nav-element/"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slide" Target="/ppt/slides/slide2.xml"/><Relationship Id="rId4" Type="http://schemas.openxmlformats.org/officeDocument/2006/relationships/hyperlink" Target="mailto:irina.ciocan@gmail.com" TargetMode="External"/><Relationship Id="rId5"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slide" Target="/ppt/slides/slide2.xml"/><Relationship Id="rId4" Type="http://schemas.openxmlformats.org/officeDocument/2006/relationships/hyperlink" Target="mailto:irina.ciocan@gmail.com" TargetMode="External"/><Relationship Id="rId5" Type="http://schemas.openxmlformats.org/officeDocument/2006/relationships/hyperlink" Target="http://www.w3.org/TR/html5/the-article-element.html#the-article-element" TargetMode="External"/><Relationship Id="rId6" Type="http://schemas.openxmlformats.org/officeDocument/2006/relationships/hyperlink" Target="http://html5doctor.com/the-article-element/" TargetMode="External"/><Relationship Id="rId7"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slide" Target="/ppt/slides/slide2.xml"/><Relationship Id="rId4" Type="http://schemas.openxmlformats.org/officeDocument/2006/relationships/hyperlink" Target="mailto:irina.ciocan@gmail.com"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slide" Target="/ppt/slides/slide2.xml"/><Relationship Id="rId4" Type="http://schemas.openxmlformats.org/officeDocument/2006/relationships/hyperlink" Target="mailto:irina.ciocan@gmail.com"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slide" Target="/ppt/slides/slide2.xml"/><Relationship Id="rId4" Type="http://schemas.openxmlformats.org/officeDocument/2006/relationships/hyperlink" Target="mailto:irina.ciocan@gmail.com" TargetMode="External"/><Relationship Id="rId5" Type="http://schemas.openxmlformats.org/officeDocument/2006/relationships/hyperlink" Target="http://webdesign.about.com/od/html5tags/a/when-to-use-section-element.htm"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slide" Target="/ppt/slides/slide2.xml"/><Relationship Id="rId4" Type="http://schemas.openxmlformats.org/officeDocument/2006/relationships/hyperlink" Target="mailto:irina.ciocan@gmail.com" TargetMode="External"/><Relationship Id="rId5" Type="http://schemas.openxmlformats.org/officeDocument/2006/relationships/hyperlink" Target="http://www.w3.org/TR/html-markup/header.html" TargetMode="External"/><Relationship Id="rId6" Type="http://schemas.openxmlformats.org/officeDocument/2006/relationships/hyperlink" Target="http://www.w3resource.com/html5/header-element.php" TargetMode="External"/><Relationship Id="rId7" Type="http://schemas.openxmlformats.org/officeDocument/2006/relationships/hyperlink" Target="http://html5doctor.com/the-header-element/"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slide" Target="/ppt/slides/slide2.xml"/><Relationship Id="rId4" Type="http://schemas.openxmlformats.org/officeDocument/2006/relationships/hyperlink" Target="mailto:irina.ciocan@gmail.com" TargetMode="External"/><Relationship Id="rId5" Type="http://schemas.openxmlformats.org/officeDocument/2006/relationships/hyperlink" Target="http://www.w3.org/TR/2011/WD-html5-20110525/sections.html#the-footer-element" TargetMode="External"/><Relationship Id="rId6" Type="http://schemas.openxmlformats.org/officeDocument/2006/relationships/hyperlink" Target="http://www.quackit.com/html_5/tags/html_footer_tag.cfm" TargetMode="External"/><Relationship Id="rId7" Type="http://schemas.openxmlformats.org/officeDocument/2006/relationships/hyperlink" Target="http://html5doctor.com/the-footer-element-update/"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slide" Target="/ppt/slides/slide2.xml"/><Relationship Id="rId4" Type="http://schemas.openxmlformats.org/officeDocument/2006/relationships/hyperlink" Target="mailto:irina.ciocan@gmail.com"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slide" Target="/ppt/slides/slide2.xml"/><Relationship Id="rId4" Type="http://schemas.openxmlformats.org/officeDocument/2006/relationships/hyperlink" Target="mailto:irina.ciocan@gmail.com" TargetMode="External"/><Relationship Id="rId5"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slide" Target="/ppt/slides/slide2.xml"/><Relationship Id="rId4" Type="http://schemas.openxmlformats.org/officeDocument/2006/relationships/hyperlink" Target="mailto:irina.ciocan@gmail.com"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slide" Target="/ppt/slides/slide2.xml"/><Relationship Id="rId4" Type="http://schemas.openxmlformats.org/officeDocument/2006/relationships/hyperlink" Target="mailto:irina.ciocan@gmail.com" TargetMode="External"/><Relationship Id="rId5" Type="http://schemas.openxmlformats.org/officeDocument/2006/relationships/image" Target="../media/image46.png"/><Relationship Id="rId6"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slide" Target="/ppt/slides/slide2.xml"/><Relationship Id="rId4" Type="http://schemas.openxmlformats.org/officeDocument/2006/relationships/hyperlink" Target="mailto:irina.ciocan@gmail.com" TargetMode="External"/><Relationship Id="rId5" Type="http://schemas.openxmlformats.org/officeDocument/2006/relationships/image" Target="../media/image42.png"/><Relationship Id="rId6" Type="http://schemas.openxmlformats.org/officeDocument/2006/relationships/image" Target="../media/image3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slide" Target="/ppt/slides/slide2.xml"/><Relationship Id="rId4" Type="http://schemas.openxmlformats.org/officeDocument/2006/relationships/hyperlink" Target="mailto:irina.ciocan@gmail.com" TargetMode="External"/><Relationship Id="rId5" Type="http://schemas.openxmlformats.org/officeDocument/2006/relationships/image" Target="../media/image38.png"/><Relationship Id="rId6" Type="http://schemas.openxmlformats.org/officeDocument/2006/relationships/image" Target="../media/image40.png"/><Relationship Id="rId7"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slide" Target="/ppt/slides/slide2.xml"/><Relationship Id="rId4" Type="http://schemas.openxmlformats.org/officeDocument/2006/relationships/hyperlink" Target="mailto:irina.ciocan@gmail.com" TargetMode="External"/><Relationship Id="rId9" Type="http://schemas.openxmlformats.org/officeDocument/2006/relationships/image" Target="../media/image53.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6.png"/><Relationship Id="rId8"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slide" Target="/ppt/slides/slide2.xml"/><Relationship Id="rId4" Type="http://schemas.openxmlformats.org/officeDocument/2006/relationships/hyperlink" Target="mailto:irina.ciocan@gmail.com"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slide" Target="/ppt/slides/slide2.xml"/><Relationship Id="rId4" Type="http://schemas.openxmlformats.org/officeDocument/2006/relationships/hyperlink" Target="mailto:irina.ciocan@gmail.com" TargetMode="External"/><Relationship Id="rId5" Type="http://schemas.openxmlformats.org/officeDocument/2006/relationships/image" Target="../media/image4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slide" Target="/ppt/slides/slide2.xml"/><Relationship Id="rId4" Type="http://schemas.openxmlformats.org/officeDocument/2006/relationships/hyperlink" Target="mailto:irina.ciocan@gmail.com" TargetMode="External"/><Relationship Id="rId5" Type="http://schemas.openxmlformats.org/officeDocument/2006/relationships/image" Target="../media/image5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slide" Target="/ppt/slides/slide2.xml"/><Relationship Id="rId4" Type="http://schemas.openxmlformats.org/officeDocument/2006/relationships/hyperlink" Target="mailto:irina.ciocan@gmail.com"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hyperlink" Target="mailto:irina.ciocan@gmail.com" TargetMode="External"/><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hyperlink" Target="mailto:irina.ciocan@gmail.com" TargetMode="External"/><Relationship Id="rId4" Type="http://schemas.openxmlformats.org/officeDocument/2006/relationships/image" Target="../media/image5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slide" Target="/ppt/slides/slide2.xml"/><Relationship Id="rId4" Type="http://schemas.openxmlformats.org/officeDocument/2006/relationships/hyperlink" Target="mailto:irina.ciocan@gmail.com" TargetMode="External"/><Relationship Id="rId5" Type="http://schemas.openxmlformats.org/officeDocument/2006/relationships/image" Target="../media/image5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slide" Target="/ppt/slides/slide2.xml"/><Relationship Id="rId4" Type="http://schemas.openxmlformats.org/officeDocument/2006/relationships/hyperlink" Target="mailto:irina.ciocan@gmail.com" TargetMode="External"/><Relationship Id="rId5" Type="http://schemas.openxmlformats.org/officeDocument/2006/relationships/image" Target="../media/image51.png"/><Relationship Id="rId6" Type="http://schemas.openxmlformats.org/officeDocument/2006/relationships/image" Target="../media/image4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slide" Target="/ppt/slides/slide2.xml"/><Relationship Id="rId4" Type="http://schemas.openxmlformats.org/officeDocument/2006/relationships/hyperlink" Target="mailto:irina.ciocan@gmail.com" TargetMode="External"/><Relationship Id="rId5" Type="http://schemas.openxmlformats.org/officeDocument/2006/relationships/image" Target="../media/image4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hyperlink" Target="mailto:irina.ciocan@gmail.com" TargetMode="External"/><Relationship Id="rId6" Type="http://schemas.openxmlformats.org/officeDocument/2006/relationships/image" Target="../media/image5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slide" Target="/ppt/slides/slide2.xml"/><Relationship Id="rId4" Type="http://schemas.openxmlformats.org/officeDocument/2006/relationships/hyperlink" Target="mailto:irina.ciocan@gmail.com"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slide" Target="/ppt/slides/slide2.xml"/><Relationship Id="rId4" Type="http://schemas.openxmlformats.org/officeDocument/2006/relationships/hyperlink" Target="mailto:irina.ciocan@gmail.com"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slide" Target="/ppt/slides/slide2.xml"/><Relationship Id="rId4" Type="http://schemas.openxmlformats.org/officeDocument/2006/relationships/hyperlink" Target="mailto:irina.ciocan@gmail.com"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slide" Target="/ppt/slides/slide2.xml"/><Relationship Id="rId4" Type="http://schemas.openxmlformats.org/officeDocument/2006/relationships/hyperlink" Target="mailto:irina.ciocan@gmail.com" TargetMode="External"/><Relationship Id="rId5" Type="http://schemas.openxmlformats.org/officeDocument/2006/relationships/hyperlink" Target="https://datatracker.ietf.org/doc/html/rfc3986#section-3" TargetMode="External"/><Relationship Id="rId6" Type="http://schemas.openxmlformats.org/officeDocument/2006/relationships/hyperlink" Target="http://en.wikipedia.org/wiki/URI_scheme"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slide" Target="/ppt/slides/slide2.xml"/><Relationship Id="rId4" Type="http://schemas.openxmlformats.org/officeDocument/2006/relationships/hyperlink" Target="mailto:irina.ciocan@gmail.com" TargetMode="External"/><Relationship Id="rId5" Type="http://schemas.openxmlformats.org/officeDocument/2006/relationships/image" Target="../media/image63.png"/><Relationship Id="rId6" Type="http://schemas.openxmlformats.org/officeDocument/2006/relationships/image" Target="../media/image56.png"/><Relationship Id="rId7" Type="http://schemas.openxmlformats.org/officeDocument/2006/relationships/image" Target="../media/image5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slide" Target="/ppt/slides/slide2.xml"/><Relationship Id="rId4" Type="http://schemas.openxmlformats.org/officeDocument/2006/relationships/hyperlink" Target="mailto:irina.ciocan@gmail.com" TargetMode="External"/><Relationship Id="rId5" Type="http://schemas.openxmlformats.org/officeDocument/2006/relationships/image" Target="../media/image60.png"/><Relationship Id="rId6" Type="http://schemas.openxmlformats.org/officeDocument/2006/relationships/image" Target="../media/image6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slide" Target="/ppt/slides/slide2.xml"/><Relationship Id="rId4" Type="http://schemas.openxmlformats.org/officeDocument/2006/relationships/hyperlink" Target="mailto:irina.ciocan@gmail.com"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slide" Target="/ppt/slides/slide2.xml"/><Relationship Id="rId4" Type="http://schemas.openxmlformats.org/officeDocument/2006/relationships/hyperlink" Target="mailto:irina.ciocan@gmail.com" TargetMode="External"/><Relationship Id="rId5" Type="http://schemas.openxmlformats.org/officeDocument/2006/relationships/image" Target="../media/image6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slide" Target="/ppt/slides/slide2.xml"/><Relationship Id="rId4" Type="http://schemas.openxmlformats.org/officeDocument/2006/relationships/hyperlink" Target="mailto:irina.ciocan@gmail.com" TargetMode="External"/><Relationship Id="rId5" Type="http://schemas.openxmlformats.org/officeDocument/2006/relationships/hyperlink" Target="http://www.w3schools.com/html/html_tables.asp" TargetMode="External"/><Relationship Id="rId6" Type="http://schemas.openxmlformats.org/officeDocument/2006/relationships/hyperlink" Target="http://www.w3schools.com/TAGs/tag_th.asp"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slide" Target="/ppt/slides/slide2.xml"/><Relationship Id="rId4" Type="http://schemas.openxmlformats.org/officeDocument/2006/relationships/hyperlink" Target="mailto:irina.ciocan@gmail.com" TargetMode="External"/><Relationship Id="rId5" Type="http://schemas.openxmlformats.org/officeDocument/2006/relationships/image" Target="../media/image5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slide" Target="/ppt/slides/slide2.xml"/><Relationship Id="rId4" Type="http://schemas.openxmlformats.org/officeDocument/2006/relationships/hyperlink" Target="mailto:irina.ciocan@gmail.com" TargetMode="External"/><Relationship Id="rId5" Type="http://schemas.openxmlformats.org/officeDocument/2006/relationships/image" Target="../media/image5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slide" Target="/ppt/slides/slide2.xml"/><Relationship Id="rId4" Type="http://schemas.openxmlformats.org/officeDocument/2006/relationships/hyperlink" Target="mailto:irina.ciocan@gmail.com"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slide" Target="/ppt/slides/slide2.xml"/><Relationship Id="rId4" Type="http://schemas.openxmlformats.org/officeDocument/2006/relationships/hyperlink" Target="mailto:irina.ciocan@gmail.com"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slide" Target="/ppt/slides/slide2.xml"/><Relationship Id="rId4" Type="http://schemas.openxmlformats.org/officeDocument/2006/relationships/hyperlink" Target="mailto:irina.ciocan@gmail.com" TargetMode="External"/><Relationship Id="rId5" Type="http://schemas.openxmlformats.org/officeDocument/2006/relationships/image" Target="../media/image59.png"/><Relationship Id="rId6" Type="http://schemas.openxmlformats.org/officeDocument/2006/relationships/image" Target="../media/image6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slide" Target="/ppt/slides/slide2.xml"/><Relationship Id="rId4" Type="http://schemas.openxmlformats.org/officeDocument/2006/relationships/hyperlink" Target="mailto:irina.ciocan@gmail.com"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slide" Target="/ppt/slides/slide2.xml"/><Relationship Id="rId4" Type="http://schemas.openxmlformats.org/officeDocument/2006/relationships/hyperlink" Target="mailto:irina.ciocan@gmail.com"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slide" Target="/ppt/slides/slide2.xml"/><Relationship Id="rId4" Type="http://schemas.openxmlformats.org/officeDocument/2006/relationships/hyperlink" Target="mailto:irina.ciocan@gmail.com"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slide" Target="/ppt/slides/slide2.xml"/><Relationship Id="rId4" Type="http://schemas.openxmlformats.org/officeDocument/2006/relationships/hyperlink" Target="mailto:irina.ciocan@gmail.com" TargetMode="External"/><Relationship Id="rId5" Type="http://schemas.openxmlformats.org/officeDocument/2006/relationships/image" Target="../media/image6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slide" Target="/ppt/slides/slide2.xml"/><Relationship Id="rId4" Type="http://schemas.openxmlformats.org/officeDocument/2006/relationships/hyperlink" Target="mailto:irina.ciocan@gmail.com" TargetMode="External"/><Relationship Id="rId5" Type="http://schemas.openxmlformats.org/officeDocument/2006/relationships/image" Target="../media/image62.png"/><Relationship Id="rId6" Type="http://schemas.openxmlformats.org/officeDocument/2006/relationships/image" Target="../media/image6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slide" Target="/ppt/slides/slide2.xml"/><Relationship Id="rId4" Type="http://schemas.openxmlformats.org/officeDocument/2006/relationships/hyperlink" Target="mailto:irina.ciocan@gmail.com" TargetMode="External"/><Relationship Id="rId5" Type="http://schemas.openxmlformats.org/officeDocument/2006/relationships/hyperlink" Target="https://www.mydevice.io/"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slide" Target="/ppt/slides/slide2.xml"/><Relationship Id="rId4" Type="http://schemas.openxmlformats.org/officeDocument/2006/relationships/hyperlink" Target="mailto:irina.ciocan@gmail.com" TargetMode="External"/><Relationship Id="rId5" Type="http://schemas.openxmlformats.org/officeDocument/2006/relationships/hyperlink" Target="https://bulkresizephotos.com/ro"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slide" Target="/ppt/slides/slide2.xml"/><Relationship Id="rId4" Type="http://schemas.openxmlformats.org/officeDocument/2006/relationships/hyperlink" Target="mailto:irina.ciocan@gmail.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slide" Target="/ppt/slides/slide2.xml"/><Relationship Id="rId4" Type="http://schemas.openxmlformats.org/officeDocument/2006/relationships/hyperlink" Target="mailto:irina.ciocan@gmail.com"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slide" Target="/ppt/slides/slide2.xml"/><Relationship Id="rId4" Type="http://schemas.openxmlformats.org/officeDocument/2006/relationships/hyperlink" Target="mailto:irina.ciocan@gmail.com" TargetMode="External"/><Relationship Id="rId5" Type="http://schemas.openxmlformats.org/officeDocument/2006/relationships/image" Target="../media/image84.jpg"/><Relationship Id="rId6" Type="http://schemas.openxmlformats.org/officeDocument/2006/relationships/image" Target="../media/image70.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slide" Target="/ppt/slides/slide2.xml"/><Relationship Id="rId4" Type="http://schemas.openxmlformats.org/officeDocument/2006/relationships/hyperlink" Target="mailto:irina.ciocan@gmail.com"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slide" Target="/ppt/slides/slide2.xml"/><Relationship Id="rId4" Type="http://schemas.openxmlformats.org/officeDocument/2006/relationships/hyperlink" Target="mailto:irina.ciocan@gmail.com"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slide" Target="/ppt/slides/slide2.xml"/><Relationship Id="rId4" Type="http://schemas.openxmlformats.org/officeDocument/2006/relationships/hyperlink" Target="mailto:irina.ciocan@gmail.com"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slide" Target="/ppt/slides/slide2.xml"/><Relationship Id="rId4" Type="http://schemas.openxmlformats.org/officeDocument/2006/relationships/hyperlink" Target="mailto:irina.ciocan@gmail.com" TargetMode="External"/><Relationship Id="rId5" Type="http://schemas.openxmlformats.org/officeDocument/2006/relationships/hyperlink" Target="https://convertio.co/"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slide" Target="/ppt/slides/slide2.xml"/><Relationship Id="rId4" Type="http://schemas.openxmlformats.org/officeDocument/2006/relationships/hyperlink" Target="mailto:irina.ciocan@gmail.com"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slide" Target="/ppt/slides/slide2.xml"/><Relationship Id="rId4" Type="http://schemas.openxmlformats.org/officeDocument/2006/relationships/hyperlink" Target="mailto:irina.ciocan@gmail.com" TargetMode="External"/><Relationship Id="rId5" Type="http://schemas.openxmlformats.org/officeDocument/2006/relationships/hyperlink" Target="https://www.vtt-creator.com/" TargetMode="External"/><Relationship Id="rId6" Type="http://schemas.openxmlformats.org/officeDocument/2006/relationships/hyperlink" Target="https://quuz.org/webvtt/"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slide" Target="/ppt/slides/slide2.xml"/><Relationship Id="rId4" Type="http://schemas.openxmlformats.org/officeDocument/2006/relationships/hyperlink" Target="mailto:irina.ciocan@gmail.com" TargetMode="External"/><Relationship Id="rId5" Type="http://schemas.openxmlformats.org/officeDocument/2006/relationships/hyperlink" Target="https://base64.guru/converter/encode/file"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slide" Target="/ppt/slides/slide2.xml"/><Relationship Id="rId4" Type="http://schemas.openxmlformats.org/officeDocument/2006/relationships/hyperlink" Target="mailto:irina.ciocan@gmail.com" TargetMode="External"/><Relationship Id="rId5" Type="http://schemas.openxmlformats.org/officeDocument/2006/relationships/image" Target="../media/image7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hyperlink" Target="mailto:irina.ciocan@gmail.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slide" Target="/ppt/slides/slide2.xml"/><Relationship Id="rId4" Type="http://schemas.openxmlformats.org/officeDocument/2006/relationships/hyperlink" Target="mailto:irina.ciocan@gmail.com" TargetMode="External"/><Relationship Id="rId5" Type="http://schemas.openxmlformats.org/officeDocument/2006/relationships/image" Target="../media/image12.jpg"/><Relationship Id="rId6" Type="http://schemas.openxmlformats.org/officeDocument/2006/relationships/image" Target="../media/image15.png"/><Relationship Id="rId7" Type="http://schemas.openxmlformats.org/officeDocument/2006/relationships/image" Target="../media/image1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slide" Target="/ppt/slides/slide2.xml"/><Relationship Id="rId4" Type="http://schemas.openxmlformats.org/officeDocument/2006/relationships/hyperlink" Target="mailto:irina.ciocan@gmail.com" TargetMode="External"/><Relationship Id="rId5" Type="http://schemas.openxmlformats.org/officeDocument/2006/relationships/image" Target="../media/image72.png"/><Relationship Id="rId6" Type="http://schemas.openxmlformats.org/officeDocument/2006/relationships/image" Target="../media/image6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slide" Target="/ppt/slides/slide2.xml"/><Relationship Id="rId4" Type="http://schemas.openxmlformats.org/officeDocument/2006/relationships/hyperlink" Target="mailto:irina.ciocan@gmail.com" TargetMode="External"/><Relationship Id="rId5" Type="http://schemas.openxmlformats.org/officeDocument/2006/relationships/image" Target="../media/image68.png"/><Relationship Id="rId6" Type="http://schemas.openxmlformats.org/officeDocument/2006/relationships/image" Target="../media/image71.png"/><Relationship Id="rId7" Type="http://schemas.openxmlformats.org/officeDocument/2006/relationships/image" Target="../media/image7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slide" Target="/ppt/slides/slide2.xml"/><Relationship Id="rId4" Type="http://schemas.openxmlformats.org/officeDocument/2006/relationships/hyperlink" Target="mailto:irina.ciocan@gmail.com"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slide" Target="/ppt/slides/slide2.xml"/><Relationship Id="rId4" Type="http://schemas.openxmlformats.org/officeDocument/2006/relationships/hyperlink" Target="mailto:irina.ciocan@gmail.com"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slide" Target="/ppt/slides/slide2.xml"/><Relationship Id="rId4" Type="http://schemas.openxmlformats.org/officeDocument/2006/relationships/hyperlink" Target="mailto:irina.ciocan@gmail.com" TargetMode="External"/><Relationship Id="rId11" Type="http://schemas.openxmlformats.org/officeDocument/2006/relationships/hyperlink" Target="https://validator.w3.org/" TargetMode="External"/><Relationship Id="rId10" Type="http://schemas.openxmlformats.org/officeDocument/2006/relationships/hyperlink" Target="https://www.w3schools.com/tags/default.asp" TargetMode="External"/><Relationship Id="rId12" Type="http://schemas.openxmlformats.org/officeDocument/2006/relationships/hyperlink" Target="https://repl.it/@IrinaCiocan/curs2-exemple#index.html" TargetMode="External"/><Relationship Id="rId9" Type="http://schemas.openxmlformats.org/officeDocument/2006/relationships/hyperlink" Target="https://www.w3schools.com/html/" TargetMode="External"/><Relationship Id="rId5" Type="http://schemas.openxmlformats.org/officeDocument/2006/relationships/hyperlink" Target="https://www.w3.org/TR/html52/index.html" TargetMode="External"/><Relationship Id="rId6" Type="http://schemas.openxmlformats.org/officeDocument/2006/relationships/hyperlink" Target="https://html.spec.whatwg.org/" TargetMode="External"/><Relationship Id="rId7" Type="http://schemas.openxmlformats.org/officeDocument/2006/relationships/hyperlink" Target="https://developer.mozilla.org/en-US/docs/Web/HTML" TargetMode="External"/><Relationship Id="rId8" Type="http://schemas.openxmlformats.org/officeDocument/2006/relationships/hyperlink" Target="http://html5doctor.com/"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slide" Target="/ppt/slides/slide2.xml"/><Relationship Id="rId4" Type="http://schemas.openxmlformats.org/officeDocument/2006/relationships/hyperlink" Target="mailto:irina.ciocan@gmail.com" TargetMode="External"/><Relationship Id="rId11" Type="http://schemas.openxmlformats.org/officeDocument/2006/relationships/image" Target="../media/image80.png"/><Relationship Id="rId10" Type="http://schemas.openxmlformats.org/officeDocument/2006/relationships/image" Target="../media/image88.png"/><Relationship Id="rId12" Type="http://schemas.openxmlformats.org/officeDocument/2006/relationships/image" Target="../media/image82.png"/><Relationship Id="rId9" Type="http://schemas.openxmlformats.org/officeDocument/2006/relationships/image" Target="../media/image73.png"/><Relationship Id="rId5" Type="http://schemas.openxmlformats.org/officeDocument/2006/relationships/image" Target="../media/image77.png"/><Relationship Id="rId6" Type="http://schemas.openxmlformats.org/officeDocument/2006/relationships/image" Target="../media/image75.png"/><Relationship Id="rId7" Type="http://schemas.openxmlformats.org/officeDocument/2006/relationships/image" Target="../media/image78.jpg"/><Relationship Id="rId8" Type="http://schemas.openxmlformats.org/officeDocument/2006/relationships/image" Target="../media/image8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slide" Target="/ppt/slides/slide2.xml"/><Relationship Id="rId4" Type="http://schemas.openxmlformats.org/officeDocument/2006/relationships/hyperlink" Target="mailto:irina.ciocan@gmail.com" TargetMode="External"/><Relationship Id="rId5" Type="http://schemas.openxmlformats.org/officeDocument/2006/relationships/hyperlink" Target="https://www.w3.org/2020/Process-20200915/#rec-track" TargetMode="External"/><Relationship Id="rId6" Type="http://schemas.openxmlformats.org/officeDocument/2006/relationships/image" Target="../media/image7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slide" Target="/ppt/slides/slide2.xml"/><Relationship Id="rId4" Type="http://schemas.openxmlformats.org/officeDocument/2006/relationships/hyperlink" Target="mailto:irina.ciocan@gmail.com" TargetMode="External"/><Relationship Id="rId5" Type="http://schemas.openxmlformats.org/officeDocument/2006/relationships/hyperlink" Target="https://validator.w3.org/" TargetMode="External"/><Relationship Id="rId6" Type="http://schemas.openxmlformats.org/officeDocument/2006/relationships/image" Target="../media/image81.png"/><Relationship Id="rId7" Type="http://schemas.openxmlformats.org/officeDocument/2006/relationships/image" Target="../media/image8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slide" Target="/ppt/slides/slide2.xml"/><Relationship Id="rId4" Type="http://schemas.openxmlformats.org/officeDocument/2006/relationships/hyperlink" Target="mailto:irina.ciocan@gmail.com" TargetMode="External"/><Relationship Id="rId5" Type="http://schemas.openxmlformats.org/officeDocument/2006/relationships/image" Target="../media/image9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slide" Target="/ppt/slides/slide2.xml"/><Relationship Id="rId4" Type="http://schemas.openxmlformats.org/officeDocument/2006/relationships/hyperlink" Target="mailto:irina.ciocan@gmail.com" TargetMode="External"/><Relationship Id="rId5" Type="http://schemas.openxmlformats.org/officeDocument/2006/relationships/image" Target="../media/image8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819675"/>
            <a:ext cx="8520600" cy="1215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Tehnici web</a:t>
            </a:r>
            <a:endParaRPr/>
          </a:p>
        </p:txBody>
      </p:sp>
      <p:sp>
        <p:nvSpPr>
          <p:cNvPr id="55" name="Google Shape;55;p13"/>
          <p:cNvSpPr txBox="1"/>
          <p:nvPr>
            <p:ph idx="1" type="subTitle"/>
          </p:nvPr>
        </p:nvSpPr>
        <p:spPr>
          <a:xfrm>
            <a:off x="311700" y="3367525"/>
            <a:ext cx="85206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Curs 1</a:t>
            </a:r>
            <a:endParaRPr/>
          </a:p>
          <a:p>
            <a:pPr indent="0" lvl="0" marL="0" rtl="0" algn="ctr">
              <a:spcBef>
                <a:spcPts val="0"/>
              </a:spcBef>
              <a:spcAft>
                <a:spcPts val="0"/>
              </a:spcAft>
              <a:buNone/>
            </a:pPr>
            <a:r>
              <a:t/>
            </a:r>
            <a:endParaRPr/>
          </a:p>
        </p:txBody>
      </p:sp>
      <p:sp>
        <p:nvSpPr>
          <p:cNvPr id="56" name="Google Shape;56;p13"/>
          <p:cNvSpPr txBox="1"/>
          <p:nvPr>
            <p:ph type="ctrTitle"/>
          </p:nvPr>
        </p:nvSpPr>
        <p:spPr>
          <a:xfrm>
            <a:off x="311700" y="2140750"/>
            <a:ext cx="8520600" cy="80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300"/>
              <a:t>Introducere</a:t>
            </a:r>
            <a:endParaRPr sz="3300"/>
          </a:p>
        </p:txBody>
      </p:sp>
      <p:sp>
        <p:nvSpPr>
          <p:cNvPr id="57" name="Google Shape;57;p13"/>
          <p:cNvSpPr txBox="1"/>
          <p:nvPr>
            <p:ph idx="1" type="subTitle"/>
          </p:nvPr>
        </p:nvSpPr>
        <p:spPr>
          <a:xfrm>
            <a:off x="311700" y="4434325"/>
            <a:ext cx="8520600" cy="44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pentru intrebari: </a:t>
            </a:r>
            <a:r>
              <a:rPr lang="en" sz="1800" u="sng">
                <a:solidFill>
                  <a:schemeClr val="hlink"/>
                </a:solidFill>
                <a:hlinkClick r:id="rId3"/>
              </a:rPr>
              <a:t>irina.ciocan@gmail.com</a:t>
            </a:r>
            <a:endParaRPr sz="1800"/>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216" name="Shape 216"/>
        <p:cNvGrpSpPr/>
        <p:nvPr/>
      </p:nvGrpSpPr>
      <p:grpSpPr>
        <a:xfrm>
          <a:off x="0" y="0"/>
          <a:ext cx="0" cy="0"/>
          <a:chOff x="0" y="0"/>
          <a:chExt cx="0" cy="0"/>
        </a:xfrm>
      </p:grpSpPr>
      <p:sp>
        <p:nvSpPr>
          <p:cNvPr id="217" name="Google Shape;217;p22"/>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Frontend</a:t>
            </a:r>
            <a:endParaRPr/>
          </a:p>
        </p:txBody>
      </p:sp>
      <p:sp>
        <p:nvSpPr>
          <p:cNvPr id="218" name="Google Shape;218;p22"/>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0" name="Google Shape;220;p22">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221" name="Google Shape;221;p22"/>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pic>
        <p:nvPicPr>
          <p:cNvPr id="222" name="Google Shape;222;p22"/>
          <p:cNvPicPr preferRelativeResize="0"/>
          <p:nvPr/>
        </p:nvPicPr>
        <p:blipFill>
          <a:blip r:embed="rId5">
            <a:alphaModFix/>
          </a:blip>
          <a:stretch>
            <a:fillRect/>
          </a:stretch>
        </p:blipFill>
        <p:spPr>
          <a:xfrm>
            <a:off x="5130353" y="1073225"/>
            <a:ext cx="3701947" cy="3862901"/>
          </a:xfrm>
          <a:prstGeom prst="rect">
            <a:avLst/>
          </a:prstGeom>
          <a:noFill/>
          <a:ln>
            <a:noFill/>
          </a:ln>
        </p:spPr>
      </p:pic>
      <p:pic>
        <p:nvPicPr>
          <p:cNvPr id="223" name="Google Shape;223;p22"/>
          <p:cNvPicPr preferRelativeResize="0"/>
          <p:nvPr/>
        </p:nvPicPr>
        <p:blipFill>
          <a:blip r:embed="rId6">
            <a:alphaModFix/>
          </a:blip>
          <a:stretch>
            <a:fillRect/>
          </a:stretch>
        </p:blipFill>
        <p:spPr>
          <a:xfrm>
            <a:off x="5951997" y="920825"/>
            <a:ext cx="2000327" cy="2988802"/>
          </a:xfrm>
          <a:prstGeom prst="rect">
            <a:avLst/>
          </a:prstGeom>
          <a:noFill/>
          <a:ln>
            <a:noFill/>
          </a:ln>
        </p:spPr>
      </p:pic>
      <p:sp>
        <p:nvSpPr>
          <p:cNvPr id="224" name="Google Shape;224;p22"/>
          <p:cNvSpPr txBox="1"/>
          <p:nvPr/>
        </p:nvSpPr>
        <p:spPr>
          <a:xfrm>
            <a:off x="398475" y="1164900"/>
            <a:ext cx="4005000" cy="3090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b="1" lang="en"/>
              <a:t>Interfața grafică</a:t>
            </a:r>
            <a:r>
              <a:rPr lang="en"/>
              <a:t>. Se pune accentul pe aspect, partea artistică a site-ului.</a:t>
            </a:r>
            <a:endParaRPr/>
          </a:p>
          <a:p>
            <a:pPr indent="-317500" lvl="0" marL="457200" rtl="0" algn="l">
              <a:spcBef>
                <a:spcPts val="0"/>
              </a:spcBef>
              <a:spcAft>
                <a:spcPts val="0"/>
              </a:spcAft>
              <a:buSzPts val="1400"/>
              <a:buChar char="●"/>
            </a:pPr>
            <a:r>
              <a:rPr lang="en"/>
              <a:t>Este ceea ce vede utilizatorul.</a:t>
            </a:r>
            <a:endParaRPr/>
          </a:p>
          <a:p>
            <a:pPr indent="-317500" lvl="0" marL="457200" rtl="0" algn="l">
              <a:spcBef>
                <a:spcPts val="0"/>
              </a:spcBef>
              <a:spcAft>
                <a:spcPts val="0"/>
              </a:spcAft>
              <a:buSzPts val="1400"/>
              <a:buChar char="●"/>
            </a:pPr>
            <a:r>
              <a:rPr lang="en"/>
              <a:t>Limbajele implicate: HTML, CSS, JavaScript (client-side). Codul este rulat pe mașina utilizatorului (client).</a:t>
            </a:r>
            <a:endParaRPr/>
          </a:p>
          <a:p>
            <a:pPr indent="-317500" lvl="0" marL="457200" rtl="0" algn="l">
              <a:spcBef>
                <a:spcPts val="0"/>
              </a:spcBef>
              <a:spcAft>
                <a:spcPts val="0"/>
              </a:spcAft>
              <a:buSzPts val="1400"/>
              <a:buChar char="●"/>
            </a:pPr>
            <a:r>
              <a:rPr lang="en"/>
              <a:t>Interfața trebuie să fie ușor de înțeles și de utilizat. </a:t>
            </a:r>
            <a:endParaRPr/>
          </a:p>
          <a:p>
            <a:pPr indent="-317500" lvl="0" marL="457200" rtl="0" algn="l">
              <a:spcBef>
                <a:spcPts val="0"/>
              </a:spcBef>
              <a:spcAft>
                <a:spcPts val="0"/>
              </a:spcAft>
              <a:buSzPts val="1400"/>
              <a:buChar char="●"/>
            </a:pPr>
            <a:r>
              <a:rPr lang="en"/>
              <a:t>Interfața trebuie să se adapteze diferitelor dimensiuni de ecran (pagină responsive)</a:t>
            </a:r>
            <a:endParaRPr/>
          </a:p>
          <a:p>
            <a:pPr indent="-317500" lvl="0" marL="457200" rtl="0" algn="l">
              <a:spcBef>
                <a:spcPts val="0"/>
              </a:spcBef>
              <a:spcAft>
                <a:spcPts val="0"/>
              </a:spcAft>
              <a:buSzPts val="1400"/>
              <a:buChar char="●"/>
            </a:pPr>
            <a:r>
              <a:rPr lang="en"/>
              <a:t>O problemă importantă este viteza de încărcare a paginii (performanța site-ului)</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447" name="Shape 1447"/>
        <p:cNvGrpSpPr/>
        <p:nvPr/>
      </p:nvGrpSpPr>
      <p:grpSpPr>
        <a:xfrm>
          <a:off x="0" y="0"/>
          <a:ext cx="0" cy="0"/>
          <a:chOff x="0" y="0"/>
          <a:chExt cx="0" cy="0"/>
        </a:xfrm>
      </p:grpSpPr>
      <p:sp>
        <p:nvSpPr>
          <p:cNvPr id="1448" name="Google Shape;1448;p112"/>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Validarea unei pagini HTML - erori(3)</a:t>
            </a:r>
            <a:endParaRPr/>
          </a:p>
        </p:txBody>
      </p:sp>
      <p:sp>
        <p:nvSpPr>
          <p:cNvPr id="1449" name="Google Shape;1449;p112"/>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51" name="Google Shape;1451;p112">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1452" name="Google Shape;1452;p112"/>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1453" name="Google Shape;1453;p112"/>
          <p:cNvSpPr txBox="1"/>
          <p:nvPr/>
        </p:nvSpPr>
        <p:spPr>
          <a:xfrm>
            <a:off x="311700" y="981875"/>
            <a:ext cx="6775200" cy="38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66666"/>
                </a:solidFill>
              </a:rPr>
              <a:t>Observații</a:t>
            </a:r>
            <a:r>
              <a:rPr lang="en">
                <a:solidFill>
                  <a:srgbClr val="666666"/>
                </a:solidFill>
              </a:rPr>
              <a:t>:</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Erorile 2 și 3 din outputul anterior se referă la aceeași greșeală. Deci numărul de erori nu e neapărat egal cu numărul de corecturi pe care trebuie să le facem</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Este indicat ca după fiecare corectură făcută în document să revalidăm fiindcă unele erori raportate de fapt sunt generate de acea greșeală găsită mai sus în document (fiindcă, sunt de fapt doar erori de parsare) și nu sunt erori reale.</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Chiar dacă am validat documentul, dacă mai facem modificări, trebuie să îl revalidăm, pentru descoperirea eventualelor greșeli noi.</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Nu întotdeauna textul erorii indică clar problema. De exemplu pentru tag_inexistent nu spune că nu există în standard, ci doar că nu e admis ca fiu al lui body. Dacă aveam o greșeală de scriere pentru secțiune și foloseam tagul &lt;sction&gt; în loc de &lt;section&gt; primeam un mesaj similar. De aceea, trebuie să lucrăm cu documentația (referința pentru taguri) când corectăm erorile.</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Afișajul zonei de cod unde se află erorile e un link (la click vă duce chiar în locul problematic din cod).</a:t>
            </a:r>
            <a:endParaRPr>
              <a:solidFill>
                <a:srgbClr val="666666"/>
              </a:solidFill>
            </a:endParaRPr>
          </a:p>
        </p:txBody>
      </p:sp>
      <p:pic>
        <p:nvPicPr>
          <p:cNvPr id="1454" name="Google Shape;1454;p112"/>
          <p:cNvPicPr preferRelativeResize="0"/>
          <p:nvPr/>
        </p:nvPicPr>
        <p:blipFill>
          <a:blip r:embed="rId5">
            <a:alphaModFix/>
          </a:blip>
          <a:stretch>
            <a:fillRect/>
          </a:stretch>
        </p:blipFill>
        <p:spPr>
          <a:xfrm>
            <a:off x="7161600" y="1642550"/>
            <a:ext cx="1670700" cy="2216234"/>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458" name="Shape 1458"/>
        <p:cNvGrpSpPr/>
        <p:nvPr/>
      </p:nvGrpSpPr>
      <p:grpSpPr>
        <a:xfrm>
          <a:off x="0" y="0"/>
          <a:ext cx="0" cy="0"/>
          <a:chOff x="0" y="0"/>
          <a:chExt cx="0" cy="0"/>
        </a:xfrm>
      </p:grpSpPr>
      <p:sp>
        <p:nvSpPr>
          <p:cNvPr id="1459" name="Google Shape;1459;p113"/>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Compatibilitate în web</a:t>
            </a:r>
            <a:endParaRPr/>
          </a:p>
        </p:txBody>
      </p:sp>
      <p:sp>
        <p:nvSpPr>
          <p:cNvPr id="1460" name="Google Shape;1460;p113"/>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62" name="Google Shape;1462;p113">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1463" name="Google Shape;1463;p113"/>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1464" name="Google Shape;1464;p113"/>
          <p:cNvSpPr txBox="1"/>
          <p:nvPr/>
        </p:nvSpPr>
        <p:spPr>
          <a:xfrm>
            <a:off x="2858400" y="1225900"/>
            <a:ext cx="5973900" cy="14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666666"/>
                </a:solidFill>
              </a:rPr>
              <a:t>Una din cele mai mari dificultăți întâmpinate de un programator de frontend este asigurarea </a:t>
            </a:r>
            <a:r>
              <a:rPr b="1" lang="en" sz="1300">
                <a:solidFill>
                  <a:srgbClr val="666666"/>
                </a:solidFill>
              </a:rPr>
              <a:t>compatibilității </a:t>
            </a:r>
            <a:r>
              <a:rPr lang="en" sz="1300">
                <a:solidFill>
                  <a:srgbClr val="666666"/>
                </a:solidFill>
              </a:rPr>
              <a:t>site-ului cu diverse browsere (dar și cu diverse versiuni ale aceluiași browser).</a:t>
            </a:r>
            <a:endParaRPr sz="1300">
              <a:solidFill>
                <a:srgbClr val="666666"/>
              </a:solidFill>
            </a:endParaRPr>
          </a:p>
          <a:p>
            <a:pPr indent="0" lvl="0" marL="0" rtl="0" algn="l">
              <a:spcBef>
                <a:spcPts val="0"/>
              </a:spcBef>
              <a:spcAft>
                <a:spcPts val="0"/>
              </a:spcAft>
              <a:buNone/>
            </a:pPr>
            <a:r>
              <a:rPr lang="en" sz="1300">
                <a:solidFill>
                  <a:srgbClr val="666666"/>
                </a:solidFill>
              </a:rPr>
              <a:t>Putem verifica ce porțiuni  din standarde sunt implementate pe diferite versiuni de browsere cu ajutorul: </a:t>
            </a:r>
            <a:r>
              <a:rPr lang="en" sz="1300" u="sng">
                <a:solidFill>
                  <a:schemeClr val="hlink"/>
                </a:solidFill>
                <a:hlinkClick r:id="rId5"/>
              </a:rPr>
              <a:t>https://caniuse.com/</a:t>
            </a:r>
            <a:r>
              <a:rPr lang="en" sz="1300">
                <a:solidFill>
                  <a:srgbClr val="666666"/>
                </a:solidFill>
              </a:rPr>
              <a:t> (se cauta în searchbar numele tagului HTML, atributului HTML, proprietății CSS etc)</a:t>
            </a:r>
            <a:endParaRPr sz="1300">
              <a:solidFill>
                <a:srgbClr val="666666"/>
              </a:solidFill>
            </a:endParaRPr>
          </a:p>
          <a:p>
            <a:pPr indent="0" lvl="0" marL="0" rtl="0" algn="l">
              <a:spcBef>
                <a:spcPts val="0"/>
              </a:spcBef>
              <a:spcAft>
                <a:spcPts val="0"/>
              </a:spcAft>
              <a:buNone/>
            </a:pPr>
            <a:r>
              <a:t/>
            </a:r>
            <a:endParaRPr sz="1300">
              <a:solidFill>
                <a:srgbClr val="666666"/>
              </a:solidFill>
            </a:endParaRPr>
          </a:p>
          <a:p>
            <a:pPr indent="0" lvl="0" marL="0" rtl="0" algn="l">
              <a:spcBef>
                <a:spcPts val="0"/>
              </a:spcBef>
              <a:spcAft>
                <a:spcPts val="0"/>
              </a:spcAft>
              <a:buNone/>
            </a:pPr>
            <a:r>
              <a:t/>
            </a:r>
            <a:endParaRPr sz="1300">
              <a:solidFill>
                <a:srgbClr val="666666"/>
              </a:solidFill>
            </a:endParaRPr>
          </a:p>
        </p:txBody>
      </p:sp>
      <p:pic>
        <p:nvPicPr>
          <p:cNvPr id="1465" name="Google Shape;1465;p113"/>
          <p:cNvPicPr preferRelativeResize="0"/>
          <p:nvPr/>
        </p:nvPicPr>
        <p:blipFill>
          <a:blip r:embed="rId6">
            <a:alphaModFix/>
          </a:blip>
          <a:stretch>
            <a:fillRect/>
          </a:stretch>
        </p:blipFill>
        <p:spPr>
          <a:xfrm>
            <a:off x="317150" y="1073500"/>
            <a:ext cx="2358275" cy="2203501"/>
          </a:xfrm>
          <a:prstGeom prst="rect">
            <a:avLst/>
          </a:prstGeom>
          <a:noFill/>
          <a:ln>
            <a:noFill/>
          </a:ln>
        </p:spPr>
      </p:pic>
      <p:sp>
        <p:nvSpPr>
          <p:cNvPr id="1466" name="Google Shape;1466;p113"/>
          <p:cNvSpPr txBox="1"/>
          <p:nvPr/>
        </p:nvSpPr>
        <p:spPr>
          <a:xfrm>
            <a:off x="2939800" y="2740475"/>
            <a:ext cx="5973900" cy="7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666666"/>
                </a:solidFill>
              </a:rPr>
              <a:t>Vizualizarea unui screenshot al site-ului în diverse browsere: </a:t>
            </a:r>
            <a:r>
              <a:rPr lang="en" sz="1300" u="sng">
                <a:solidFill>
                  <a:schemeClr val="hlink"/>
                </a:solidFill>
                <a:hlinkClick r:id="rId7"/>
              </a:rPr>
              <a:t>http://browsershots.org/</a:t>
            </a:r>
            <a:endParaRPr sz="1300">
              <a:solidFill>
                <a:srgbClr val="666666"/>
              </a:solidFill>
            </a:endParaRPr>
          </a:p>
        </p:txBody>
      </p:sp>
      <p:sp>
        <p:nvSpPr>
          <p:cNvPr id="1467" name="Google Shape;1467;p113"/>
          <p:cNvSpPr txBox="1"/>
          <p:nvPr/>
        </p:nvSpPr>
        <p:spPr>
          <a:xfrm>
            <a:off x="317150" y="3299650"/>
            <a:ext cx="8596500" cy="150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Metode de asigurare a compatibilității:</a:t>
            </a:r>
            <a:endParaRPr sz="1100">
              <a:solidFill>
                <a:srgbClr val="666666"/>
              </a:solidFill>
            </a:endParaRPr>
          </a:p>
          <a:p>
            <a:pPr indent="-298450" lvl="0" marL="457200" rtl="0" algn="l">
              <a:spcBef>
                <a:spcPts val="0"/>
              </a:spcBef>
              <a:spcAft>
                <a:spcPts val="0"/>
              </a:spcAft>
              <a:buClr>
                <a:srgbClr val="666666"/>
              </a:buClr>
              <a:buSzPts val="1100"/>
              <a:buChar char="●"/>
            </a:pPr>
            <a:r>
              <a:rPr lang="en" sz="1100">
                <a:solidFill>
                  <a:srgbClr val="666666"/>
                </a:solidFill>
              </a:rPr>
              <a:t>folosirea tehnologiilor suportate de toate browserele (greu de realizat dacă dorim compatibilitatea cu versiuni vechi de browsere)</a:t>
            </a:r>
            <a:endParaRPr sz="1100">
              <a:solidFill>
                <a:srgbClr val="666666"/>
              </a:solidFill>
            </a:endParaRPr>
          </a:p>
          <a:p>
            <a:pPr indent="-298450" lvl="0" marL="457200" rtl="0" algn="l">
              <a:spcBef>
                <a:spcPts val="0"/>
              </a:spcBef>
              <a:spcAft>
                <a:spcPts val="0"/>
              </a:spcAft>
              <a:buClr>
                <a:srgbClr val="666666"/>
              </a:buClr>
              <a:buSzPts val="1100"/>
              <a:buChar char="●"/>
            </a:pPr>
            <a:r>
              <a:rPr lang="en" sz="1100">
                <a:solidFill>
                  <a:srgbClr val="666666"/>
                </a:solidFill>
              </a:rPr>
              <a:t>folosirea de framework-uri și biblioteci care atestă faptul că asigură </a:t>
            </a:r>
            <a:r>
              <a:rPr i="1" lang="en" sz="1100">
                <a:solidFill>
                  <a:srgbClr val="666666"/>
                </a:solidFill>
              </a:rPr>
              <a:t>cross-browser compatibility</a:t>
            </a:r>
            <a:r>
              <a:rPr lang="en" sz="1100">
                <a:solidFill>
                  <a:srgbClr val="666666"/>
                </a:solidFill>
              </a:rPr>
              <a:t>.</a:t>
            </a:r>
            <a:endParaRPr sz="1100">
              <a:solidFill>
                <a:srgbClr val="666666"/>
              </a:solidFill>
            </a:endParaRPr>
          </a:p>
          <a:p>
            <a:pPr indent="-298450" lvl="0" marL="457200" rtl="0" algn="l">
              <a:spcBef>
                <a:spcPts val="0"/>
              </a:spcBef>
              <a:spcAft>
                <a:spcPts val="0"/>
              </a:spcAft>
              <a:buClr>
                <a:srgbClr val="666666"/>
              </a:buClr>
              <a:buSzPts val="1100"/>
              <a:buChar char="●"/>
            </a:pPr>
            <a:r>
              <a:rPr b="1" lang="en" sz="1100">
                <a:solidFill>
                  <a:srgbClr val="666666"/>
                </a:solidFill>
              </a:rPr>
              <a:t>polyfills </a:t>
            </a:r>
            <a:r>
              <a:rPr lang="en" sz="1100">
                <a:solidFill>
                  <a:srgbClr val="666666"/>
                </a:solidFill>
              </a:rPr>
              <a:t>- sunt de obicei biblioteci speciale de JavaScript care implementează pentru browsere vechi porțiuni din standarde noi (exemple: HTML5 Shiv(care implementează taguri noi HTML5 pentru browsere vechi), Selectivizr (pentru CSS3 în IE6-8) etc.</a:t>
            </a:r>
            <a:endParaRPr sz="1100">
              <a:solidFill>
                <a:srgbClr val="666666"/>
              </a:solidFill>
            </a:endParaRPr>
          </a:p>
          <a:p>
            <a:pPr indent="0" lvl="0" marL="0" rtl="0" algn="l">
              <a:spcBef>
                <a:spcPts val="0"/>
              </a:spcBef>
              <a:spcAft>
                <a:spcPts val="0"/>
              </a:spcAft>
              <a:buNone/>
            </a:pPr>
            <a:r>
              <a:rPr lang="en" sz="1100">
                <a:solidFill>
                  <a:srgbClr val="666666"/>
                </a:solidFill>
              </a:rPr>
              <a:t>Observație: biblioteca </a:t>
            </a:r>
            <a:r>
              <a:rPr b="1" lang="en" sz="1100" u="sng">
                <a:solidFill>
                  <a:schemeClr val="hlink"/>
                </a:solidFill>
                <a:hlinkClick r:id="rId8"/>
              </a:rPr>
              <a:t>Modernizr</a:t>
            </a:r>
            <a:r>
              <a:rPr b="1" lang="en" sz="1100">
                <a:solidFill>
                  <a:srgbClr val="666666"/>
                </a:solidFill>
              </a:rPr>
              <a:t> </a:t>
            </a:r>
            <a:r>
              <a:rPr lang="en" sz="1100">
                <a:solidFill>
                  <a:srgbClr val="666666"/>
                </a:solidFill>
              </a:rPr>
              <a:t>este printre cele mai folosite, facilitând verificarea existenței anumitor elemente în browserul curent, pentru care, opțional, poate încărca polyfill-ul potrivit. </a:t>
            </a:r>
            <a:r>
              <a:rPr lang="en" sz="1100">
                <a:solidFill>
                  <a:srgbClr val="666666"/>
                </a:solidFill>
                <a:highlight>
                  <a:srgbClr val="FFFF00"/>
                </a:highlight>
              </a:rPr>
              <a:t>Pe acesta îl vom folosi și noi în proiect!</a:t>
            </a:r>
            <a:endParaRPr sz="1100">
              <a:solidFill>
                <a:srgbClr val="666666"/>
              </a:solidFill>
              <a:highlight>
                <a:srgbClr val="FFFF00"/>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228" name="Shape 228"/>
        <p:cNvGrpSpPr/>
        <p:nvPr/>
      </p:nvGrpSpPr>
      <p:grpSpPr>
        <a:xfrm>
          <a:off x="0" y="0"/>
          <a:ext cx="0" cy="0"/>
          <a:chOff x="0" y="0"/>
          <a:chExt cx="0" cy="0"/>
        </a:xfrm>
      </p:grpSpPr>
      <p:sp>
        <p:nvSpPr>
          <p:cNvPr id="229" name="Google Shape;229;p23"/>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Backend</a:t>
            </a:r>
            <a:endParaRPr/>
          </a:p>
        </p:txBody>
      </p:sp>
      <p:sp>
        <p:nvSpPr>
          <p:cNvPr id="230" name="Google Shape;230;p23"/>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2" name="Google Shape;232;p23">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233" name="Google Shape;233;p23"/>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pic>
        <p:nvPicPr>
          <p:cNvPr id="234" name="Google Shape;234;p23"/>
          <p:cNvPicPr preferRelativeResize="0"/>
          <p:nvPr/>
        </p:nvPicPr>
        <p:blipFill>
          <a:blip r:embed="rId5">
            <a:alphaModFix/>
          </a:blip>
          <a:stretch>
            <a:fillRect/>
          </a:stretch>
        </p:blipFill>
        <p:spPr>
          <a:xfrm>
            <a:off x="5604025" y="1124400"/>
            <a:ext cx="2335026" cy="2709725"/>
          </a:xfrm>
          <a:prstGeom prst="rect">
            <a:avLst/>
          </a:prstGeom>
          <a:noFill/>
          <a:ln>
            <a:noFill/>
          </a:ln>
        </p:spPr>
      </p:pic>
      <p:sp>
        <p:nvSpPr>
          <p:cNvPr id="235" name="Google Shape;235;p23"/>
          <p:cNvSpPr txBox="1"/>
          <p:nvPr/>
        </p:nvSpPr>
        <p:spPr>
          <a:xfrm>
            <a:off x="408625" y="1215725"/>
            <a:ext cx="3547500" cy="3130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Asigură accesul la datele stocate pe </a:t>
            </a:r>
            <a:r>
              <a:rPr b="1" lang="en"/>
              <a:t>server</a:t>
            </a:r>
            <a:r>
              <a:rPr lang="en"/>
              <a:t> (creare, citire, modificare, ștergere)</a:t>
            </a:r>
            <a:r>
              <a:rPr lang="en"/>
              <a:t>.</a:t>
            </a:r>
            <a:endParaRPr/>
          </a:p>
          <a:p>
            <a:pPr indent="-317500" lvl="0" marL="457200" rtl="0" algn="l">
              <a:spcBef>
                <a:spcPts val="0"/>
              </a:spcBef>
              <a:spcAft>
                <a:spcPts val="0"/>
              </a:spcAft>
              <a:buSzPts val="1400"/>
              <a:buChar char="●"/>
            </a:pPr>
            <a:r>
              <a:rPr lang="en"/>
              <a:t>Se ocupă de prelucrarea cererilor utilizatorilor.</a:t>
            </a:r>
            <a:endParaRPr/>
          </a:p>
          <a:p>
            <a:pPr indent="-317500" lvl="0" marL="457200" rtl="0" algn="l">
              <a:spcBef>
                <a:spcPts val="0"/>
              </a:spcBef>
              <a:spcAft>
                <a:spcPts val="0"/>
              </a:spcAft>
              <a:buSzPts val="1400"/>
              <a:buChar char="●"/>
            </a:pPr>
            <a:r>
              <a:rPr lang="en"/>
              <a:t>Utilizatorul nu are acces direct la resursele din backend.</a:t>
            </a:r>
            <a:endParaRPr/>
          </a:p>
          <a:p>
            <a:pPr indent="-317500" lvl="0" marL="457200" rtl="0" algn="l">
              <a:spcBef>
                <a:spcPts val="0"/>
              </a:spcBef>
              <a:spcAft>
                <a:spcPts val="0"/>
              </a:spcAft>
              <a:buSzPts val="1400"/>
              <a:buChar char="●"/>
            </a:pPr>
            <a:r>
              <a:rPr lang="en"/>
              <a:t>Limbaje server side: PHP, JavaScript (server-side, folosind Node), Python, C# (cu ASP.NET) etc.</a:t>
            </a:r>
            <a:endParaRPr/>
          </a:p>
          <a:p>
            <a:pPr indent="-317500" lvl="0" marL="457200" rtl="0" algn="l">
              <a:spcBef>
                <a:spcPts val="0"/>
              </a:spcBef>
              <a:spcAft>
                <a:spcPts val="0"/>
              </a:spcAft>
              <a:buSzPts val="1400"/>
              <a:buChar char="●"/>
            </a:pPr>
            <a:r>
              <a:rPr lang="en"/>
              <a:t>Codul este rulat pe server.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239" name="Shape 239"/>
        <p:cNvGrpSpPr/>
        <p:nvPr/>
      </p:nvGrpSpPr>
      <p:grpSpPr>
        <a:xfrm>
          <a:off x="0" y="0"/>
          <a:ext cx="0" cy="0"/>
          <a:chOff x="0" y="0"/>
          <a:chExt cx="0" cy="0"/>
        </a:xfrm>
      </p:grpSpPr>
      <p:sp>
        <p:nvSpPr>
          <p:cNvPr id="240" name="Google Shape;240;p24"/>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Full stack developer</a:t>
            </a:r>
            <a:endParaRPr/>
          </a:p>
        </p:txBody>
      </p:sp>
      <p:sp>
        <p:nvSpPr>
          <p:cNvPr id="241" name="Google Shape;241;p24"/>
          <p:cNvSpPr txBox="1"/>
          <p:nvPr>
            <p:ph idx="1" type="body"/>
          </p:nvPr>
        </p:nvSpPr>
        <p:spPr>
          <a:xfrm>
            <a:off x="2340000" y="1000075"/>
            <a:ext cx="4588500" cy="37872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t>Programator </a:t>
            </a:r>
            <a:r>
              <a:rPr b="1" lang="en" sz="1000"/>
              <a:t>full stack</a:t>
            </a:r>
            <a:r>
              <a:rPr lang="en" sz="1000"/>
              <a:t> - programator expert care se ocupă și de tehnologiile de backend dar și de frontend ale unui site.</a:t>
            </a:r>
            <a:endParaRPr sz="1000"/>
          </a:p>
          <a:p>
            <a:pPr indent="0" lvl="0" marL="0" rtl="0" algn="l">
              <a:spcBef>
                <a:spcPts val="1600"/>
              </a:spcBef>
              <a:spcAft>
                <a:spcPts val="0"/>
              </a:spcAft>
              <a:buNone/>
            </a:pPr>
            <a:r>
              <a:rPr lang="en" sz="1000"/>
              <a:t>Ce este o </a:t>
            </a:r>
            <a:r>
              <a:rPr b="1" lang="en" sz="1000"/>
              <a:t>stivă software</a:t>
            </a:r>
            <a:r>
              <a:rPr lang="en" sz="1000"/>
              <a:t> (software stack)? Un grup de module software, tehnologii, programe care compun o aplicație.</a:t>
            </a:r>
            <a:endParaRPr sz="1000"/>
          </a:p>
          <a:p>
            <a:pPr indent="0" lvl="0" marL="0" rtl="0" algn="l">
              <a:spcBef>
                <a:spcPts val="1600"/>
              </a:spcBef>
              <a:spcAft>
                <a:spcPts val="0"/>
              </a:spcAft>
              <a:buNone/>
            </a:pPr>
            <a:r>
              <a:rPr lang="en" sz="1000"/>
              <a:t>Ce trebuie să știe un programator </a:t>
            </a:r>
            <a:r>
              <a:rPr b="1" lang="en" sz="1000"/>
              <a:t>full stack</a:t>
            </a:r>
            <a:r>
              <a:rPr lang="en" sz="1000"/>
              <a:t>?</a:t>
            </a:r>
            <a:endParaRPr sz="1000"/>
          </a:p>
          <a:p>
            <a:pPr indent="-292100" lvl="0" marL="457200" rtl="0" algn="l">
              <a:lnSpc>
                <a:spcPct val="100000"/>
              </a:lnSpc>
              <a:spcBef>
                <a:spcPts val="0"/>
              </a:spcBef>
              <a:spcAft>
                <a:spcPts val="0"/>
              </a:spcAft>
              <a:buSzPts val="1000"/>
              <a:buChar char="●"/>
            </a:pPr>
            <a:r>
              <a:rPr lang="en" sz="1000"/>
              <a:t>o bună cunoaștere a sistemului de operare (setări, tool-uri)</a:t>
            </a:r>
            <a:endParaRPr sz="1000"/>
          </a:p>
          <a:p>
            <a:pPr indent="-285750" lvl="0" marL="457200" rtl="0" algn="l">
              <a:lnSpc>
                <a:spcPct val="100000"/>
              </a:lnSpc>
              <a:spcBef>
                <a:spcPts val="0"/>
              </a:spcBef>
              <a:spcAft>
                <a:spcPts val="0"/>
              </a:spcAft>
              <a:buSzPts val="900"/>
              <a:buChar char="●"/>
            </a:pPr>
            <a:r>
              <a:rPr lang="en" sz="1000"/>
              <a:t>administrarea unui software pentru un server web (Apache, nginx)</a:t>
            </a:r>
            <a:endParaRPr sz="1000"/>
          </a:p>
          <a:p>
            <a:pPr indent="-292100" lvl="0" marL="457200" rtl="0" algn="l">
              <a:lnSpc>
                <a:spcPct val="100000"/>
              </a:lnSpc>
              <a:spcBef>
                <a:spcPts val="0"/>
              </a:spcBef>
              <a:spcAft>
                <a:spcPts val="0"/>
              </a:spcAft>
              <a:buSzPts val="1000"/>
              <a:buChar char="●"/>
            </a:pPr>
            <a:r>
              <a:rPr lang="en" sz="1000"/>
              <a:t>proiectarea și lucratul cu baze de date</a:t>
            </a:r>
            <a:endParaRPr sz="1000"/>
          </a:p>
          <a:p>
            <a:pPr indent="-292100" lvl="0" marL="457200" rtl="0" algn="l">
              <a:lnSpc>
                <a:spcPct val="100000"/>
              </a:lnSpc>
              <a:spcBef>
                <a:spcPts val="0"/>
              </a:spcBef>
              <a:spcAft>
                <a:spcPts val="0"/>
              </a:spcAft>
              <a:buSzPts val="1000"/>
              <a:buChar char="●"/>
            </a:pPr>
            <a:r>
              <a:rPr lang="en" sz="1000"/>
              <a:t>programare server-side (PHP, Python, Node.js etc.)</a:t>
            </a:r>
            <a:endParaRPr sz="1000"/>
          </a:p>
          <a:p>
            <a:pPr indent="-292100" lvl="0" marL="457200" rtl="0" algn="l">
              <a:lnSpc>
                <a:spcPct val="100000"/>
              </a:lnSpc>
              <a:spcBef>
                <a:spcPts val="0"/>
              </a:spcBef>
              <a:spcAft>
                <a:spcPts val="0"/>
              </a:spcAft>
              <a:buSzPts val="1000"/>
              <a:buChar char="●"/>
            </a:pPr>
            <a:r>
              <a:rPr lang="en" sz="1000"/>
              <a:t>design (proiectarea unei interfețe), de exemplu în Photoshop</a:t>
            </a:r>
            <a:endParaRPr sz="1000"/>
          </a:p>
          <a:p>
            <a:pPr indent="-292100" lvl="0" marL="457200" rtl="0" algn="l">
              <a:lnSpc>
                <a:spcPct val="100000"/>
              </a:lnSpc>
              <a:spcBef>
                <a:spcPts val="0"/>
              </a:spcBef>
              <a:spcAft>
                <a:spcPts val="0"/>
              </a:spcAft>
              <a:buSzPts val="1000"/>
              <a:buChar char="●"/>
            </a:pPr>
            <a:r>
              <a:rPr lang="en" sz="1000"/>
              <a:t>SEO (search engine optimization)</a:t>
            </a:r>
            <a:endParaRPr sz="1000"/>
          </a:p>
          <a:p>
            <a:pPr indent="-292100" lvl="0" marL="457200" rtl="0" algn="l">
              <a:lnSpc>
                <a:spcPct val="100000"/>
              </a:lnSpc>
              <a:spcBef>
                <a:spcPts val="0"/>
              </a:spcBef>
              <a:spcAft>
                <a:spcPts val="0"/>
              </a:spcAft>
              <a:buSzPts val="1000"/>
              <a:buChar char="●"/>
            </a:pPr>
            <a:r>
              <a:rPr lang="en" sz="1000"/>
              <a:t>crearea unei interfețe (HTML5, CSS3, JavaScript), cunoașterea de framework-uri pentru GUI (Bootstrap, Foundation, jQuery, Vue, React etc.) </a:t>
            </a:r>
            <a:endParaRPr sz="1000"/>
          </a:p>
          <a:p>
            <a:pPr indent="-292100" lvl="0" marL="457200" rtl="0" algn="l">
              <a:lnSpc>
                <a:spcPct val="100000"/>
              </a:lnSpc>
              <a:spcBef>
                <a:spcPts val="0"/>
              </a:spcBef>
              <a:spcAft>
                <a:spcPts val="0"/>
              </a:spcAft>
              <a:buSzPts val="1000"/>
              <a:buChar char="●"/>
            </a:pPr>
            <a:r>
              <a:rPr lang="en" sz="1000"/>
              <a:t>cunoștințe de securitate, protejarea site-ului împotriva atacurilor cibernetice</a:t>
            </a:r>
            <a:endParaRPr sz="1000"/>
          </a:p>
          <a:p>
            <a:pPr indent="-292100" lvl="0" marL="457200" rtl="0" algn="l">
              <a:lnSpc>
                <a:spcPct val="100000"/>
              </a:lnSpc>
              <a:spcBef>
                <a:spcPts val="0"/>
              </a:spcBef>
              <a:spcAft>
                <a:spcPts val="0"/>
              </a:spcAft>
              <a:buSzPts val="1000"/>
              <a:buChar char="●"/>
            </a:pPr>
            <a:r>
              <a:rPr lang="en" sz="1000"/>
              <a:t>folosirea unui serviciu, al unui API (application programming interface) sau crearea de servicii și API-uri proprii (REST, SOAP etc.)</a:t>
            </a:r>
            <a:endParaRPr sz="1000"/>
          </a:p>
          <a:p>
            <a:pPr indent="-292100" lvl="0" marL="457200" rtl="0" algn="l">
              <a:lnSpc>
                <a:spcPct val="100000"/>
              </a:lnSpc>
              <a:spcBef>
                <a:spcPts val="0"/>
              </a:spcBef>
              <a:spcAft>
                <a:spcPts val="0"/>
              </a:spcAft>
              <a:buSzPts val="1000"/>
              <a:buChar char="●"/>
            </a:pPr>
            <a:r>
              <a:rPr lang="en" sz="1000"/>
              <a:t>folosirea unui sistem de versionare(SVN): Git, Tortoise SVN etc</a:t>
            </a:r>
            <a:endParaRPr sz="1000"/>
          </a:p>
          <a:p>
            <a:pPr indent="-292100" lvl="0" marL="457200" rtl="0" algn="l">
              <a:lnSpc>
                <a:spcPct val="100000"/>
              </a:lnSpc>
              <a:spcBef>
                <a:spcPts val="0"/>
              </a:spcBef>
              <a:spcAft>
                <a:spcPts val="0"/>
              </a:spcAft>
              <a:buSzPts val="1000"/>
              <a:buChar char="●"/>
            </a:pPr>
            <a:r>
              <a:rPr lang="en" sz="1000"/>
              <a:t>testare</a:t>
            </a:r>
            <a:endParaRPr sz="1000"/>
          </a:p>
          <a:p>
            <a:pPr indent="0" lvl="0" marL="0" rtl="0" algn="l">
              <a:spcBef>
                <a:spcPts val="1600"/>
              </a:spcBef>
              <a:spcAft>
                <a:spcPts val="1600"/>
              </a:spcAft>
              <a:buNone/>
            </a:pPr>
            <a:r>
              <a:t/>
            </a:r>
            <a:endParaRPr sz="1000"/>
          </a:p>
        </p:txBody>
      </p:sp>
      <p:sp>
        <p:nvSpPr>
          <p:cNvPr id="242" name="Google Shape;242;p24"/>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4" name="Google Shape;244;p24">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extLst>
                    <a:ext uri="{A12FA001-AC4F-418D-AE19-62706E023703}">
                      <ahyp:hlinkClr val="tx"/>
                    </a:ext>
                  </a:extLst>
                </a:hlinkClick>
              </a:rPr>
              <a:t>Cuprins</a:t>
            </a:r>
            <a:endParaRPr sz="700">
              <a:solidFill>
                <a:srgbClr val="0000FF"/>
              </a:solidFill>
            </a:endParaRPr>
          </a:p>
        </p:txBody>
      </p:sp>
      <p:sp>
        <p:nvSpPr>
          <p:cNvPr id="245" name="Google Shape;245;p24"/>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pic>
        <p:nvPicPr>
          <p:cNvPr id="246" name="Google Shape;246;p24"/>
          <p:cNvPicPr preferRelativeResize="0"/>
          <p:nvPr/>
        </p:nvPicPr>
        <p:blipFill>
          <a:blip r:embed="rId4">
            <a:alphaModFix/>
          </a:blip>
          <a:stretch>
            <a:fillRect/>
          </a:stretch>
        </p:blipFill>
        <p:spPr>
          <a:xfrm>
            <a:off x="317151" y="1076276"/>
            <a:ext cx="1903752" cy="1936799"/>
          </a:xfrm>
          <a:prstGeom prst="rect">
            <a:avLst/>
          </a:prstGeom>
          <a:noFill/>
          <a:ln>
            <a:noFill/>
          </a:ln>
        </p:spPr>
      </p:pic>
      <p:pic>
        <p:nvPicPr>
          <p:cNvPr id="247" name="Google Shape;247;p24"/>
          <p:cNvPicPr preferRelativeResize="0"/>
          <p:nvPr/>
        </p:nvPicPr>
        <p:blipFill>
          <a:blip r:embed="rId5">
            <a:alphaModFix/>
          </a:blip>
          <a:stretch>
            <a:fillRect/>
          </a:stretch>
        </p:blipFill>
        <p:spPr>
          <a:xfrm>
            <a:off x="7001001" y="1000075"/>
            <a:ext cx="1831299" cy="1936800"/>
          </a:xfrm>
          <a:prstGeom prst="rect">
            <a:avLst/>
          </a:prstGeom>
          <a:noFill/>
          <a:ln>
            <a:noFill/>
          </a:ln>
        </p:spPr>
      </p:pic>
      <p:sp>
        <p:nvSpPr>
          <p:cNvPr id="248" name="Google Shape;248;p24"/>
          <p:cNvSpPr txBox="1"/>
          <p:nvPr/>
        </p:nvSpPr>
        <p:spPr>
          <a:xfrm>
            <a:off x="6924800" y="2933625"/>
            <a:ext cx="2078400" cy="18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rPr>
              <a:t>Exemple de stive:</a:t>
            </a:r>
            <a:endParaRPr sz="1000">
              <a:solidFill>
                <a:srgbClr val="666666"/>
              </a:solidFill>
            </a:endParaRPr>
          </a:p>
          <a:p>
            <a:pPr indent="-292100" lvl="0" marL="457200" rtl="0" algn="l">
              <a:spcBef>
                <a:spcPts val="0"/>
              </a:spcBef>
              <a:spcAft>
                <a:spcPts val="0"/>
              </a:spcAft>
              <a:buClr>
                <a:srgbClr val="666666"/>
              </a:buClr>
              <a:buSzPts val="1000"/>
              <a:buChar char="●"/>
            </a:pPr>
            <a:r>
              <a:rPr b="1" lang="en" sz="1000">
                <a:solidFill>
                  <a:srgbClr val="666666"/>
                </a:solidFill>
              </a:rPr>
              <a:t>LAMP </a:t>
            </a:r>
            <a:r>
              <a:rPr lang="en" sz="1000">
                <a:solidFill>
                  <a:srgbClr val="666666"/>
                </a:solidFill>
              </a:rPr>
              <a:t>(Linux, Apache, MySQL,PHP)</a:t>
            </a:r>
            <a:endParaRPr sz="1000">
              <a:solidFill>
                <a:srgbClr val="666666"/>
              </a:solidFill>
            </a:endParaRPr>
          </a:p>
          <a:p>
            <a:pPr indent="-292100" lvl="0" marL="457200" rtl="0" algn="l">
              <a:spcBef>
                <a:spcPts val="0"/>
              </a:spcBef>
              <a:spcAft>
                <a:spcPts val="0"/>
              </a:spcAft>
              <a:buClr>
                <a:srgbClr val="666666"/>
              </a:buClr>
              <a:buSzPts val="1000"/>
              <a:buChar char="●"/>
            </a:pPr>
            <a:r>
              <a:rPr b="1" lang="en" sz="1000">
                <a:solidFill>
                  <a:srgbClr val="666666"/>
                </a:solidFill>
              </a:rPr>
              <a:t>MERN </a:t>
            </a:r>
            <a:r>
              <a:rPr lang="en" sz="1000">
                <a:solidFill>
                  <a:srgbClr val="666666"/>
                </a:solidFill>
              </a:rPr>
              <a:t>(</a:t>
            </a:r>
            <a:r>
              <a:rPr lang="en" sz="1000">
                <a:solidFill>
                  <a:srgbClr val="666666"/>
                </a:solidFill>
              </a:rPr>
              <a:t>MongoDB</a:t>
            </a:r>
            <a:r>
              <a:rPr lang="en" sz="1000">
                <a:solidFill>
                  <a:srgbClr val="666666"/>
                </a:solidFill>
              </a:rPr>
              <a:t>, Express, React, Node.js)</a:t>
            </a:r>
            <a:endParaRPr sz="1000">
              <a:solidFill>
                <a:srgbClr val="666666"/>
              </a:solidFill>
            </a:endParaRPr>
          </a:p>
          <a:p>
            <a:pPr indent="-292100" lvl="0" marL="457200" rtl="0" algn="l">
              <a:spcBef>
                <a:spcPts val="0"/>
              </a:spcBef>
              <a:spcAft>
                <a:spcPts val="0"/>
              </a:spcAft>
              <a:buClr>
                <a:srgbClr val="666666"/>
              </a:buClr>
              <a:buSzPts val="1000"/>
              <a:buChar char="●"/>
            </a:pPr>
            <a:r>
              <a:rPr b="1" lang="en" sz="1000">
                <a:solidFill>
                  <a:srgbClr val="666666"/>
                </a:solidFill>
              </a:rPr>
              <a:t>MEAN </a:t>
            </a:r>
            <a:r>
              <a:rPr lang="en" sz="1000">
                <a:solidFill>
                  <a:srgbClr val="666666"/>
                </a:solidFill>
              </a:rPr>
              <a:t>(MongoDB, Express, Angular, Node.js)</a:t>
            </a:r>
            <a:endParaRPr sz="1000">
              <a:solidFill>
                <a:srgbClr val="666666"/>
              </a:solidFill>
            </a:endParaRPr>
          </a:p>
          <a:p>
            <a:pPr indent="-292100" lvl="0" marL="457200" rtl="0" algn="l">
              <a:spcBef>
                <a:spcPts val="0"/>
              </a:spcBef>
              <a:spcAft>
                <a:spcPts val="0"/>
              </a:spcAft>
              <a:buClr>
                <a:srgbClr val="666666"/>
              </a:buClr>
              <a:buSzPts val="1000"/>
              <a:buChar char="●"/>
            </a:pPr>
            <a:r>
              <a:rPr b="1" lang="en" sz="1000">
                <a:solidFill>
                  <a:srgbClr val="666666"/>
                </a:solidFill>
              </a:rPr>
              <a:t>Django </a:t>
            </a:r>
            <a:r>
              <a:rPr lang="en" sz="1000">
                <a:solidFill>
                  <a:srgbClr val="666666"/>
                </a:solidFill>
              </a:rPr>
              <a:t>(Python + de obicei MySQL)</a:t>
            </a:r>
            <a:endParaRPr sz="1000">
              <a:solidFill>
                <a:srgbClr val="666666"/>
              </a:solidFill>
            </a:endParaRPr>
          </a:p>
          <a:p>
            <a:pPr indent="-292100" lvl="0" marL="457200" rtl="0" algn="l">
              <a:spcBef>
                <a:spcPts val="0"/>
              </a:spcBef>
              <a:spcAft>
                <a:spcPts val="0"/>
              </a:spcAft>
              <a:buClr>
                <a:srgbClr val="666666"/>
              </a:buClr>
              <a:buSzPts val="1000"/>
              <a:buChar char="●"/>
            </a:pPr>
            <a:r>
              <a:rPr b="1" lang="en" sz="1000">
                <a:solidFill>
                  <a:srgbClr val="666666"/>
                </a:solidFill>
              </a:rPr>
              <a:t>Ruby on Rails</a:t>
            </a:r>
            <a:endParaRPr b="1" sz="1000">
              <a:solidFill>
                <a:srgbClr val="666666"/>
              </a:solidFill>
            </a:endParaRPr>
          </a:p>
        </p:txBody>
      </p:sp>
      <p:pic>
        <p:nvPicPr>
          <p:cNvPr id="249" name="Google Shape;249;p24"/>
          <p:cNvPicPr preferRelativeResize="0"/>
          <p:nvPr/>
        </p:nvPicPr>
        <p:blipFill>
          <a:blip r:embed="rId6">
            <a:alphaModFix/>
          </a:blip>
          <a:stretch>
            <a:fillRect/>
          </a:stretch>
        </p:blipFill>
        <p:spPr>
          <a:xfrm>
            <a:off x="324275" y="3243900"/>
            <a:ext cx="1831299" cy="866550"/>
          </a:xfrm>
          <a:prstGeom prst="rect">
            <a:avLst/>
          </a:prstGeom>
          <a:noFill/>
          <a:ln>
            <a:noFill/>
          </a:ln>
        </p:spPr>
      </p:pic>
      <p:sp>
        <p:nvSpPr>
          <p:cNvPr id="250" name="Google Shape;250;p24"/>
          <p:cNvSpPr txBox="1"/>
          <p:nvPr/>
        </p:nvSpPr>
        <p:spPr>
          <a:xfrm>
            <a:off x="469525" y="3390825"/>
            <a:ext cx="1678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666666"/>
                </a:solidFill>
              </a:rPr>
              <a:t>Jack of all trades, master of... some</a:t>
            </a:r>
            <a:endParaRPr i="1">
              <a:solidFill>
                <a:srgbClr val="666666"/>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254" name="Shape 254"/>
        <p:cNvGrpSpPr/>
        <p:nvPr/>
      </p:nvGrpSpPr>
      <p:grpSpPr>
        <a:xfrm>
          <a:off x="0" y="0"/>
          <a:ext cx="0" cy="0"/>
          <a:chOff x="0" y="0"/>
          <a:chExt cx="0" cy="0"/>
        </a:xfrm>
      </p:grpSpPr>
      <p:sp>
        <p:nvSpPr>
          <p:cNvPr id="255" name="Google Shape;255;p25"/>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Browsere</a:t>
            </a:r>
            <a:endParaRPr/>
          </a:p>
        </p:txBody>
      </p:sp>
      <p:sp>
        <p:nvSpPr>
          <p:cNvPr id="256" name="Google Shape;256;p25"/>
          <p:cNvSpPr txBox="1"/>
          <p:nvPr>
            <p:ph idx="1" type="body"/>
          </p:nvPr>
        </p:nvSpPr>
        <p:spPr>
          <a:xfrm>
            <a:off x="311700" y="115247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Un </a:t>
            </a:r>
            <a:r>
              <a:rPr b="1" lang="en" sz="1200"/>
              <a:t>browser </a:t>
            </a:r>
            <a:r>
              <a:rPr lang="en" sz="1200"/>
              <a:t>este o aplicație software care permite accesarea și afișarea resurselor de pe internet (în special a paginilor web). </a:t>
            </a:r>
            <a:endParaRPr sz="1200"/>
          </a:p>
          <a:p>
            <a:pPr indent="0" lvl="0" marL="0" rtl="0" algn="l">
              <a:spcBef>
                <a:spcPts val="1600"/>
              </a:spcBef>
              <a:spcAft>
                <a:spcPts val="0"/>
              </a:spcAft>
              <a:buNone/>
            </a:pPr>
            <a:r>
              <a:t/>
            </a:r>
            <a:endParaRPr sz="1200"/>
          </a:p>
          <a:p>
            <a:pPr indent="0" lvl="0" marL="0" rtl="0" algn="l">
              <a:spcBef>
                <a:spcPts val="1600"/>
              </a:spcBef>
              <a:spcAft>
                <a:spcPts val="1600"/>
              </a:spcAft>
              <a:buNone/>
            </a:pPr>
            <a:r>
              <a:t/>
            </a:r>
            <a:endParaRPr sz="1200"/>
          </a:p>
        </p:txBody>
      </p:sp>
      <p:sp>
        <p:nvSpPr>
          <p:cNvPr id="257" name="Google Shape;257;p25"/>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9" name="Google Shape;259;p25">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260" name="Google Shape;260;p25"/>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261" name="Google Shape;261;p25"/>
          <p:cNvSpPr txBox="1"/>
          <p:nvPr>
            <p:ph idx="1" type="body"/>
          </p:nvPr>
        </p:nvSpPr>
        <p:spPr>
          <a:xfrm>
            <a:off x="5569500" y="2913300"/>
            <a:ext cx="2943000" cy="15708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Google Chrome</a:t>
            </a:r>
            <a:endParaRPr sz="1200"/>
          </a:p>
          <a:p>
            <a:pPr indent="-304800" lvl="0" marL="457200" rtl="0" algn="l">
              <a:spcBef>
                <a:spcPts val="0"/>
              </a:spcBef>
              <a:spcAft>
                <a:spcPts val="0"/>
              </a:spcAft>
              <a:buSzPts val="1200"/>
              <a:buChar char="●"/>
            </a:pPr>
            <a:r>
              <a:rPr lang="en" sz="1200"/>
              <a:t>Mozilla Firefox</a:t>
            </a:r>
            <a:endParaRPr sz="1200"/>
          </a:p>
          <a:p>
            <a:pPr indent="-304800" lvl="0" marL="457200" rtl="0" algn="l">
              <a:spcBef>
                <a:spcPts val="0"/>
              </a:spcBef>
              <a:spcAft>
                <a:spcPts val="0"/>
              </a:spcAft>
              <a:buSzPts val="1200"/>
              <a:buChar char="●"/>
            </a:pPr>
            <a:r>
              <a:rPr lang="en" sz="1200"/>
              <a:t>Microsoft Edge</a:t>
            </a:r>
            <a:endParaRPr sz="1200"/>
          </a:p>
          <a:p>
            <a:pPr indent="-304800" lvl="0" marL="457200" rtl="0" algn="l">
              <a:spcBef>
                <a:spcPts val="0"/>
              </a:spcBef>
              <a:spcAft>
                <a:spcPts val="0"/>
              </a:spcAft>
              <a:buSzPts val="1200"/>
              <a:buChar char="●"/>
            </a:pPr>
            <a:r>
              <a:rPr lang="en" sz="1200"/>
              <a:t>Opera</a:t>
            </a:r>
            <a:endParaRPr sz="1200"/>
          </a:p>
          <a:p>
            <a:pPr indent="-304800" lvl="0" marL="457200" rtl="0" algn="l">
              <a:spcBef>
                <a:spcPts val="0"/>
              </a:spcBef>
              <a:spcAft>
                <a:spcPts val="0"/>
              </a:spcAft>
              <a:buSzPts val="1200"/>
              <a:buChar char="●"/>
            </a:pPr>
            <a:r>
              <a:rPr lang="en" sz="1200"/>
              <a:t>Safari</a:t>
            </a:r>
            <a:endParaRPr sz="1200"/>
          </a:p>
          <a:p>
            <a:pPr indent="-304800" lvl="0" marL="457200" rtl="0" algn="l">
              <a:spcBef>
                <a:spcPts val="0"/>
              </a:spcBef>
              <a:spcAft>
                <a:spcPts val="0"/>
              </a:spcAft>
              <a:buSzPts val="1200"/>
              <a:buChar char="●"/>
            </a:pPr>
            <a:r>
              <a:rPr lang="en" sz="1200"/>
              <a:t>Internet Explorer (RIP )</a:t>
            </a:r>
            <a:endParaRPr sz="1200"/>
          </a:p>
          <a:p>
            <a:pPr indent="-304800" lvl="0" marL="457200" rtl="0" algn="l">
              <a:spcBef>
                <a:spcPts val="0"/>
              </a:spcBef>
              <a:spcAft>
                <a:spcPts val="0"/>
              </a:spcAft>
              <a:buSzPts val="1200"/>
              <a:buChar char="●"/>
            </a:pPr>
            <a:r>
              <a:rPr lang="en" sz="1200"/>
              <a:t>...</a:t>
            </a:r>
            <a:endParaRPr sz="1200"/>
          </a:p>
          <a:p>
            <a:pPr indent="0" lvl="0" marL="0" rtl="0" algn="l">
              <a:spcBef>
                <a:spcPts val="1600"/>
              </a:spcBef>
              <a:spcAft>
                <a:spcPts val="1600"/>
              </a:spcAft>
              <a:buNone/>
            </a:pPr>
            <a:r>
              <a:t/>
            </a:r>
            <a:endParaRPr sz="1200"/>
          </a:p>
        </p:txBody>
      </p:sp>
      <p:pic>
        <p:nvPicPr>
          <p:cNvPr id="262" name="Google Shape;262;p25"/>
          <p:cNvPicPr preferRelativeResize="0"/>
          <p:nvPr/>
        </p:nvPicPr>
        <p:blipFill>
          <a:blip r:embed="rId5">
            <a:alphaModFix/>
          </a:blip>
          <a:stretch>
            <a:fillRect/>
          </a:stretch>
        </p:blipFill>
        <p:spPr>
          <a:xfrm>
            <a:off x="7779087" y="3996200"/>
            <a:ext cx="198839" cy="250499"/>
          </a:xfrm>
          <a:prstGeom prst="rect">
            <a:avLst/>
          </a:prstGeom>
          <a:noFill/>
          <a:ln>
            <a:noFill/>
          </a:ln>
        </p:spPr>
      </p:pic>
      <p:pic>
        <p:nvPicPr>
          <p:cNvPr id="263" name="Google Shape;263;p25"/>
          <p:cNvPicPr preferRelativeResize="0"/>
          <p:nvPr/>
        </p:nvPicPr>
        <p:blipFill>
          <a:blip r:embed="rId6">
            <a:alphaModFix/>
          </a:blip>
          <a:stretch>
            <a:fillRect/>
          </a:stretch>
        </p:blipFill>
        <p:spPr>
          <a:xfrm>
            <a:off x="149075" y="1673175"/>
            <a:ext cx="3426650" cy="194892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267" name="Shape 267"/>
        <p:cNvGrpSpPr/>
        <p:nvPr/>
      </p:nvGrpSpPr>
      <p:grpSpPr>
        <a:xfrm>
          <a:off x="0" y="0"/>
          <a:ext cx="0" cy="0"/>
          <a:chOff x="0" y="0"/>
          <a:chExt cx="0" cy="0"/>
        </a:xfrm>
      </p:grpSpPr>
      <p:sp>
        <p:nvSpPr>
          <p:cNvPr id="268" name="Google Shape;268;p26"/>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Motoare de căutare</a:t>
            </a:r>
            <a:endParaRPr/>
          </a:p>
        </p:txBody>
      </p:sp>
      <p:sp>
        <p:nvSpPr>
          <p:cNvPr id="269" name="Google Shape;269;p26"/>
          <p:cNvSpPr txBox="1"/>
          <p:nvPr>
            <p:ph idx="1" type="body"/>
          </p:nvPr>
        </p:nvSpPr>
        <p:spPr>
          <a:xfrm>
            <a:off x="311700" y="1152475"/>
            <a:ext cx="5931600" cy="10188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Un motor de căutare este o unealtă software care permite introducerea unui query format din cuvinte cheie, eventual operatori (de exemplu, logici) și diverse alte opțiuni de căutare (precum limba documentului, tipul de fișier căutat etc) în scopul de a obține documente relevante (care se potrivesc cu query-ul introdus). </a:t>
            </a:r>
            <a:endParaRPr sz="1200"/>
          </a:p>
          <a:p>
            <a:pPr indent="0" lvl="0" marL="0" rtl="0" algn="l">
              <a:spcBef>
                <a:spcPts val="1600"/>
              </a:spcBef>
              <a:spcAft>
                <a:spcPts val="1600"/>
              </a:spcAft>
              <a:buNone/>
            </a:pPr>
            <a:r>
              <a:t/>
            </a:r>
            <a:endParaRPr sz="1200"/>
          </a:p>
        </p:txBody>
      </p:sp>
      <p:sp>
        <p:nvSpPr>
          <p:cNvPr id="270" name="Google Shape;270;p26"/>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2" name="Google Shape;272;p26">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273" name="Google Shape;273;p26"/>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pic>
        <p:nvPicPr>
          <p:cNvPr id="274" name="Google Shape;274;p26"/>
          <p:cNvPicPr preferRelativeResize="0"/>
          <p:nvPr/>
        </p:nvPicPr>
        <p:blipFill>
          <a:blip r:embed="rId5">
            <a:alphaModFix/>
          </a:blip>
          <a:stretch>
            <a:fillRect/>
          </a:stretch>
        </p:blipFill>
        <p:spPr>
          <a:xfrm>
            <a:off x="6395700" y="1073225"/>
            <a:ext cx="2427800" cy="3437594"/>
          </a:xfrm>
          <a:prstGeom prst="rect">
            <a:avLst/>
          </a:prstGeom>
          <a:noFill/>
          <a:ln>
            <a:noFill/>
          </a:ln>
        </p:spPr>
      </p:pic>
      <p:sp>
        <p:nvSpPr>
          <p:cNvPr id="275" name="Google Shape;275;p26"/>
          <p:cNvSpPr txBox="1"/>
          <p:nvPr>
            <p:ph idx="1" type="body"/>
          </p:nvPr>
        </p:nvSpPr>
        <p:spPr>
          <a:xfrm>
            <a:off x="311700" y="2282625"/>
            <a:ext cx="5931600" cy="8442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Motorul de căutare folosește un crawler (program care navighează prin documente) pentru a indexa documentele (pagini web etc) după cuvintele cheie din textul acestora.</a:t>
            </a:r>
            <a:endParaRPr sz="1200"/>
          </a:p>
          <a:p>
            <a:pPr indent="0" lvl="0" marL="0" rtl="0" algn="l">
              <a:spcBef>
                <a:spcPts val="1600"/>
              </a:spcBef>
              <a:spcAft>
                <a:spcPts val="1600"/>
              </a:spcAft>
              <a:buNone/>
            </a:pPr>
            <a:r>
              <a:t/>
            </a:r>
            <a:endParaRPr sz="1200"/>
          </a:p>
        </p:txBody>
      </p:sp>
      <p:sp>
        <p:nvSpPr>
          <p:cNvPr id="276" name="Google Shape;276;p26"/>
          <p:cNvSpPr txBox="1"/>
          <p:nvPr>
            <p:ph idx="1" type="body"/>
          </p:nvPr>
        </p:nvSpPr>
        <p:spPr>
          <a:xfrm>
            <a:off x="311700" y="3063175"/>
            <a:ext cx="5931600" cy="6510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Când se introduce un query, motorul de căutare aduce din baza sa de date, documentele ordonate după relevanța față de query.</a:t>
            </a:r>
            <a:endParaRPr sz="1200"/>
          </a:p>
          <a:p>
            <a:pPr indent="0" lvl="0" marL="0" rtl="0" algn="l">
              <a:spcBef>
                <a:spcPts val="1600"/>
              </a:spcBef>
              <a:spcAft>
                <a:spcPts val="1600"/>
              </a:spcAft>
              <a:buNone/>
            </a:pPr>
            <a:r>
              <a:t/>
            </a:r>
            <a:endParaRPr sz="1200"/>
          </a:p>
        </p:txBody>
      </p:sp>
      <p:sp>
        <p:nvSpPr>
          <p:cNvPr id="277" name="Google Shape;277;p26"/>
          <p:cNvSpPr txBox="1"/>
          <p:nvPr>
            <p:ph idx="1" type="body"/>
          </p:nvPr>
        </p:nvSpPr>
        <p:spPr>
          <a:xfrm>
            <a:off x="311700" y="3714175"/>
            <a:ext cx="5931600" cy="1135800"/>
          </a:xfrm>
          <a:prstGeom prst="rect">
            <a:avLst/>
          </a:prstGeom>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Google</a:t>
            </a:r>
            <a:endParaRPr sz="1200"/>
          </a:p>
          <a:p>
            <a:pPr indent="-304800" lvl="0" marL="457200" rtl="0" algn="l">
              <a:spcBef>
                <a:spcPts val="0"/>
              </a:spcBef>
              <a:spcAft>
                <a:spcPts val="0"/>
              </a:spcAft>
              <a:buSzPts val="1200"/>
              <a:buChar char="●"/>
            </a:pPr>
            <a:r>
              <a:rPr lang="en" sz="1200"/>
              <a:t>Bing</a:t>
            </a:r>
            <a:endParaRPr sz="1200"/>
          </a:p>
          <a:p>
            <a:pPr indent="-304800" lvl="0" marL="457200" rtl="0" algn="l">
              <a:spcBef>
                <a:spcPts val="0"/>
              </a:spcBef>
              <a:spcAft>
                <a:spcPts val="0"/>
              </a:spcAft>
              <a:buSzPts val="1200"/>
              <a:buChar char="●"/>
            </a:pPr>
            <a:r>
              <a:rPr lang="en" sz="1200"/>
              <a:t>Yandex</a:t>
            </a:r>
            <a:endParaRPr sz="1200"/>
          </a:p>
          <a:p>
            <a:pPr indent="-304800" lvl="0" marL="457200" rtl="0" algn="l">
              <a:spcBef>
                <a:spcPts val="0"/>
              </a:spcBef>
              <a:spcAft>
                <a:spcPts val="0"/>
              </a:spcAft>
              <a:buSzPts val="1200"/>
              <a:buChar char="●"/>
            </a:pPr>
            <a:r>
              <a:rPr lang="en" sz="1200"/>
              <a:t>DuckDuckGo</a:t>
            </a:r>
            <a:endParaRPr sz="1200"/>
          </a:p>
          <a:p>
            <a:pPr indent="-304800" lvl="0" marL="457200" rtl="0" algn="l">
              <a:spcBef>
                <a:spcPts val="0"/>
              </a:spcBef>
              <a:spcAft>
                <a:spcPts val="0"/>
              </a:spcAft>
              <a:buSzPts val="1200"/>
              <a:buChar char="●"/>
            </a:pPr>
            <a:r>
              <a:rPr lang="en" sz="1200"/>
              <a:t>...</a:t>
            </a:r>
            <a:endParaRPr sz="1200"/>
          </a:p>
          <a:p>
            <a:pPr indent="0" lvl="0" marL="0" rtl="0" algn="l">
              <a:spcBef>
                <a:spcPts val="1600"/>
              </a:spcBef>
              <a:spcAft>
                <a:spcPts val="1600"/>
              </a:spcAft>
              <a:buNone/>
            </a:pPr>
            <a:r>
              <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9"/>
                                        </p:tgtEl>
                                        <p:attrNameLst>
                                          <p:attrName>style.visibility</p:attrName>
                                        </p:attrNameLst>
                                      </p:cBhvr>
                                      <p:to>
                                        <p:strVal val="visible"/>
                                      </p:to>
                                    </p:set>
                                    <p:anim calcmode="lin" valueType="num">
                                      <p:cBhvr additive="base">
                                        <p:cTn dur="1000"/>
                                        <p:tgtEl>
                                          <p:spTgt spid="26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5"/>
                                        </p:tgtEl>
                                        <p:attrNameLst>
                                          <p:attrName>style.visibility</p:attrName>
                                        </p:attrNameLst>
                                      </p:cBhvr>
                                      <p:to>
                                        <p:strVal val="visible"/>
                                      </p:to>
                                    </p:set>
                                    <p:anim calcmode="lin" valueType="num">
                                      <p:cBhvr additive="base">
                                        <p:cTn dur="1000"/>
                                        <p:tgtEl>
                                          <p:spTgt spid="27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6"/>
                                        </p:tgtEl>
                                        <p:attrNameLst>
                                          <p:attrName>style.visibility</p:attrName>
                                        </p:attrNameLst>
                                      </p:cBhvr>
                                      <p:to>
                                        <p:strVal val="visible"/>
                                      </p:to>
                                    </p:set>
                                    <p:anim calcmode="lin" valueType="num">
                                      <p:cBhvr additive="base">
                                        <p:cTn dur="1000"/>
                                        <p:tgtEl>
                                          <p:spTgt spid="27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7"/>
                                        </p:tgtEl>
                                        <p:attrNameLst>
                                          <p:attrName>style.visibility</p:attrName>
                                        </p:attrNameLst>
                                      </p:cBhvr>
                                      <p:to>
                                        <p:strVal val="visible"/>
                                      </p:to>
                                    </p:set>
                                    <p:anim calcmode="lin" valueType="num">
                                      <p:cBhvr additive="base">
                                        <p:cTn dur="1000"/>
                                        <p:tgtEl>
                                          <p:spTgt spid="27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281" name="Shape 281"/>
        <p:cNvGrpSpPr/>
        <p:nvPr/>
      </p:nvGrpSpPr>
      <p:grpSpPr>
        <a:xfrm>
          <a:off x="0" y="0"/>
          <a:ext cx="0" cy="0"/>
          <a:chOff x="0" y="0"/>
          <a:chExt cx="0" cy="0"/>
        </a:xfrm>
      </p:grpSpPr>
      <p:sp>
        <p:nvSpPr>
          <p:cNvPr id="282" name="Google Shape;282;p27"/>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Motoare de căutare - crawlers/spiders</a:t>
            </a:r>
            <a:endParaRPr/>
          </a:p>
        </p:txBody>
      </p:sp>
      <p:sp>
        <p:nvSpPr>
          <p:cNvPr id="283" name="Google Shape;283;p27"/>
          <p:cNvSpPr txBox="1"/>
          <p:nvPr>
            <p:ph idx="1" type="body"/>
          </p:nvPr>
        </p:nvSpPr>
        <p:spPr>
          <a:xfrm>
            <a:off x="311700" y="1152475"/>
            <a:ext cx="5931600" cy="10188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Un crawler (numit si spider 🕷️) este un program (de obicei) asociat unui motor de căutare care are ca scop parcurgerea conținutului documentelor în vederea indexării, dar și descoperirea de noi documente prin parcurgerea linkurilor găsite în textul procesat.</a:t>
            </a:r>
            <a:endParaRPr sz="1200"/>
          </a:p>
          <a:p>
            <a:pPr indent="0" lvl="0" marL="0" rtl="0" algn="l">
              <a:spcBef>
                <a:spcPts val="1600"/>
              </a:spcBef>
              <a:spcAft>
                <a:spcPts val="1600"/>
              </a:spcAft>
              <a:buNone/>
            </a:pPr>
            <a:r>
              <a:t/>
            </a:r>
            <a:endParaRPr sz="1200"/>
          </a:p>
        </p:txBody>
      </p:sp>
      <p:sp>
        <p:nvSpPr>
          <p:cNvPr id="284" name="Google Shape;284;p27"/>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6" name="Google Shape;286;p27">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287" name="Google Shape;287;p27"/>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288" name="Google Shape;288;p27"/>
          <p:cNvSpPr txBox="1"/>
          <p:nvPr>
            <p:ph idx="1" type="body"/>
          </p:nvPr>
        </p:nvSpPr>
        <p:spPr>
          <a:xfrm>
            <a:off x="311700" y="3004375"/>
            <a:ext cx="5931600" cy="905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Când publicăm un site pe net, dacă nu folosim un serviciu de hosting care ne inregistrează site-ul automat la un motor de căutare, trebuie să îl înregistrăm noi manual. Altfel, dacă nu există linkuri (pe site-uri indexate) către site-ul nostru, nu va fi descoperit.</a:t>
            </a:r>
            <a:endParaRPr sz="1200"/>
          </a:p>
          <a:p>
            <a:pPr indent="0" lvl="0" marL="0" rtl="0" algn="l">
              <a:spcBef>
                <a:spcPts val="1600"/>
              </a:spcBef>
              <a:spcAft>
                <a:spcPts val="1600"/>
              </a:spcAft>
              <a:buNone/>
            </a:pPr>
            <a:r>
              <a:t/>
            </a:r>
            <a:endParaRPr sz="1200"/>
          </a:p>
        </p:txBody>
      </p:sp>
      <p:pic>
        <p:nvPicPr>
          <p:cNvPr id="289" name="Google Shape;289;p27"/>
          <p:cNvPicPr preferRelativeResize="0"/>
          <p:nvPr/>
        </p:nvPicPr>
        <p:blipFill>
          <a:blip r:embed="rId5">
            <a:alphaModFix/>
          </a:blip>
          <a:stretch>
            <a:fillRect/>
          </a:stretch>
        </p:blipFill>
        <p:spPr>
          <a:xfrm>
            <a:off x="6852900" y="920825"/>
            <a:ext cx="1924358" cy="3848717"/>
          </a:xfrm>
          <a:prstGeom prst="rect">
            <a:avLst/>
          </a:prstGeom>
          <a:noFill/>
          <a:ln>
            <a:noFill/>
          </a:ln>
        </p:spPr>
      </p:pic>
      <p:sp>
        <p:nvSpPr>
          <p:cNvPr id="290" name="Google Shape;290;p27"/>
          <p:cNvSpPr txBox="1"/>
          <p:nvPr>
            <p:ph idx="1" type="body"/>
          </p:nvPr>
        </p:nvSpPr>
        <p:spPr>
          <a:xfrm>
            <a:off x="311700" y="2119200"/>
            <a:ext cx="5931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Exemple: Googlebot (Googlebot Desktop, Googlebot Smartphone), Bingbot, AdIdxBot</a:t>
            </a:r>
            <a:endParaRPr sz="1200"/>
          </a:p>
          <a:p>
            <a:pPr indent="0" lvl="0" marL="0" rtl="0" algn="l">
              <a:spcBef>
                <a:spcPts val="1600"/>
              </a:spcBef>
              <a:spcAft>
                <a:spcPts val="1600"/>
              </a:spcAft>
              <a:buNone/>
            </a:pPr>
            <a:r>
              <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89"/>
                                        </p:tgtEl>
                                        <p:attrNameLst>
                                          <p:attrName>style.visibility</p:attrName>
                                        </p:attrNameLst>
                                      </p:cBhvr>
                                      <p:to>
                                        <p:strVal val="visible"/>
                                      </p:to>
                                    </p:set>
                                    <p:anim calcmode="lin" valueType="num">
                                      <p:cBhvr additive="base">
                                        <p:cTn dur="1000"/>
                                        <p:tgtEl>
                                          <p:spTgt spid="28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3"/>
                                        </p:tgtEl>
                                        <p:attrNameLst>
                                          <p:attrName>style.visibility</p:attrName>
                                        </p:attrNameLst>
                                      </p:cBhvr>
                                      <p:to>
                                        <p:strVal val="visible"/>
                                      </p:to>
                                    </p:set>
                                    <p:anim calcmode="lin" valueType="num">
                                      <p:cBhvr additive="base">
                                        <p:cTn dur="1000"/>
                                        <p:tgtEl>
                                          <p:spTgt spid="28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90"/>
                                        </p:tgtEl>
                                        <p:attrNameLst>
                                          <p:attrName>style.visibility</p:attrName>
                                        </p:attrNameLst>
                                      </p:cBhvr>
                                      <p:to>
                                        <p:strVal val="visible"/>
                                      </p:to>
                                    </p:set>
                                    <p:anim calcmode="lin" valueType="num">
                                      <p:cBhvr additive="base">
                                        <p:cTn dur="1000"/>
                                        <p:tgtEl>
                                          <p:spTgt spid="29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8"/>
                                        </p:tgtEl>
                                        <p:attrNameLst>
                                          <p:attrName>style.visibility</p:attrName>
                                        </p:attrNameLst>
                                      </p:cBhvr>
                                      <p:to>
                                        <p:strVal val="visible"/>
                                      </p:to>
                                    </p:set>
                                    <p:anim calcmode="lin" valueType="num">
                                      <p:cBhvr additive="base">
                                        <p:cTn dur="1000"/>
                                        <p:tgtEl>
                                          <p:spTgt spid="28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294" name="Shape 294"/>
        <p:cNvGrpSpPr/>
        <p:nvPr/>
      </p:nvGrpSpPr>
      <p:grpSpPr>
        <a:xfrm>
          <a:off x="0" y="0"/>
          <a:ext cx="0" cy="0"/>
          <a:chOff x="0" y="0"/>
          <a:chExt cx="0" cy="0"/>
        </a:xfrm>
      </p:grpSpPr>
      <p:sp>
        <p:nvSpPr>
          <p:cNvPr id="295" name="Google Shape;295;p28"/>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Proxy</a:t>
            </a:r>
            <a:endParaRPr/>
          </a:p>
          <a:p>
            <a:pPr indent="0" lvl="0" marL="0" rtl="0" algn="l">
              <a:spcBef>
                <a:spcPts val="0"/>
              </a:spcBef>
              <a:spcAft>
                <a:spcPts val="0"/>
              </a:spcAft>
              <a:buNone/>
            </a:pPr>
            <a:r>
              <a:t/>
            </a:r>
            <a:endParaRPr/>
          </a:p>
        </p:txBody>
      </p:sp>
      <p:sp>
        <p:nvSpPr>
          <p:cNvPr id="296" name="Google Shape;296;p28"/>
          <p:cNvSpPr txBox="1"/>
          <p:nvPr>
            <p:ph idx="1" type="body"/>
          </p:nvPr>
        </p:nvSpPr>
        <p:spPr>
          <a:xfrm>
            <a:off x="317150" y="1152475"/>
            <a:ext cx="4651800" cy="34614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Un server proxy acționează ca un intermediar între client și serverul către care acesta a trimis cererea.</a:t>
            </a:r>
            <a:endParaRPr sz="1200"/>
          </a:p>
          <a:p>
            <a:pPr indent="-304800" lvl="0" marL="457200" rtl="0" algn="l">
              <a:spcBef>
                <a:spcPts val="1600"/>
              </a:spcBef>
              <a:spcAft>
                <a:spcPts val="0"/>
              </a:spcAft>
              <a:buSzPts val="1200"/>
              <a:buChar char="●"/>
            </a:pPr>
            <a:r>
              <a:rPr lang="en" sz="1200"/>
              <a:t>Serverul vede cererea ca fiind din partea proxy-ului. Clientul initial este ascuns. Astfel </a:t>
            </a:r>
            <a:r>
              <a:rPr b="1" lang="en" sz="1200"/>
              <a:t>un proxy poate fi folosit pentru a accesa conținut care în mod normal e afișat doar pentru clienți care îndeplinesc anumite condiții</a:t>
            </a:r>
            <a:r>
              <a:rPr lang="en" sz="1200"/>
              <a:t> (de exemplu se află sau nu la o anumită locație geografică).</a:t>
            </a:r>
            <a:endParaRPr sz="1200"/>
          </a:p>
          <a:p>
            <a:pPr indent="-304800" lvl="0" marL="457200" rtl="0" algn="l">
              <a:spcBef>
                <a:spcPts val="0"/>
              </a:spcBef>
              <a:spcAft>
                <a:spcPts val="0"/>
              </a:spcAft>
              <a:buSzPts val="1200"/>
              <a:buChar char="●"/>
            </a:pPr>
            <a:r>
              <a:rPr lang="en" sz="1200"/>
              <a:t>Serverul poate fi de asemenea protejat printr-un proxy (reverse proxy). Clientul trimite cerere către proxy-ul public care apoi decide cărui server să trimită mai departe cererea. Motive? Securitate, economisirea resurselor (nu avem un singur server care se ocupa de orice fel de cerere), memorarea unor răspunsuri frecvent cerute (caching) etc.</a:t>
            </a:r>
            <a:endParaRPr sz="1200"/>
          </a:p>
        </p:txBody>
      </p:sp>
      <p:sp>
        <p:nvSpPr>
          <p:cNvPr id="297" name="Google Shape;297;p28"/>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9" name="Google Shape;299;p28">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extLst>
                    <a:ext uri="{A12FA001-AC4F-418D-AE19-62706E023703}">
                      <ahyp:hlinkClr val="tx"/>
                    </a:ext>
                  </a:extLst>
                </a:hlinkClick>
              </a:rPr>
              <a:t>Cuprins</a:t>
            </a:r>
            <a:endParaRPr sz="700">
              <a:solidFill>
                <a:srgbClr val="0000FF"/>
              </a:solidFill>
            </a:endParaRPr>
          </a:p>
        </p:txBody>
      </p:sp>
      <p:sp>
        <p:nvSpPr>
          <p:cNvPr id="300" name="Google Shape;300;p28"/>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pic>
        <p:nvPicPr>
          <p:cNvPr id="301" name="Google Shape;301;p28"/>
          <p:cNvPicPr preferRelativeResize="0"/>
          <p:nvPr/>
        </p:nvPicPr>
        <p:blipFill>
          <a:blip r:embed="rId4">
            <a:alphaModFix/>
          </a:blip>
          <a:stretch>
            <a:fillRect/>
          </a:stretch>
        </p:blipFill>
        <p:spPr>
          <a:xfrm>
            <a:off x="5298500" y="1152475"/>
            <a:ext cx="3173949" cy="2581313"/>
          </a:xfrm>
          <a:prstGeom prst="rect">
            <a:avLst/>
          </a:prstGeom>
          <a:noFill/>
          <a:ln>
            <a:noFill/>
          </a:ln>
        </p:spPr>
      </p:pic>
      <p:pic>
        <p:nvPicPr>
          <p:cNvPr id="302" name="Google Shape;302;p28"/>
          <p:cNvPicPr preferRelativeResize="0"/>
          <p:nvPr/>
        </p:nvPicPr>
        <p:blipFill>
          <a:blip r:embed="rId5">
            <a:alphaModFix/>
          </a:blip>
          <a:stretch>
            <a:fillRect/>
          </a:stretch>
        </p:blipFill>
        <p:spPr>
          <a:xfrm>
            <a:off x="7128250" y="1423140"/>
            <a:ext cx="1112200" cy="1484486"/>
          </a:xfrm>
          <a:prstGeom prst="rect">
            <a:avLst/>
          </a:prstGeom>
          <a:noFill/>
          <a:ln>
            <a:noFill/>
          </a:ln>
        </p:spPr>
      </p:pic>
      <p:pic>
        <p:nvPicPr>
          <p:cNvPr id="303" name="Google Shape;303;p28"/>
          <p:cNvPicPr preferRelativeResize="0"/>
          <p:nvPr/>
        </p:nvPicPr>
        <p:blipFill>
          <a:blip r:embed="rId6">
            <a:alphaModFix/>
          </a:blip>
          <a:stretch>
            <a:fillRect/>
          </a:stretch>
        </p:blipFill>
        <p:spPr>
          <a:xfrm>
            <a:off x="5609974" y="2115091"/>
            <a:ext cx="1678200" cy="2548134"/>
          </a:xfrm>
          <a:prstGeom prst="rect">
            <a:avLst/>
          </a:prstGeom>
          <a:noFill/>
          <a:ln>
            <a:noFill/>
          </a:ln>
        </p:spPr>
      </p:pic>
      <p:pic>
        <p:nvPicPr>
          <p:cNvPr id="304" name="Google Shape;304;p28"/>
          <p:cNvPicPr preferRelativeResize="0"/>
          <p:nvPr/>
        </p:nvPicPr>
        <p:blipFill>
          <a:blip r:embed="rId7">
            <a:alphaModFix/>
          </a:blip>
          <a:stretch>
            <a:fillRect/>
          </a:stretch>
        </p:blipFill>
        <p:spPr>
          <a:xfrm>
            <a:off x="5734022" y="1872500"/>
            <a:ext cx="1025600" cy="756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308" name="Shape 308"/>
        <p:cNvGrpSpPr/>
        <p:nvPr/>
      </p:nvGrpSpPr>
      <p:grpSpPr>
        <a:xfrm>
          <a:off x="0" y="0"/>
          <a:ext cx="0" cy="0"/>
          <a:chOff x="0" y="0"/>
          <a:chExt cx="0" cy="0"/>
        </a:xfrm>
      </p:grpSpPr>
      <p:sp>
        <p:nvSpPr>
          <p:cNvPr id="309" name="Google Shape;309;p29"/>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Deep web</a:t>
            </a:r>
            <a:endParaRPr/>
          </a:p>
        </p:txBody>
      </p:sp>
      <p:sp>
        <p:nvSpPr>
          <p:cNvPr id="310" name="Google Shape;310;p29"/>
          <p:cNvSpPr txBox="1"/>
          <p:nvPr>
            <p:ph idx="1" type="body"/>
          </p:nvPr>
        </p:nvSpPr>
        <p:spPr>
          <a:xfrm>
            <a:off x="311700" y="1000075"/>
            <a:ext cx="6673800" cy="37632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t>Clearnet </a:t>
            </a:r>
            <a:r>
              <a:rPr lang="en" sz="1100"/>
              <a:t>- partea internetului care poate fi descoperită cu motoarele de căutare, de obicei nu asigură anonimitate.</a:t>
            </a:r>
            <a:endParaRPr sz="1100"/>
          </a:p>
          <a:p>
            <a:pPr indent="0" lvl="0" marL="0" rtl="0" algn="l">
              <a:spcBef>
                <a:spcPts val="1600"/>
              </a:spcBef>
              <a:spcAft>
                <a:spcPts val="0"/>
              </a:spcAft>
              <a:buNone/>
            </a:pPr>
            <a:r>
              <a:rPr b="1" lang="en" sz="1100"/>
              <a:t>Deep web</a:t>
            </a:r>
            <a:r>
              <a:rPr lang="en" sz="1100"/>
              <a:t> - conținutul ascuns, neaccesibil motoarelor de căutare (exemple: e-mailurile, paginile cu acces </a:t>
            </a:r>
            <a:r>
              <a:rPr lang="en" sz="1100"/>
              <a:t>restricționat</a:t>
            </a:r>
            <a:r>
              <a:rPr lang="en" sz="1100"/>
              <a:t> de </a:t>
            </a:r>
            <a:r>
              <a:rPr lang="en" sz="1100"/>
              <a:t>existența</a:t>
            </a:r>
            <a:r>
              <a:rPr lang="en" sz="1100"/>
              <a:t> unui cont pe site (pagini private, pagini cu acces plătit etc.), informatii de profil private (Exemplu: pe pagini de facebook sau alte site-uri de </a:t>
            </a:r>
            <a:r>
              <a:rPr i="1" lang="en" sz="1100"/>
              <a:t>social media</a:t>
            </a:r>
            <a:r>
              <a:rPr lang="en" sz="1100"/>
              <a:t>), baze de date etc.</a:t>
            </a:r>
            <a:endParaRPr sz="1100"/>
          </a:p>
          <a:p>
            <a:pPr indent="0" lvl="0" marL="0" rtl="0" algn="l">
              <a:spcBef>
                <a:spcPts val="1600"/>
              </a:spcBef>
              <a:spcAft>
                <a:spcPts val="0"/>
              </a:spcAft>
              <a:buNone/>
            </a:pPr>
            <a:r>
              <a:rPr b="1" lang="en" sz="1100"/>
              <a:t>Dark web</a:t>
            </a:r>
            <a:r>
              <a:rPr lang="en" sz="1100"/>
              <a:t> - o parte a deep web-ului care, de obicei, asigură și anonimitate și necesită software-uri speciale pentru a fi accesat. </a:t>
            </a:r>
            <a:r>
              <a:rPr lang="en" sz="1100"/>
              <a:t>În</a:t>
            </a:r>
            <a:r>
              <a:rPr lang="en" sz="1100"/>
              <a:t> general conținutul găsit acolo este ... dark... și poate implica informații și activități ilegale, însă conține și site-uri obișnuite. Este menționat doar pentru a cunoaște termenul, sfatul fiind să îl evitați. </a:t>
            </a:r>
            <a:r>
              <a:rPr lang="en" sz="1100"/>
              <a:t>It's really not a safe place out there!</a:t>
            </a:r>
            <a:endParaRPr sz="1100"/>
          </a:p>
          <a:p>
            <a:pPr indent="0" lvl="0" marL="0" rtl="0" algn="l">
              <a:spcBef>
                <a:spcPts val="1600"/>
              </a:spcBef>
              <a:spcAft>
                <a:spcPts val="0"/>
              </a:spcAft>
              <a:buNone/>
            </a:pPr>
            <a:r>
              <a:rPr lang="en" sz="1100"/>
              <a:t>Dark web cuprinde s</a:t>
            </a:r>
            <a:r>
              <a:rPr lang="en" sz="1100"/>
              <a:t>ite</a:t>
            </a:r>
            <a:r>
              <a:rPr lang="en" sz="1100"/>
              <a:t>-uri de tip </a:t>
            </a:r>
            <a:r>
              <a:rPr b="1" lang="en" sz="1100"/>
              <a:t>onion </a:t>
            </a:r>
            <a:r>
              <a:rPr lang="en" sz="1100"/>
              <a:t>- accesibile cu </a:t>
            </a:r>
            <a:r>
              <a:rPr b="1" lang="en" sz="1100"/>
              <a:t>Tor</a:t>
            </a:r>
            <a:r>
              <a:rPr lang="en" sz="1100"/>
              <a:t>, site-uri de tip I2P (Invisible Internet Project)</a:t>
            </a:r>
            <a:endParaRPr sz="1100"/>
          </a:p>
          <a:p>
            <a:pPr indent="0" lvl="0" marL="0" rtl="0" algn="l">
              <a:lnSpc>
                <a:spcPct val="100000"/>
              </a:lnSpc>
              <a:spcBef>
                <a:spcPts val="1600"/>
              </a:spcBef>
              <a:spcAft>
                <a:spcPts val="0"/>
              </a:spcAft>
              <a:buNone/>
            </a:pPr>
            <a:r>
              <a:rPr lang="en" sz="1100"/>
              <a:t>Exemple: </a:t>
            </a:r>
            <a:endParaRPr sz="1100"/>
          </a:p>
          <a:p>
            <a:pPr indent="0" lvl="0" marL="0" rtl="0" algn="l">
              <a:lnSpc>
                <a:spcPct val="100000"/>
              </a:lnSpc>
              <a:spcBef>
                <a:spcPts val="0"/>
              </a:spcBef>
              <a:spcAft>
                <a:spcPts val="0"/>
              </a:spcAft>
              <a:buNone/>
            </a:pPr>
            <a:r>
              <a:rPr lang="en" sz="1100"/>
              <a:t>https://www.facebookcorewwwi.onion/ (Facebook accesibil prin protocolul Tor)</a:t>
            </a:r>
            <a:endParaRPr sz="1100"/>
          </a:p>
          <a:p>
            <a:pPr indent="0" lvl="0" marL="0" rtl="0" algn="l">
              <a:spcBef>
                <a:spcPts val="0"/>
              </a:spcBef>
              <a:spcAft>
                <a:spcPts val="0"/>
              </a:spcAft>
              <a:buNone/>
            </a:pPr>
            <a:r>
              <a:rPr lang="en" sz="1100"/>
              <a:t>https://3g2upl4pq6kufc4m.onion/ (motorul de căutare DuckDuckGo)</a:t>
            </a:r>
            <a:endParaRPr sz="1100"/>
          </a:p>
          <a:p>
            <a:pPr indent="0" lvl="0" marL="0" rtl="0" algn="l">
              <a:spcBef>
                <a:spcPts val="1600"/>
              </a:spcBef>
              <a:spcAft>
                <a:spcPts val="0"/>
              </a:spcAft>
              <a:buNone/>
            </a:pPr>
            <a:r>
              <a:t/>
            </a:r>
            <a:endParaRPr sz="1100"/>
          </a:p>
          <a:p>
            <a:pPr indent="0" lvl="0" marL="0" rtl="0" algn="l">
              <a:spcBef>
                <a:spcPts val="1600"/>
              </a:spcBef>
              <a:spcAft>
                <a:spcPts val="1600"/>
              </a:spcAft>
              <a:buNone/>
            </a:pPr>
            <a:r>
              <a:t/>
            </a:r>
            <a:endParaRPr sz="1100"/>
          </a:p>
        </p:txBody>
      </p:sp>
      <p:sp>
        <p:nvSpPr>
          <p:cNvPr id="311" name="Google Shape;311;p29"/>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3" name="Google Shape;313;p29">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extLst>
                    <a:ext uri="{A12FA001-AC4F-418D-AE19-62706E023703}">
                      <ahyp:hlinkClr val="tx"/>
                    </a:ext>
                  </a:extLst>
                </a:hlinkClick>
              </a:rPr>
              <a:t>Cuprins</a:t>
            </a:r>
            <a:endParaRPr sz="700">
              <a:solidFill>
                <a:srgbClr val="0000FF"/>
              </a:solidFill>
            </a:endParaRPr>
          </a:p>
        </p:txBody>
      </p:sp>
      <p:sp>
        <p:nvSpPr>
          <p:cNvPr id="314" name="Google Shape;314;p29"/>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pic>
        <p:nvPicPr>
          <p:cNvPr id="315" name="Google Shape;315;p29"/>
          <p:cNvPicPr preferRelativeResize="0"/>
          <p:nvPr/>
        </p:nvPicPr>
        <p:blipFill>
          <a:blip r:embed="rId4">
            <a:alphaModFix/>
          </a:blip>
          <a:stretch>
            <a:fillRect/>
          </a:stretch>
        </p:blipFill>
        <p:spPr>
          <a:xfrm>
            <a:off x="6682976" y="1073225"/>
            <a:ext cx="2094275" cy="2978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319" name="Shape 319"/>
        <p:cNvGrpSpPr/>
        <p:nvPr/>
      </p:nvGrpSpPr>
      <p:grpSpPr>
        <a:xfrm>
          <a:off x="0" y="0"/>
          <a:ext cx="0" cy="0"/>
          <a:chOff x="0" y="0"/>
          <a:chExt cx="0" cy="0"/>
        </a:xfrm>
      </p:grpSpPr>
      <p:sp>
        <p:nvSpPr>
          <p:cNvPr id="320" name="Google Shape;320;p30"/>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GDPR</a:t>
            </a:r>
            <a:endParaRPr/>
          </a:p>
        </p:txBody>
      </p:sp>
      <p:sp>
        <p:nvSpPr>
          <p:cNvPr id="321" name="Google Shape;321;p30"/>
          <p:cNvSpPr txBox="1"/>
          <p:nvPr>
            <p:ph idx="1" type="body"/>
          </p:nvPr>
        </p:nvSpPr>
        <p:spPr>
          <a:xfrm>
            <a:off x="317150" y="923875"/>
            <a:ext cx="7270200" cy="38352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GDPR</a:t>
            </a:r>
            <a:r>
              <a:rPr lang="en" sz="1200"/>
              <a:t> - General Data Protection Regulation</a:t>
            </a:r>
            <a:endParaRPr sz="1200"/>
          </a:p>
          <a:p>
            <a:pPr indent="-304800" lvl="0" marL="457200" rtl="0" algn="l">
              <a:spcBef>
                <a:spcPts val="1600"/>
              </a:spcBef>
              <a:spcAft>
                <a:spcPts val="0"/>
              </a:spcAft>
              <a:buSzPts val="1200"/>
              <a:buChar char="●"/>
            </a:pPr>
            <a:r>
              <a:rPr lang="en" sz="1200"/>
              <a:t>Este un set de reguli stabilit de Uniunea Europeană cu privire la păstrarea și procesarea datelor private ale utilizatorilor/clienților. </a:t>
            </a:r>
            <a:endParaRPr sz="1200"/>
          </a:p>
          <a:p>
            <a:pPr indent="-304800" lvl="0" marL="457200" rtl="0" algn="l">
              <a:spcBef>
                <a:spcPts val="0"/>
              </a:spcBef>
              <a:spcAft>
                <a:spcPts val="0"/>
              </a:spcAft>
              <a:buSzPts val="1200"/>
              <a:buChar char="●"/>
            </a:pPr>
            <a:r>
              <a:rPr lang="en" sz="1200"/>
              <a:t>De ce discutăm despre asta la Tehnici Web?</a:t>
            </a:r>
            <a:endParaRPr sz="1200"/>
          </a:p>
          <a:p>
            <a:pPr indent="-304800" lvl="0" marL="457200" rtl="0" algn="l">
              <a:spcBef>
                <a:spcPts val="0"/>
              </a:spcBef>
              <a:spcAft>
                <a:spcPts val="0"/>
              </a:spcAft>
              <a:buSzPts val="1200"/>
              <a:buChar char="●"/>
            </a:pPr>
            <a:r>
              <a:rPr lang="en" sz="1200"/>
              <a:t>Două principii importante: </a:t>
            </a:r>
            <a:endParaRPr sz="1200"/>
          </a:p>
          <a:p>
            <a:pPr indent="-304800" lvl="1" marL="914400" rtl="0" algn="l">
              <a:spcBef>
                <a:spcPts val="0"/>
              </a:spcBef>
              <a:spcAft>
                <a:spcPts val="0"/>
              </a:spcAft>
              <a:buSzPts val="1200"/>
              <a:buChar char="○"/>
            </a:pPr>
            <a:r>
              <a:rPr lang="en" sz="1200"/>
              <a:t>utilizatorul trebuie să fie informat despre cum vor fi fi folosite datele personale pe care le oferă</a:t>
            </a:r>
            <a:endParaRPr sz="1200"/>
          </a:p>
          <a:p>
            <a:pPr indent="-304800" lvl="1" marL="914400" rtl="0" algn="l">
              <a:spcBef>
                <a:spcPts val="0"/>
              </a:spcBef>
              <a:spcAft>
                <a:spcPts val="0"/>
              </a:spcAft>
              <a:buSzPts val="1200"/>
              <a:buChar char="○"/>
            </a:pPr>
            <a:r>
              <a:rPr lang="en" sz="1200"/>
              <a:t>utilizatorul trebuie să își dea consimțământul pentru stocarea și prelucrarea datelor</a:t>
            </a:r>
            <a:endParaRPr sz="1200"/>
          </a:p>
          <a:p>
            <a:pPr indent="-304800" lvl="0" marL="457200" rtl="0" algn="l">
              <a:spcBef>
                <a:spcPts val="0"/>
              </a:spcBef>
              <a:spcAft>
                <a:spcPts val="0"/>
              </a:spcAft>
              <a:buSzPts val="1200"/>
              <a:buChar char="●"/>
            </a:pPr>
            <a:r>
              <a:rPr lang="en" sz="1200" u="sng">
                <a:solidFill>
                  <a:schemeClr val="hlink"/>
                </a:solidFill>
                <a:hlinkClick r:id="rId3"/>
              </a:rPr>
              <a:t>https://gdpr-info.eu/</a:t>
            </a:r>
            <a:endParaRPr sz="1200"/>
          </a:p>
          <a:p>
            <a:pPr indent="-304800" lvl="0" marL="457200" rtl="0" algn="l">
              <a:spcBef>
                <a:spcPts val="0"/>
              </a:spcBef>
              <a:spcAft>
                <a:spcPts val="0"/>
              </a:spcAft>
              <a:buSzPts val="1200"/>
              <a:buChar char="●"/>
            </a:pPr>
            <a:r>
              <a:rPr lang="en" sz="1200"/>
              <a:t>Trebuie stabilită o </a:t>
            </a:r>
            <a:r>
              <a:rPr b="1" lang="en" sz="1200"/>
              <a:t>politică de confidențialitate</a:t>
            </a:r>
            <a:r>
              <a:rPr lang="en" sz="1200"/>
              <a:t>. Aceasta include informații despre colectarea datelor personale, modul de protejare a acestora, scopul colectării datelor. Motiv: utilizatorul trebuie să își dea consimțământul în mod informat. Nerespectarea celor afirmate în documentul politicii de confidențialitate poate duce la probleme legale.</a:t>
            </a:r>
            <a:endParaRPr sz="1200"/>
          </a:p>
          <a:p>
            <a:pPr indent="-304800" lvl="0" marL="457200" rtl="0" algn="l">
              <a:spcBef>
                <a:spcPts val="0"/>
              </a:spcBef>
              <a:spcAft>
                <a:spcPts val="0"/>
              </a:spcAft>
              <a:buSzPts val="1200"/>
              <a:buChar char="●"/>
            </a:pPr>
            <a:r>
              <a:rPr lang="en" sz="1200"/>
              <a:t>Tipuri de date personale: ip, adresă de e-mail, nume, prenume, adresă fizică etc.</a:t>
            </a:r>
            <a:endParaRPr sz="1200"/>
          </a:p>
          <a:p>
            <a:pPr indent="-304800" lvl="0" marL="457200" rtl="0" algn="l">
              <a:spcBef>
                <a:spcPts val="0"/>
              </a:spcBef>
              <a:spcAft>
                <a:spcPts val="0"/>
              </a:spcAft>
              <a:buSzPts val="1200"/>
              <a:buChar char="●"/>
            </a:pPr>
            <a:r>
              <a:rPr lang="en" sz="1200"/>
              <a:t>Pentru site-uri comerciale trebuie creat un document cu </a:t>
            </a:r>
            <a:r>
              <a:rPr b="1" lang="en" sz="1200"/>
              <a:t>termeni și condiții</a:t>
            </a:r>
            <a:r>
              <a:rPr lang="en" sz="1200"/>
              <a:t> (terms of service).</a:t>
            </a:r>
            <a:endParaRPr sz="1200"/>
          </a:p>
          <a:p>
            <a:pPr indent="-304800" lvl="0" marL="457200" rtl="0" algn="l">
              <a:spcBef>
                <a:spcPts val="0"/>
              </a:spcBef>
              <a:spcAft>
                <a:spcPts val="0"/>
              </a:spcAft>
              <a:buSzPts val="1200"/>
              <a:buChar char="●"/>
            </a:pPr>
            <a:r>
              <a:rPr lang="en" sz="1200"/>
              <a:t>Acordul pentru folosirea cookie-urilor.</a:t>
            </a:r>
            <a:endParaRPr sz="1200"/>
          </a:p>
          <a:p>
            <a:pPr indent="0" lvl="0" marL="0" rtl="0" algn="l">
              <a:spcBef>
                <a:spcPts val="1600"/>
              </a:spcBef>
              <a:spcAft>
                <a:spcPts val="1600"/>
              </a:spcAft>
              <a:buNone/>
            </a:pPr>
            <a:r>
              <a:t/>
            </a:r>
            <a:endParaRPr sz="1200"/>
          </a:p>
        </p:txBody>
      </p:sp>
      <p:sp>
        <p:nvSpPr>
          <p:cNvPr id="322" name="Google Shape;322;p30"/>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4" name="Google Shape;324;p30">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extLst>
                    <a:ext uri="{A12FA001-AC4F-418D-AE19-62706E023703}">
                      <ahyp:hlinkClr val="tx"/>
                    </a:ext>
                  </a:extLst>
                </a:hlinkClick>
              </a:rPr>
              <a:t>Cuprins</a:t>
            </a:r>
            <a:endParaRPr sz="700">
              <a:solidFill>
                <a:srgbClr val="0000FF"/>
              </a:solidFill>
            </a:endParaRPr>
          </a:p>
        </p:txBody>
      </p:sp>
      <p:sp>
        <p:nvSpPr>
          <p:cNvPr id="325" name="Google Shape;325;p30"/>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pic>
        <p:nvPicPr>
          <p:cNvPr id="326" name="Google Shape;326;p30"/>
          <p:cNvPicPr preferRelativeResize="0"/>
          <p:nvPr/>
        </p:nvPicPr>
        <p:blipFill>
          <a:blip r:embed="rId5">
            <a:alphaModFix/>
          </a:blip>
          <a:stretch>
            <a:fillRect/>
          </a:stretch>
        </p:blipFill>
        <p:spPr>
          <a:xfrm>
            <a:off x="7324627" y="2022075"/>
            <a:ext cx="1736275" cy="27369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330" name="Shape 330"/>
        <p:cNvGrpSpPr/>
        <p:nvPr/>
      </p:nvGrpSpPr>
      <p:grpSpPr>
        <a:xfrm>
          <a:off x="0" y="0"/>
          <a:ext cx="0" cy="0"/>
          <a:chOff x="0" y="0"/>
          <a:chExt cx="0" cy="0"/>
        </a:xfrm>
      </p:grpSpPr>
      <p:sp>
        <p:nvSpPr>
          <p:cNvPr id="331" name="Google Shape;331;p31"/>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Copyright</a:t>
            </a:r>
            <a:endParaRPr/>
          </a:p>
        </p:txBody>
      </p:sp>
      <p:sp>
        <p:nvSpPr>
          <p:cNvPr id="332" name="Google Shape;332;p31"/>
          <p:cNvSpPr txBox="1"/>
          <p:nvPr>
            <p:ph idx="1" type="body"/>
          </p:nvPr>
        </p:nvSpPr>
        <p:spPr>
          <a:xfrm>
            <a:off x="317150" y="1034275"/>
            <a:ext cx="6117000" cy="3815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Copyright - dreptul de a folosi, copia, modifica o proprietate intelectuală (uneori doar pentru o perioadă determinată).</a:t>
            </a:r>
            <a:endParaRPr sz="1200"/>
          </a:p>
          <a:p>
            <a:pPr indent="0" lvl="0" marL="0" rtl="0" algn="l">
              <a:spcBef>
                <a:spcPts val="1600"/>
              </a:spcBef>
              <a:spcAft>
                <a:spcPts val="0"/>
              </a:spcAft>
              <a:buNone/>
            </a:pPr>
            <a:r>
              <a:rPr lang="en" sz="1200"/>
              <a:t>Datele, resursele de pe internet (text, imagini etc) deși ușor de preluat, adesea sunt protejate de copyright si folosirea lor poate duce la probleme legale.</a:t>
            </a:r>
            <a:endParaRPr sz="1200"/>
          </a:p>
          <a:p>
            <a:pPr indent="0" lvl="0" marL="0" rtl="0" algn="l">
              <a:spcBef>
                <a:spcPts val="1600"/>
              </a:spcBef>
              <a:spcAft>
                <a:spcPts val="0"/>
              </a:spcAft>
              <a:buNone/>
            </a:pPr>
            <a:r>
              <a:rPr lang="en" sz="1200"/>
              <a:t>Domeniul public (public domain) conține entități ale căror restricții de copyright au fost anulate sau nici nu au existat - prin urmare pot fi folosite de către oricine.</a:t>
            </a:r>
            <a:endParaRPr sz="1200"/>
          </a:p>
          <a:p>
            <a:pPr indent="0" lvl="0" marL="0" rtl="0" algn="l">
              <a:spcBef>
                <a:spcPts val="1600"/>
              </a:spcBef>
              <a:spcAft>
                <a:spcPts val="0"/>
              </a:spcAft>
              <a:buNone/>
            </a:pPr>
            <a:r>
              <a:rPr lang="en" sz="1200"/>
              <a:t>Licențe de tip </a:t>
            </a:r>
            <a:r>
              <a:rPr b="1" lang="en" sz="1200"/>
              <a:t>Creative Commons (CC):</a:t>
            </a:r>
            <a:endParaRPr b="1" sz="1200"/>
          </a:p>
          <a:p>
            <a:pPr indent="-304800" lvl="0" marL="457200" rtl="0" algn="l">
              <a:spcBef>
                <a:spcPts val="1600"/>
              </a:spcBef>
              <a:spcAft>
                <a:spcPts val="0"/>
              </a:spcAft>
              <a:buSzPts val="1200"/>
              <a:buChar char="●"/>
            </a:pPr>
            <a:r>
              <a:rPr lang="en" sz="1200"/>
              <a:t>"No Rights Reserved" (CC0)</a:t>
            </a:r>
            <a:endParaRPr sz="1200"/>
          </a:p>
          <a:p>
            <a:pPr indent="-304800" lvl="0" marL="457200" rtl="0" algn="l">
              <a:spcBef>
                <a:spcPts val="0"/>
              </a:spcBef>
              <a:spcAft>
                <a:spcPts val="0"/>
              </a:spcAft>
              <a:buSzPts val="1200"/>
              <a:buChar char="●"/>
            </a:pPr>
            <a:r>
              <a:rPr lang="en" sz="1200"/>
              <a:t>Attribution (BY)</a:t>
            </a:r>
            <a:endParaRPr sz="1200"/>
          </a:p>
          <a:p>
            <a:pPr indent="-304800" lvl="0" marL="457200" rtl="0" algn="l">
              <a:spcBef>
                <a:spcPts val="0"/>
              </a:spcBef>
              <a:spcAft>
                <a:spcPts val="0"/>
              </a:spcAft>
              <a:buSzPts val="1200"/>
              <a:buChar char="●"/>
            </a:pPr>
            <a:r>
              <a:rPr lang="en" sz="1200"/>
              <a:t>Attribution-ShareAlike (BY-SA)</a:t>
            </a:r>
            <a:endParaRPr sz="1200"/>
          </a:p>
          <a:p>
            <a:pPr indent="-304800" lvl="0" marL="457200" rtl="0" algn="l">
              <a:spcBef>
                <a:spcPts val="0"/>
              </a:spcBef>
              <a:spcAft>
                <a:spcPts val="0"/>
              </a:spcAft>
              <a:buSzPts val="1200"/>
              <a:buChar char="●"/>
            </a:pPr>
            <a:r>
              <a:rPr lang="en" sz="1200"/>
              <a:t>Attribution-NonCommercial (BY-NC)</a:t>
            </a:r>
            <a:endParaRPr sz="1200"/>
          </a:p>
          <a:p>
            <a:pPr indent="-304800" lvl="0" marL="457200" rtl="0" algn="l">
              <a:spcBef>
                <a:spcPts val="0"/>
              </a:spcBef>
              <a:spcAft>
                <a:spcPts val="0"/>
              </a:spcAft>
              <a:buSzPts val="1200"/>
              <a:buChar char="●"/>
            </a:pPr>
            <a:r>
              <a:rPr lang="en" sz="1200"/>
              <a:t>Attribution-NonCommercial-ShareAlike (BY-NC-SA)</a:t>
            </a:r>
            <a:endParaRPr sz="1200"/>
          </a:p>
          <a:p>
            <a:pPr indent="-304800" lvl="0" marL="457200" rtl="0" algn="l">
              <a:spcBef>
                <a:spcPts val="0"/>
              </a:spcBef>
              <a:spcAft>
                <a:spcPts val="0"/>
              </a:spcAft>
              <a:buSzPts val="1200"/>
              <a:buChar char="●"/>
            </a:pPr>
            <a:r>
              <a:rPr lang="en" sz="1200"/>
              <a:t>Attribution-NoDerivatives (BY-ND)</a:t>
            </a:r>
            <a:endParaRPr sz="1200"/>
          </a:p>
          <a:p>
            <a:pPr indent="-304800" lvl="0" marL="457200" rtl="0" algn="l">
              <a:spcBef>
                <a:spcPts val="0"/>
              </a:spcBef>
              <a:spcAft>
                <a:spcPts val="0"/>
              </a:spcAft>
              <a:buSzPts val="1200"/>
              <a:buChar char="●"/>
            </a:pPr>
            <a:r>
              <a:rPr lang="en" sz="1200"/>
              <a:t>Attribution-NonCommercial-NoDerivatives (BY-NC-ND)</a:t>
            </a:r>
            <a:endParaRPr sz="1200"/>
          </a:p>
          <a:p>
            <a:pPr indent="0" lvl="0" marL="0" rtl="0" algn="l">
              <a:spcBef>
                <a:spcPts val="1600"/>
              </a:spcBef>
              <a:spcAft>
                <a:spcPts val="1600"/>
              </a:spcAft>
              <a:buNone/>
            </a:pPr>
            <a:r>
              <a:t/>
            </a:r>
            <a:endParaRPr sz="1200"/>
          </a:p>
        </p:txBody>
      </p:sp>
      <p:sp>
        <p:nvSpPr>
          <p:cNvPr id="333" name="Google Shape;333;p31"/>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5" name="Google Shape;335;p31">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extLst>
                    <a:ext uri="{A12FA001-AC4F-418D-AE19-62706E023703}">
                      <ahyp:hlinkClr val="tx"/>
                    </a:ext>
                  </a:extLst>
                </a:hlinkClick>
              </a:rPr>
              <a:t>Cuprins</a:t>
            </a:r>
            <a:endParaRPr sz="700">
              <a:solidFill>
                <a:srgbClr val="0000FF"/>
              </a:solidFill>
            </a:endParaRPr>
          </a:p>
        </p:txBody>
      </p:sp>
      <p:sp>
        <p:nvSpPr>
          <p:cNvPr id="336" name="Google Shape;336;p31"/>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pic>
        <p:nvPicPr>
          <p:cNvPr id="337" name="Google Shape;337;p31"/>
          <p:cNvPicPr preferRelativeResize="0"/>
          <p:nvPr/>
        </p:nvPicPr>
        <p:blipFill>
          <a:blip r:embed="rId4">
            <a:alphaModFix/>
          </a:blip>
          <a:stretch>
            <a:fillRect/>
          </a:stretch>
        </p:blipFill>
        <p:spPr>
          <a:xfrm>
            <a:off x="7530948" y="1034275"/>
            <a:ext cx="1301351" cy="1359750"/>
          </a:xfrm>
          <a:prstGeom prst="rect">
            <a:avLst/>
          </a:prstGeom>
          <a:noFill/>
          <a:ln>
            <a:noFill/>
          </a:ln>
        </p:spPr>
      </p:pic>
      <p:pic>
        <p:nvPicPr>
          <p:cNvPr id="338" name="Google Shape;338;p31"/>
          <p:cNvPicPr preferRelativeResize="0"/>
          <p:nvPr/>
        </p:nvPicPr>
        <p:blipFill>
          <a:blip r:embed="rId5">
            <a:alphaModFix/>
          </a:blip>
          <a:stretch>
            <a:fillRect/>
          </a:stretch>
        </p:blipFill>
        <p:spPr>
          <a:xfrm>
            <a:off x="6628825" y="2344175"/>
            <a:ext cx="1514326" cy="15143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61" name="Shape 61"/>
        <p:cNvGrpSpPr/>
        <p:nvPr/>
      </p:nvGrpSpPr>
      <p:grpSpPr>
        <a:xfrm>
          <a:off x="0" y="0"/>
          <a:ext cx="0" cy="0"/>
          <a:chOff x="0" y="0"/>
          <a:chExt cx="0" cy="0"/>
        </a:xfrm>
      </p:grpSpPr>
      <p:sp>
        <p:nvSpPr>
          <p:cNvPr id="62" name="Google Shape;62;p14"/>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Cuprins</a:t>
            </a:r>
            <a:endParaRPr/>
          </a:p>
        </p:txBody>
      </p:sp>
      <p:sp>
        <p:nvSpPr>
          <p:cNvPr id="63" name="Google Shape;63;p14"/>
          <p:cNvSpPr txBox="1"/>
          <p:nvPr>
            <p:ph idx="1" type="body"/>
          </p:nvPr>
        </p:nvSpPr>
        <p:spPr>
          <a:xfrm>
            <a:off x="311700" y="1152475"/>
            <a:ext cx="8520600" cy="3702300"/>
          </a:xfrm>
          <a:prstGeom prst="rect">
            <a:avLst/>
          </a:prstGeom>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 sz="1200" u="sng">
                <a:solidFill>
                  <a:schemeClr val="hlink"/>
                </a:solidFill>
                <a:hlinkClick action="ppaction://hlinksldjump" r:id="rId3"/>
              </a:rPr>
              <a:t>World Wide Web</a:t>
            </a:r>
            <a:endParaRPr sz="1200"/>
          </a:p>
          <a:p>
            <a:pPr indent="-304800" lvl="0" marL="457200" rtl="0" algn="l">
              <a:spcBef>
                <a:spcPts val="0"/>
              </a:spcBef>
              <a:spcAft>
                <a:spcPts val="0"/>
              </a:spcAft>
              <a:buSzPts val="1200"/>
              <a:buAutoNum type="arabicPeriod"/>
            </a:pPr>
            <a:r>
              <a:rPr lang="en" sz="1200"/>
              <a:t>Structura unei adrese web</a:t>
            </a:r>
            <a:endParaRPr sz="1200"/>
          </a:p>
          <a:p>
            <a:pPr indent="-304800" lvl="0" marL="457200" rtl="0" algn="l">
              <a:spcBef>
                <a:spcPts val="0"/>
              </a:spcBef>
              <a:spcAft>
                <a:spcPts val="0"/>
              </a:spcAft>
              <a:buSzPts val="1200"/>
              <a:buAutoNum type="arabicPeriod"/>
            </a:pPr>
            <a:r>
              <a:rPr lang="en" sz="1200"/>
              <a:t>SEO</a:t>
            </a:r>
            <a:endParaRPr sz="1200"/>
          </a:p>
          <a:p>
            <a:pPr indent="-304800" lvl="0" marL="457200" rtl="0" algn="l">
              <a:spcBef>
                <a:spcPts val="0"/>
              </a:spcBef>
              <a:spcAft>
                <a:spcPts val="0"/>
              </a:spcAft>
              <a:buSzPts val="1200"/>
              <a:buAutoNum type="arabicPeriod"/>
            </a:pPr>
            <a:r>
              <a:rPr lang="en" sz="1200"/>
              <a:t>HTML</a:t>
            </a:r>
            <a:endParaRPr sz="1200"/>
          </a:p>
          <a:p>
            <a:pPr indent="-304800" lvl="1" marL="914400" rtl="0" algn="l">
              <a:spcBef>
                <a:spcPts val="0"/>
              </a:spcBef>
              <a:spcAft>
                <a:spcPts val="0"/>
              </a:spcAft>
              <a:buSzPts val="1200"/>
              <a:buAutoNum type="alphaLcPeriod"/>
            </a:pPr>
            <a:r>
              <a:rPr lang="en" sz="1200"/>
              <a:t>taguri de antet</a:t>
            </a:r>
            <a:endParaRPr sz="1200"/>
          </a:p>
          <a:p>
            <a:pPr indent="-304800" lvl="1" marL="914400" rtl="0" algn="l">
              <a:spcBef>
                <a:spcPts val="0"/>
              </a:spcBef>
              <a:spcAft>
                <a:spcPts val="0"/>
              </a:spcAft>
              <a:buSzPts val="1200"/>
              <a:buAutoNum type="alphaLcPeriod"/>
            </a:pPr>
            <a:r>
              <a:rPr lang="en" sz="1200"/>
              <a:t>taguri de secționare</a:t>
            </a:r>
            <a:endParaRPr sz="1200"/>
          </a:p>
          <a:p>
            <a:pPr indent="-304800" lvl="1" marL="914400" rtl="0" algn="l">
              <a:spcBef>
                <a:spcPts val="0"/>
              </a:spcBef>
              <a:spcAft>
                <a:spcPts val="0"/>
              </a:spcAft>
              <a:buSzPts val="1200"/>
              <a:buAutoNum type="alphaLcPeriod"/>
            </a:pPr>
            <a:r>
              <a:rPr lang="en" sz="1200"/>
              <a:t>taguri de grupare</a:t>
            </a:r>
            <a:endParaRPr sz="1200"/>
          </a:p>
          <a:p>
            <a:pPr indent="-304800" lvl="1" marL="914400" rtl="0" algn="l">
              <a:spcBef>
                <a:spcPts val="0"/>
              </a:spcBef>
              <a:spcAft>
                <a:spcPts val="0"/>
              </a:spcAft>
              <a:buSzPts val="1200"/>
              <a:buAutoNum type="alphaLcPeriod"/>
            </a:pPr>
            <a:r>
              <a:rPr lang="en" sz="1200"/>
              <a:t>taguri semantice la nivel de text (inline)</a:t>
            </a:r>
            <a:endParaRPr sz="1200"/>
          </a:p>
          <a:p>
            <a:pPr indent="-304800" lvl="0" marL="457200" rtl="0" algn="l">
              <a:spcBef>
                <a:spcPts val="0"/>
              </a:spcBef>
              <a:spcAft>
                <a:spcPts val="0"/>
              </a:spcAft>
              <a:buSzPts val="1200"/>
              <a:buAutoNum type="arabicPeriod"/>
            </a:pPr>
            <a:r>
              <a:rPr lang="en" sz="1200"/>
              <a:t>Publicarea site-ului</a:t>
            </a:r>
            <a:endParaRPr sz="1200"/>
          </a:p>
          <a:p>
            <a:pPr indent="0" lvl="0" marL="457200" rtl="0" algn="l">
              <a:spcBef>
                <a:spcPts val="1600"/>
              </a:spcBef>
              <a:spcAft>
                <a:spcPts val="0"/>
              </a:spcAft>
              <a:buNone/>
            </a:pPr>
            <a:r>
              <a:t/>
            </a:r>
            <a:endParaRPr sz="1200"/>
          </a:p>
          <a:p>
            <a:pPr indent="0" lvl="0" marL="457200" rtl="0" algn="l">
              <a:spcBef>
                <a:spcPts val="1600"/>
              </a:spcBef>
              <a:spcAft>
                <a:spcPts val="1600"/>
              </a:spcAft>
              <a:buNone/>
            </a:pPr>
            <a:r>
              <a:rPr lang="en" sz="1200">
                <a:solidFill>
                  <a:srgbClr val="FF0000"/>
                </a:solidFill>
              </a:rPr>
              <a:t>cuprinsul nu este complet</a:t>
            </a:r>
            <a:endParaRPr sz="1200"/>
          </a:p>
        </p:txBody>
      </p:sp>
      <p:sp>
        <p:nvSpPr>
          <p:cNvPr id="64" name="Google Shape;64;p14"/>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6" name="Google Shape;66;p14"/>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342" name="Shape 342"/>
        <p:cNvGrpSpPr/>
        <p:nvPr/>
      </p:nvGrpSpPr>
      <p:grpSpPr>
        <a:xfrm>
          <a:off x="0" y="0"/>
          <a:ext cx="0" cy="0"/>
          <a:chOff x="0" y="0"/>
          <a:chExt cx="0" cy="0"/>
        </a:xfrm>
      </p:grpSpPr>
      <p:sp>
        <p:nvSpPr>
          <p:cNvPr id="343" name="Google Shape;343;p32"/>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SEO</a:t>
            </a:r>
            <a:endParaRPr/>
          </a:p>
        </p:txBody>
      </p:sp>
      <p:sp>
        <p:nvSpPr>
          <p:cNvPr id="344" name="Google Shape;344;p32"/>
          <p:cNvSpPr txBox="1"/>
          <p:nvPr>
            <p:ph idx="1" type="body"/>
          </p:nvPr>
        </p:nvSpPr>
        <p:spPr>
          <a:xfrm>
            <a:off x="311700" y="1152475"/>
            <a:ext cx="8520600" cy="6732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Search Engine Optimization - o serie de tehnici si practici pentru a primi un ranking cât mai bun în lista de rezultate oferită de motoare de căutare</a:t>
            </a:r>
            <a:endParaRPr sz="1200"/>
          </a:p>
          <a:p>
            <a:pPr indent="0" lvl="0" marL="0" rtl="0" algn="l">
              <a:spcBef>
                <a:spcPts val="1600"/>
              </a:spcBef>
              <a:spcAft>
                <a:spcPts val="1600"/>
              </a:spcAft>
              <a:buNone/>
            </a:pPr>
            <a:r>
              <a:t/>
            </a:r>
            <a:endParaRPr sz="1200"/>
          </a:p>
        </p:txBody>
      </p:sp>
      <p:sp>
        <p:nvSpPr>
          <p:cNvPr id="345" name="Google Shape;345;p32"/>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7" name="Google Shape;347;p32">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348" name="Google Shape;348;p32"/>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349" name="Google Shape;349;p32"/>
          <p:cNvSpPr txBox="1"/>
          <p:nvPr/>
        </p:nvSpPr>
        <p:spPr>
          <a:xfrm>
            <a:off x="327325" y="2059425"/>
            <a:ext cx="8505000" cy="2063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Alegerea unor cuvinte și sintagme cheie potrivite (cel mai important!)</a:t>
            </a:r>
            <a:endParaRPr/>
          </a:p>
          <a:p>
            <a:pPr indent="-317500" lvl="0" marL="457200" rtl="0" algn="l">
              <a:spcBef>
                <a:spcPts val="0"/>
              </a:spcBef>
              <a:spcAft>
                <a:spcPts val="0"/>
              </a:spcAft>
              <a:buSzPts val="1400"/>
              <a:buChar char="●"/>
            </a:pPr>
            <a:r>
              <a:rPr lang="en"/>
              <a:t>Cuvinte cheie folosite în taguri semantice</a:t>
            </a:r>
            <a:endParaRPr/>
          </a:p>
          <a:p>
            <a:pPr indent="-317500" lvl="0" marL="457200" rtl="0" algn="l">
              <a:spcBef>
                <a:spcPts val="0"/>
              </a:spcBef>
              <a:spcAft>
                <a:spcPts val="0"/>
              </a:spcAft>
              <a:buSzPts val="1400"/>
              <a:buChar char="●"/>
            </a:pPr>
            <a:r>
              <a:rPr lang="en"/>
              <a:t>Cuvinte cheie folosite în denumirea fișierelor</a:t>
            </a:r>
            <a:endParaRPr/>
          </a:p>
          <a:p>
            <a:pPr indent="-317500" lvl="0" marL="457200" rtl="0" algn="l">
              <a:spcBef>
                <a:spcPts val="0"/>
              </a:spcBef>
              <a:spcAft>
                <a:spcPts val="0"/>
              </a:spcAft>
              <a:buSzPts val="1400"/>
              <a:buChar char="●"/>
            </a:pPr>
            <a:r>
              <a:rPr lang="en"/>
              <a:t>Nume de domeniu relevant</a:t>
            </a:r>
            <a:endParaRPr/>
          </a:p>
          <a:p>
            <a:pPr indent="-317500" lvl="0" marL="457200" rtl="0" algn="l">
              <a:spcBef>
                <a:spcPts val="0"/>
              </a:spcBef>
              <a:spcAft>
                <a:spcPts val="0"/>
              </a:spcAft>
              <a:buSzPts val="1400"/>
              <a:buChar char="●"/>
            </a:pPr>
            <a:r>
              <a:rPr lang="en"/>
              <a:t>Tagurile meta setate corespunzător</a:t>
            </a:r>
            <a:endParaRPr/>
          </a:p>
          <a:p>
            <a:pPr indent="-317500" lvl="0" marL="457200" rtl="0" algn="l">
              <a:spcBef>
                <a:spcPts val="0"/>
              </a:spcBef>
              <a:spcAft>
                <a:spcPts val="0"/>
              </a:spcAft>
              <a:buSzPts val="1400"/>
              <a:buChar char="●"/>
            </a:pPr>
            <a:r>
              <a:rPr lang="en"/>
              <a:t>Linkuri către site (site-uri partenere)</a:t>
            </a:r>
            <a:endParaRPr/>
          </a:p>
          <a:p>
            <a:pPr indent="-317500" lvl="0" marL="457200" rtl="0" algn="l">
              <a:spcBef>
                <a:spcPts val="0"/>
              </a:spcBef>
              <a:spcAft>
                <a:spcPts val="0"/>
              </a:spcAft>
              <a:buSzPts val="1400"/>
              <a:buChar char="●"/>
            </a:pPr>
            <a:r>
              <a:rPr lang="en"/>
              <a:t>Google analytics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353" name="Shape 353"/>
        <p:cNvGrpSpPr/>
        <p:nvPr/>
      </p:nvGrpSpPr>
      <p:grpSpPr>
        <a:xfrm>
          <a:off x="0" y="0"/>
          <a:ext cx="0" cy="0"/>
          <a:chOff x="0" y="0"/>
          <a:chExt cx="0" cy="0"/>
        </a:xfrm>
      </p:grpSpPr>
      <p:sp>
        <p:nvSpPr>
          <p:cNvPr id="354" name="Google Shape;354;p33"/>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a:t>
            </a:r>
            <a:endParaRPr/>
          </a:p>
        </p:txBody>
      </p:sp>
      <p:sp>
        <p:nvSpPr>
          <p:cNvPr id="355" name="Google Shape;355;p33"/>
          <p:cNvSpPr txBox="1"/>
          <p:nvPr>
            <p:ph idx="1" type="body"/>
          </p:nvPr>
        </p:nvSpPr>
        <p:spPr>
          <a:xfrm>
            <a:off x="311700" y="1152475"/>
            <a:ext cx="8520600" cy="3936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1400"/>
              <a:t>HTML - Hypertext Markup Language</a:t>
            </a:r>
            <a:endParaRPr b="1" sz="1400"/>
          </a:p>
        </p:txBody>
      </p:sp>
      <p:sp>
        <p:nvSpPr>
          <p:cNvPr id="356" name="Google Shape;356;p33"/>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8" name="Google Shape;358;p33">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359" name="Google Shape;359;p33"/>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360" name="Google Shape;360;p33"/>
          <p:cNvSpPr txBox="1"/>
          <p:nvPr/>
        </p:nvSpPr>
        <p:spPr>
          <a:xfrm>
            <a:off x="317150" y="1585750"/>
            <a:ext cx="4254900" cy="2882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2"/>
              </a:buClr>
              <a:buSzPts val="1200"/>
              <a:buChar char="●"/>
            </a:pPr>
            <a:r>
              <a:rPr lang="en" sz="1200">
                <a:solidFill>
                  <a:schemeClr val="dk2"/>
                </a:solidFill>
              </a:rPr>
              <a:t>Limbajul de codificare a paginilor web.</a:t>
            </a:r>
            <a:endParaRPr sz="1200">
              <a:solidFill>
                <a:schemeClr val="dk2"/>
              </a:solidFill>
            </a:endParaRPr>
          </a:p>
          <a:p>
            <a:pPr indent="-304800" lvl="0" marL="457200" rtl="0" algn="l">
              <a:lnSpc>
                <a:spcPct val="115000"/>
              </a:lnSpc>
              <a:spcBef>
                <a:spcPts val="0"/>
              </a:spcBef>
              <a:spcAft>
                <a:spcPts val="0"/>
              </a:spcAft>
              <a:buClr>
                <a:schemeClr val="dk2"/>
              </a:buClr>
              <a:buSzPts val="1200"/>
              <a:buChar char="●"/>
            </a:pPr>
            <a:r>
              <a:rPr b="1" lang="en" sz="1200">
                <a:solidFill>
                  <a:schemeClr val="dk2"/>
                </a:solidFill>
              </a:rPr>
              <a:t>Hypertext </a:t>
            </a:r>
            <a:r>
              <a:rPr lang="en" sz="1200">
                <a:solidFill>
                  <a:schemeClr val="dk2"/>
                </a:solidFill>
              </a:rPr>
              <a:t>reprezintă un text cu referințe (linkuri) către alte documente (pe care le putem accesa prin aceste referințe)</a:t>
            </a:r>
            <a:endParaRPr sz="1200">
              <a:solidFill>
                <a:schemeClr val="dk2"/>
              </a:solidFill>
            </a:endParaRPr>
          </a:p>
          <a:p>
            <a:pPr indent="-304800" lvl="0" marL="457200" rtl="0" algn="l">
              <a:lnSpc>
                <a:spcPct val="115000"/>
              </a:lnSpc>
              <a:spcBef>
                <a:spcPts val="0"/>
              </a:spcBef>
              <a:spcAft>
                <a:spcPts val="0"/>
              </a:spcAft>
              <a:buClr>
                <a:schemeClr val="dk2"/>
              </a:buClr>
              <a:buSzPts val="1200"/>
              <a:buChar char="●"/>
            </a:pPr>
            <a:r>
              <a:rPr b="1" lang="en" sz="1200">
                <a:solidFill>
                  <a:schemeClr val="dk2"/>
                </a:solidFill>
              </a:rPr>
              <a:t>Markup Language</a:t>
            </a:r>
            <a:r>
              <a:rPr lang="en" sz="1200">
                <a:solidFill>
                  <a:schemeClr val="dk2"/>
                </a:solidFill>
              </a:rPr>
              <a:t> - limbaj bazat pe taguri. Alte exemple: XML, MathML, SVG etc.</a:t>
            </a:r>
            <a:endParaRPr sz="1200">
              <a:solidFill>
                <a:schemeClr val="dk2"/>
              </a:solidFill>
            </a:endParaRPr>
          </a:p>
          <a:p>
            <a:pPr indent="-304800" lvl="0" marL="457200" rtl="0" algn="l">
              <a:lnSpc>
                <a:spcPct val="115000"/>
              </a:lnSpc>
              <a:spcBef>
                <a:spcPts val="0"/>
              </a:spcBef>
              <a:spcAft>
                <a:spcPts val="0"/>
              </a:spcAft>
              <a:buClr>
                <a:schemeClr val="dk2"/>
              </a:buClr>
              <a:buSzPts val="1200"/>
              <a:buChar char="●"/>
            </a:pPr>
            <a:r>
              <a:rPr lang="en" sz="1200">
                <a:solidFill>
                  <a:schemeClr val="dk2"/>
                </a:solidFill>
              </a:rPr>
              <a:t>Extensii posibile: htm, html (pentru fișiere statice)</a:t>
            </a:r>
            <a:endParaRPr sz="1200">
              <a:solidFill>
                <a:schemeClr val="dk2"/>
              </a:solidFill>
            </a:endParaRPr>
          </a:p>
          <a:p>
            <a:pPr indent="-304800" lvl="0" marL="457200" rtl="0" algn="l">
              <a:lnSpc>
                <a:spcPct val="115000"/>
              </a:lnSpc>
              <a:spcBef>
                <a:spcPts val="0"/>
              </a:spcBef>
              <a:spcAft>
                <a:spcPts val="0"/>
              </a:spcAft>
              <a:buClr>
                <a:schemeClr val="dk2"/>
              </a:buClr>
              <a:buSzPts val="1200"/>
              <a:buChar char="●"/>
            </a:pPr>
            <a:r>
              <a:rPr lang="en" sz="1200">
                <a:solidFill>
                  <a:schemeClr val="dk2"/>
                </a:solidFill>
              </a:rPr>
              <a:t>Pentru fișiere generate dinamic (printr-un limbaj server-side) pot exista și alte extensii, care depind de limbajul cu ajutorul cărora au fost generate paginile (exemplu: php, asp) însă conținutul lor (reprezentând outputul scriptului server-side) este scris tot în limbaj HTML</a:t>
            </a:r>
            <a:endParaRPr sz="1200">
              <a:solidFill>
                <a:schemeClr val="dk2"/>
              </a:solidFill>
            </a:endParaRPr>
          </a:p>
        </p:txBody>
      </p:sp>
      <p:pic>
        <p:nvPicPr>
          <p:cNvPr id="361" name="Google Shape;361;p33"/>
          <p:cNvPicPr preferRelativeResize="0"/>
          <p:nvPr/>
        </p:nvPicPr>
        <p:blipFill>
          <a:blip r:embed="rId5">
            <a:alphaModFix/>
          </a:blip>
          <a:stretch>
            <a:fillRect/>
          </a:stretch>
        </p:blipFill>
        <p:spPr>
          <a:xfrm>
            <a:off x="4613225" y="1700563"/>
            <a:ext cx="4331725" cy="21274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365" name="Shape 365"/>
        <p:cNvGrpSpPr/>
        <p:nvPr/>
      </p:nvGrpSpPr>
      <p:grpSpPr>
        <a:xfrm>
          <a:off x="0" y="0"/>
          <a:ext cx="0" cy="0"/>
          <a:chOff x="0" y="0"/>
          <a:chExt cx="0" cy="0"/>
        </a:xfrm>
      </p:grpSpPr>
      <p:sp>
        <p:nvSpPr>
          <p:cNvPr id="366" name="Google Shape;366;p34"/>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 sintaxă</a:t>
            </a:r>
            <a:endParaRPr/>
          </a:p>
        </p:txBody>
      </p:sp>
      <p:sp>
        <p:nvSpPr>
          <p:cNvPr id="367" name="Google Shape;367;p34"/>
          <p:cNvSpPr txBox="1"/>
          <p:nvPr>
            <p:ph idx="1" type="body"/>
          </p:nvPr>
        </p:nvSpPr>
        <p:spPr>
          <a:xfrm>
            <a:off x="311700" y="1152475"/>
            <a:ext cx="8520600" cy="37023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Exista doua tipuri de taguri:</a:t>
            </a:r>
            <a:endParaRPr sz="1200"/>
          </a:p>
          <a:p>
            <a:pPr indent="-304800" lvl="0" marL="457200" rtl="0" algn="l">
              <a:spcBef>
                <a:spcPts val="1600"/>
              </a:spcBef>
              <a:spcAft>
                <a:spcPts val="0"/>
              </a:spcAft>
              <a:buSzPts val="1200"/>
              <a:buChar char="●"/>
            </a:pPr>
            <a:r>
              <a:rPr lang="en" sz="1200"/>
              <a:t>taguri cu continut, care sunt compuse de fapt din doua etichete: una de deschidere a elementului si una de inchidere. Intre cele doua taguri se afla informatia (text etc.) asupra caruia tagul va avea efect. </a:t>
            </a:r>
            <a:endParaRPr sz="1200"/>
          </a:p>
          <a:p>
            <a:pPr indent="0" lvl="0" marL="457200" rtl="0" algn="l">
              <a:spcBef>
                <a:spcPts val="1600"/>
              </a:spcBef>
              <a:spcAft>
                <a:spcPts val="0"/>
              </a:spcAft>
              <a:buNone/>
            </a:pPr>
            <a:r>
              <a:rPr lang="en" sz="1200"/>
              <a:t>&lt;</a:t>
            </a:r>
            <a:r>
              <a:rPr lang="en" sz="1200">
                <a:solidFill>
                  <a:srgbClr val="0000FF"/>
                </a:solidFill>
              </a:rPr>
              <a:t>nume_tag</a:t>
            </a:r>
            <a:r>
              <a:rPr lang="en" sz="1200"/>
              <a:t> </a:t>
            </a:r>
            <a:r>
              <a:rPr lang="en" sz="1200">
                <a:solidFill>
                  <a:srgbClr val="9900FF"/>
                </a:solidFill>
              </a:rPr>
              <a:t>nume_atribut_1</a:t>
            </a:r>
            <a:r>
              <a:rPr lang="en" sz="1200"/>
              <a:t>=</a:t>
            </a:r>
            <a:r>
              <a:rPr lang="en" sz="1200">
                <a:solidFill>
                  <a:srgbClr val="7F6000"/>
                </a:solidFill>
              </a:rPr>
              <a:t>"valoare_atribut_1"</a:t>
            </a:r>
            <a:r>
              <a:rPr lang="en" sz="1200"/>
              <a:t> ... </a:t>
            </a:r>
            <a:r>
              <a:rPr lang="en" sz="1200">
                <a:solidFill>
                  <a:srgbClr val="9900FF"/>
                </a:solidFill>
              </a:rPr>
              <a:t>nume_atribut_n</a:t>
            </a:r>
            <a:r>
              <a:rPr lang="en" sz="1200"/>
              <a:t>=</a:t>
            </a:r>
            <a:r>
              <a:rPr lang="en" sz="1200">
                <a:solidFill>
                  <a:srgbClr val="7F6000"/>
                </a:solidFill>
              </a:rPr>
              <a:t>"valoare_atribut_n"</a:t>
            </a:r>
            <a:r>
              <a:rPr lang="en" sz="1200"/>
              <a:t>&gt;continut&lt;/</a:t>
            </a:r>
            <a:r>
              <a:rPr lang="en" sz="1200">
                <a:solidFill>
                  <a:srgbClr val="0000FF"/>
                </a:solidFill>
              </a:rPr>
              <a:t>nume_tag</a:t>
            </a:r>
            <a:r>
              <a:rPr lang="en" sz="1200"/>
              <a:t>&gt;</a:t>
            </a:r>
            <a:endParaRPr sz="1200"/>
          </a:p>
          <a:p>
            <a:pPr indent="0" lvl="0" marL="457200" rtl="0" algn="l">
              <a:spcBef>
                <a:spcPts val="1600"/>
              </a:spcBef>
              <a:spcAft>
                <a:spcPts val="0"/>
              </a:spcAft>
              <a:buNone/>
            </a:pPr>
            <a:r>
              <a:rPr lang="en" sz="1200"/>
              <a:t>Exemplu: &lt;</a:t>
            </a:r>
            <a:r>
              <a:rPr lang="en" sz="1200">
                <a:solidFill>
                  <a:srgbClr val="0000FF"/>
                </a:solidFill>
              </a:rPr>
              <a:t>p</a:t>
            </a:r>
            <a:r>
              <a:rPr lang="en" sz="1200"/>
              <a:t> </a:t>
            </a:r>
            <a:r>
              <a:rPr lang="en" sz="1200">
                <a:solidFill>
                  <a:srgbClr val="9900FF"/>
                </a:solidFill>
              </a:rPr>
              <a:t>id</a:t>
            </a:r>
            <a:r>
              <a:rPr lang="en" sz="1200"/>
              <a:t>=</a:t>
            </a:r>
            <a:r>
              <a:rPr lang="en" sz="1200">
                <a:solidFill>
                  <a:srgbClr val="7F6000"/>
                </a:solidFill>
              </a:rPr>
              <a:t>"gigel"</a:t>
            </a:r>
            <a:r>
              <a:rPr lang="en" sz="1200"/>
              <a:t> </a:t>
            </a:r>
            <a:r>
              <a:rPr lang="en" sz="1200">
                <a:solidFill>
                  <a:srgbClr val="9900FF"/>
                </a:solidFill>
              </a:rPr>
              <a:t>title</a:t>
            </a:r>
            <a:r>
              <a:rPr lang="en" sz="1200"/>
              <a:t>=</a:t>
            </a:r>
            <a:r>
              <a:rPr lang="en" sz="1200">
                <a:solidFill>
                  <a:srgbClr val="7F6000"/>
                </a:solidFill>
              </a:rPr>
              <a:t>"text explicativ pentru paragraf"</a:t>
            </a:r>
            <a:r>
              <a:rPr lang="en" sz="1200"/>
              <a:t>&gt;Un paragraf frumos.&lt;/</a:t>
            </a:r>
            <a:r>
              <a:rPr lang="en" sz="1200">
                <a:solidFill>
                  <a:srgbClr val="0000FF"/>
                </a:solidFill>
              </a:rPr>
              <a:t>p</a:t>
            </a:r>
            <a:r>
              <a:rPr lang="en" sz="1200"/>
              <a:t>&gt;</a:t>
            </a:r>
            <a:endParaRPr sz="1200"/>
          </a:p>
          <a:p>
            <a:pPr indent="-304800" lvl="0" marL="457200" rtl="0" algn="l">
              <a:spcBef>
                <a:spcPts val="1600"/>
              </a:spcBef>
              <a:spcAft>
                <a:spcPts val="0"/>
              </a:spcAft>
              <a:buSzPts val="1200"/>
              <a:buChar char="●"/>
            </a:pPr>
            <a:r>
              <a:rPr lang="en" sz="1200"/>
              <a:t>taguri </a:t>
            </a:r>
            <a:r>
              <a:rPr lang="en" sz="1200"/>
              <a:t>fără</a:t>
            </a:r>
            <a:r>
              <a:rPr lang="en" sz="1200"/>
              <a:t> </a:t>
            </a:r>
            <a:r>
              <a:rPr lang="en" sz="1200"/>
              <a:t>conținut</a:t>
            </a:r>
            <a:r>
              <a:rPr lang="en" sz="1200"/>
              <a:t>, simple (nu au tag de </a:t>
            </a:r>
            <a:r>
              <a:rPr lang="en" sz="1200"/>
              <a:t>început</a:t>
            </a:r>
            <a:r>
              <a:rPr lang="en" sz="1200"/>
              <a:t> </a:t>
            </a:r>
            <a:r>
              <a:rPr lang="en" sz="1200"/>
              <a:t>și</a:t>
            </a:r>
            <a:r>
              <a:rPr lang="en" sz="1200"/>
              <a:t> de sfarsit, nu cuprind un bloc de informatie). Se termina cu /&gt;. Exemple: &lt;</a:t>
            </a:r>
            <a:r>
              <a:rPr lang="en" sz="1200">
                <a:solidFill>
                  <a:srgbClr val="0000FF"/>
                </a:solidFill>
              </a:rPr>
              <a:t>br</a:t>
            </a:r>
            <a:r>
              <a:rPr lang="en" sz="1200"/>
              <a:t>/&gt;, </a:t>
            </a:r>
            <a:r>
              <a:rPr lang="en" sz="1200"/>
              <a:t>&lt;</a:t>
            </a:r>
            <a:r>
              <a:rPr lang="en" sz="1200">
                <a:solidFill>
                  <a:srgbClr val="0000FF"/>
                </a:solidFill>
              </a:rPr>
              <a:t>hr</a:t>
            </a:r>
            <a:r>
              <a:rPr lang="en" sz="1200"/>
              <a:t>/&gt;</a:t>
            </a:r>
            <a:endParaRPr sz="1200"/>
          </a:p>
          <a:p>
            <a:pPr indent="0" lvl="0" marL="0" rtl="0" algn="l">
              <a:spcBef>
                <a:spcPts val="1600"/>
              </a:spcBef>
              <a:spcAft>
                <a:spcPts val="0"/>
              </a:spcAft>
              <a:buClr>
                <a:schemeClr val="dk1"/>
              </a:buClr>
              <a:buSzPts val="1100"/>
              <a:buFont typeface="Arial"/>
              <a:buNone/>
            </a:pPr>
            <a:r>
              <a:rPr lang="en" sz="1200"/>
              <a:t>	Tagurile fără conținut se pot scrie și fara / (de exemplu </a:t>
            </a:r>
            <a:r>
              <a:rPr lang="en" sz="1200"/>
              <a:t>&lt;</a:t>
            </a:r>
            <a:r>
              <a:rPr lang="en" sz="1200">
                <a:solidFill>
                  <a:srgbClr val="0000FF"/>
                </a:solidFill>
              </a:rPr>
              <a:t>br</a:t>
            </a:r>
            <a:r>
              <a:rPr lang="en" sz="1200"/>
              <a:t>&gt;, &lt;</a:t>
            </a:r>
            <a:r>
              <a:rPr lang="en" sz="1200">
                <a:solidFill>
                  <a:srgbClr val="0000FF"/>
                </a:solidFill>
              </a:rPr>
              <a:t>hr</a:t>
            </a:r>
            <a:r>
              <a:rPr lang="en" sz="1200"/>
              <a:t>&gt;</a:t>
            </a:r>
            <a:r>
              <a:rPr lang="en" sz="1200"/>
              <a:t>) dar e mai indicat să îl punem ca să nu le confundăm cu etichete de deschidere.</a:t>
            </a:r>
            <a:endParaRPr sz="1200"/>
          </a:p>
          <a:p>
            <a:pPr indent="0" lvl="0" marL="0" rtl="0" algn="l">
              <a:spcBef>
                <a:spcPts val="1600"/>
              </a:spcBef>
              <a:spcAft>
                <a:spcPts val="0"/>
              </a:spcAft>
              <a:buClr>
                <a:schemeClr val="dk1"/>
              </a:buClr>
              <a:buSzPts val="1100"/>
              <a:buFont typeface="Arial"/>
              <a:buNone/>
            </a:pPr>
            <a:r>
              <a:rPr lang="en" sz="1200"/>
              <a:t>Tagurile html nu sunt case senzitive. Deci putem scrie si &lt;html&gt; si &lt;HTML&gt; si chiar &lt;hTmL&gt; (nerecomandat).</a:t>
            </a:r>
            <a:endParaRPr sz="1200"/>
          </a:p>
          <a:p>
            <a:pPr indent="0" lvl="0" marL="0" rtl="0" algn="l">
              <a:spcBef>
                <a:spcPts val="1600"/>
              </a:spcBef>
              <a:spcAft>
                <a:spcPts val="0"/>
              </a:spcAft>
              <a:buNone/>
            </a:pPr>
            <a:r>
              <a:t/>
            </a:r>
            <a:endParaRPr sz="1200"/>
          </a:p>
          <a:p>
            <a:pPr indent="0" lvl="0" marL="0" rtl="0" algn="l">
              <a:spcBef>
                <a:spcPts val="1600"/>
              </a:spcBef>
              <a:spcAft>
                <a:spcPts val="1600"/>
              </a:spcAft>
              <a:buNone/>
            </a:pPr>
            <a:r>
              <a:t/>
            </a:r>
            <a:endParaRPr sz="1200"/>
          </a:p>
        </p:txBody>
      </p:sp>
      <p:sp>
        <p:nvSpPr>
          <p:cNvPr id="368" name="Google Shape;368;p34"/>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0" name="Google Shape;370;p34">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371" name="Google Shape;371;p34"/>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375" name="Shape 375"/>
        <p:cNvGrpSpPr/>
        <p:nvPr/>
      </p:nvGrpSpPr>
      <p:grpSpPr>
        <a:xfrm>
          <a:off x="0" y="0"/>
          <a:ext cx="0" cy="0"/>
          <a:chOff x="0" y="0"/>
          <a:chExt cx="0" cy="0"/>
        </a:xfrm>
      </p:grpSpPr>
      <p:sp>
        <p:nvSpPr>
          <p:cNvPr id="376" name="Google Shape;376;p35"/>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 DOCTYPE</a:t>
            </a:r>
            <a:endParaRPr/>
          </a:p>
        </p:txBody>
      </p:sp>
      <p:sp>
        <p:nvSpPr>
          <p:cNvPr id="377" name="Google Shape;377;p35"/>
          <p:cNvSpPr txBox="1"/>
          <p:nvPr>
            <p:ph idx="1" type="body"/>
          </p:nvPr>
        </p:nvSpPr>
        <p:spPr>
          <a:xfrm>
            <a:off x="311700" y="1152475"/>
            <a:ext cx="8520600" cy="37023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DOCTYPE </a:t>
            </a:r>
            <a:r>
              <a:rPr lang="en" sz="1200"/>
              <a:t>- "document type declaration". Declara tipul de document (HTML) și versiunea folosita (XHTML-strict, frameuri, HTML5 etc). </a:t>
            </a:r>
            <a:r>
              <a:rPr b="1" lang="en" sz="1200"/>
              <a:t>Se declară la începutul documentului.</a:t>
            </a:r>
            <a:endParaRPr b="1" sz="1200"/>
          </a:p>
          <a:p>
            <a:pPr indent="0" lvl="0" marL="0" rtl="0" algn="l">
              <a:spcBef>
                <a:spcPts val="1600"/>
              </a:spcBef>
              <a:spcAft>
                <a:spcPts val="0"/>
              </a:spcAft>
              <a:buNone/>
            </a:pPr>
            <a:r>
              <a:rPr lang="en" sz="1200"/>
              <a:t>Browserele, sau validatoarele HTML vor evalua pagina conform specificatiilor doctype-ului. Browserul are nevoie de doctype pentru a sti cum sa afiseze corect anumite elemente (de exemplu, tagul &lt;menu&gt; are sensuri diferite in variantele vechi de HTML, fata de HTML5; browserul fara doctype-ul corespunzator nu va sti la care sens ne-am referit). </a:t>
            </a:r>
            <a:endParaRPr sz="1200"/>
          </a:p>
          <a:p>
            <a:pPr indent="0" lvl="0" marL="0" rtl="0" algn="l">
              <a:spcBef>
                <a:spcPts val="1600"/>
              </a:spcBef>
              <a:spcAft>
                <a:spcPts val="0"/>
              </a:spcAft>
              <a:buNone/>
            </a:pPr>
            <a:r>
              <a:rPr lang="en" sz="1200"/>
              <a:t>Sunt diverse taguri sau proprietati CSS care nu vor functiona deloc fara DOCTYPE. </a:t>
            </a:r>
            <a:endParaRPr sz="1200"/>
          </a:p>
          <a:p>
            <a:pPr indent="0" lvl="0" marL="0" rtl="0" algn="l">
              <a:spcBef>
                <a:spcPts val="1600"/>
              </a:spcBef>
              <a:spcAft>
                <a:spcPts val="0"/>
              </a:spcAft>
              <a:buNone/>
            </a:pPr>
            <a:r>
              <a:rPr lang="en" sz="1200"/>
              <a:t>DOCTYPE-ul indica si ce elemente sunt permise. De exemplu, un DOCTYPE pentru XHTML-strict va face ca validatorul HTML sa dea eroare la tagurile </a:t>
            </a:r>
            <a:r>
              <a:rPr i="1" lang="en" sz="1200"/>
              <a:t>deprecated</a:t>
            </a:r>
            <a:r>
              <a:rPr lang="en" sz="1200"/>
              <a:t>, sau un DOCTYPE pentru HTML5 va indica faptul ca frameurile nu mai sunt permise. Uneori browserele afiseaza si tagurile "nepermise" contrar DOCTYPE-ului, pe motive de compatibilitate, dar e bine să se evite această practică pentru a nu risca o afișare defectuoasă</a:t>
            </a:r>
            <a:endParaRPr sz="1200"/>
          </a:p>
          <a:p>
            <a:pPr indent="0" lvl="0" marL="0" rtl="0" algn="l">
              <a:spcBef>
                <a:spcPts val="1600"/>
              </a:spcBef>
              <a:spcAft>
                <a:spcPts val="0"/>
              </a:spcAft>
              <a:buNone/>
            </a:pPr>
            <a:r>
              <a:rPr lang="en" sz="1200"/>
              <a:t>DOCTYPE-ul poate indica DTD-ul folosit. Un DTD (Document Type Definition) contine definitiile tagurilor, cu proprietatile lor (daca e tag singular sau necesita taguri de deschidere-închidere, ce atribute are, </a:t>
            </a:r>
            <a:r>
              <a:rPr lang="en" sz="1200"/>
              <a:t>în</a:t>
            </a:r>
            <a:r>
              <a:rPr lang="en" sz="1200"/>
              <a:t> ce </a:t>
            </a:r>
            <a:r>
              <a:rPr lang="en" sz="1200"/>
              <a:t>relații</a:t>
            </a:r>
            <a:r>
              <a:rPr lang="en" sz="1200"/>
              <a:t> se afla cu alte taguri etc.)</a:t>
            </a:r>
            <a:endParaRPr sz="1200"/>
          </a:p>
          <a:p>
            <a:pPr indent="0" lvl="0" marL="0" rtl="0" algn="l">
              <a:spcBef>
                <a:spcPts val="1600"/>
              </a:spcBef>
              <a:spcAft>
                <a:spcPts val="0"/>
              </a:spcAft>
              <a:buNone/>
            </a:pPr>
            <a:r>
              <a:t/>
            </a:r>
            <a:endParaRPr sz="1200"/>
          </a:p>
          <a:p>
            <a:pPr indent="0" lvl="0" marL="0" rtl="0" algn="l">
              <a:spcBef>
                <a:spcPts val="1600"/>
              </a:spcBef>
              <a:spcAft>
                <a:spcPts val="1600"/>
              </a:spcAft>
              <a:buNone/>
            </a:pPr>
            <a:r>
              <a:t/>
            </a:r>
            <a:endParaRPr sz="1200"/>
          </a:p>
        </p:txBody>
      </p:sp>
      <p:sp>
        <p:nvSpPr>
          <p:cNvPr id="378" name="Google Shape;378;p35"/>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0" name="Google Shape;380;p35">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381" name="Google Shape;381;p35"/>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385" name="Shape 385"/>
        <p:cNvGrpSpPr/>
        <p:nvPr/>
      </p:nvGrpSpPr>
      <p:grpSpPr>
        <a:xfrm>
          <a:off x="0" y="0"/>
          <a:ext cx="0" cy="0"/>
          <a:chOff x="0" y="0"/>
          <a:chExt cx="0" cy="0"/>
        </a:xfrm>
      </p:grpSpPr>
      <p:sp>
        <p:nvSpPr>
          <p:cNvPr id="386" name="Google Shape;386;p36"/>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 DOCTYPE (varianta veche)</a:t>
            </a:r>
            <a:endParaRPr/>
          </a:p>
        </p:txBody>
      </p:sp>
      <p:sp>
        <p:nvSpPr>
          <p:cNvPr id="387" name="Google Shape;387;p36"/>
          <p:cNvSpPr txBox="1"/>
          <p:nvPr>
            <p:ph idx="1" type="body"/>
          </p:nvPr>
        </p:nvSpPr>
        <p:spPr>
          <a:xfrm>
            <a:off x="311700" y="115247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DOCTYPE-ul poate indica DTD-ul folosit. Un DTD (Document Type Definition) contine definitiile tagurilor, cu proprietatile lor (daca e tag singular sau necesita taguri de deschidere-închidere, ce atribute are, în ce relații se afla cu alte taguri etc.)</a:t>
            </a:r>
            <a:endParaRPr sz="1200"/>
          </a:p>
          <a:p>
            <a:pPr indent="0" lvl="0" marL="0" rtl="0" algn="l">
              <a:spcBef>
                <a:spcPts val="1600"/>
              </a:spcBef>
              <a:spcAft>
                <a:spcPts val="0"/>
              </a:spcAft>
              <a:buNone/>
            </a:pPr>
            <a:r>
              <a:t/>
            </a:r>
            <a:endParaRPr sz="1200"/>
          </a:p>
          <a:p>
            <a:pPr indent="0" lvl="0" marL="0" rtl="0" algn="l">
              <a:spcBef>
                <a:spcPts val="1600"/>
              </a:spcBef>
              <a:spcAft>
                <a:spcPts val="1600"/>
              </a:spcAft>
              <a:buNone/>
            </a:pPr>
            <a:r>
              <a:t/>
            </a:r>
            <a:endParaRPr sz="1200"/>
          </a:p>
        </p:txBody>
      </p:sp>
      <p:sp>
        <p:nvSpPr>
          <p:cNvPr id="388" name="Google Shape;388;p36"/>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0" name="Google Shape;390;p36">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391" name="Google Shape;391;p36"/>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392" name="Google Shape;392;p36"/>
          <p:cNvSpPr txBox="1"/>
          <p:nvPr>
            <p:ph idx="1" type="body"/>
          </p:nvPr>
        </p:nvSpPr>
        <p:spPr>
          <a:xfrm>
            <a:off x="311700" y="1725175"/>
            <a:ext cx="8520600" cy="12288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Sintaxa pentru versiunile vechi de HTML este:</a:t>
            </a:r>
            <a:endParaRPr sz="1200"/>
          </a:p>
          <a:p>
            <a:pPr indent="0" lvl="0" marL="0" rtl="0" algn="l">
              <a:spcBef>
                <a:spcPts val="0"/>
              </a:spcBef>
              <a:spcAft>
                <a:spcPts val="0"/>
              </a:spcAft>
              <a:buNone/>
            </a:pPr>
            <a:r>
              <a:rPr lang="en" sz="1200">
                <a:latin typeface="Courier New"/>
                <a:ea typeface="Courier New"/>
                <a:cs typeface="Courier New"/>
                <a:sym typeface="Courier New"/>
              </a:rPr>
              <a:t>&lt;!DOCTYPE elem_top_level disponibilitatea FPI-ul [optional URI-ul pt DTD]&gt; </a:t>
            </a:r>
            <a:endParaRPr sz="1200">
              <a:latin typeface="Courier New"/>
              <a:ea typeface="Courier New"/>
              <a:cs typeface="Courier New"/>
              <a:sym typeface="Courier New"/>
            </a:endParaRPr>
          </a:p>
          <a:p>
            <a:pPr indent="0" lvl="0" marL="0" rtl="0" algn="l">
              <a:spcBef>
                <a:spcPts val="0"/>
              </a:spcBef>
              <a:spcAft>
                <a:spcPts val="0"/>
              </a:spcAft>
              <a:buNone/>
            </a:pPr>
            <a:r>
              <a:rPr lang="en" sz="1200"/>
              <a:t>Exemplu pentru HTML4:</a:t>
            </a:r>
            <a:endParaRPr sz="1200"/>
          </a:p>
          <a:p>
            <a:pPr indent="0" lvl="0" marL="0" rtl="0" algn="l">
              <a:spcBef>
                <a:spcPts val="0"/>
              </a:spcBef>
              <a:spcAft>
                <a:spcPts val="0"/>
              </a:spcAft>
              <a:buNone/>
            </a:pPr>
            <a:r>
              <a:rPr lang="en" sz="1200">
                <a:latin typeface="Courier New"/>
                <a:ea typeface="Courier New"/>
                <a:cs typeface="Courier New"/>
                <a:sym typeface="Courier New"/>
              </a:rPr>
              <a:t>&lt;!DOCTYPE HTML PUBLIC "-//W3C//DTD HTML 4.01 Transitional//EN" "http://www.w3.org/TR/html4/loose.dtd"&gt; </a:t>
            </a:r>
            <a:r>
              <a:rPr lang="en" sz="1200"/>
              <a:t>	</a:t>
            </a:r>
            <a:endParaRPr sz="1200"/>
          </a:p>
        </p:txBody>
      </p:sp>
      <p:sp>
        <p:nvSpPr>
          <p:cNvPr id="393" name="Google Shape;393;p36"/>
          <p:cNvSpPr txBox="1"/>
          <p:nvPr>
            <p:ph idx="1" type="body"/>
          </p:nvPr>
        </p:nvSpPr>
        <p:spPr>
          <a:xfrm>
            <a:off x="317150" y="2980750"/>
            <a:ext cx="8520600" cy="1655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rPr>
              <a:t>Elementul top-level</a:t>
            </a:r>
            <a:r>
              <a:rPr lang="en" sz="1100">
                <a:solidFill>
                  <a:schemeClr val="dk1"/>
                </a:solidFill>
              </a:rPr>
              <a:t> (rădăcina) este cel care cuprinde tot documentul: </a:t>
            </a:r>
            <a:r>
              <a:rPr lang="en" sz="1100">
                <a:solidFill>
                  <a:schemeClr val="dk1"/>
                </a:solidFill>
              </a:rPr>
              <a:t>pentru paginil</a:t>
            </a:r>
            <a:r>
              <a:rPr lang="en" sz="1100">
                <a:solidFill>
                  <a:schemeClr val="dk1"/>
                </a:solidFill>
              </a:rPr>
              <a:t>e web va fi html,</a:t>
            </a:r>
            <a:endParaRPr sz="1100">
              <a:solidFill>
                <a:schemeClr val="dk1"/>
              </a:solidFill>
            </a:endParaRPr>
          </a:p>
          <a:p>
            <a:pPr indent="0" lvl="0" marL="0" rtl="0" algn="l">
              <a:spcBef>
                <a:spcPts val="0"/>
              </a:spcBef>
              <a:spcAft>
                <a:spcPts val="1600"/>
              </a:spcAft>
              <a:buNone/>
            </a:pPr>
            <a:r>
              <a:rPr b="1" lang="en" sz="1100">
                <a:solidFill>
                  <a:schemeClr val="dk1"/>
                </a:solidFill>
              </a:rPr>
              <a:t>Disponibilitatea </a:t>
            </a:r>
            <a:r>
              <a:rPr lang="en" sz="1100">
                <a:solidFill>
                  <a:schemeClr val="dk1"/>
                </a:solidFill>
              </a:rPr>
              <a:t>se refera la tipul de dtd, daca e SYSTEM poate fi un DTD specific unui sistem inchis ( DTD privat, cu taguri custom) si trebuie urmat de linkul catre acel DTD. Daca are valoare PUBLIC atunci e un DTD vizibil de catre toata lumea si trebuie urmat de 	</a:t>
            </a:r>
            <a:r>
              <a:rPr lang="en" sz="1100" u="sng">
                <a:solidFill>
                  <a:schemeClr val="hlink"/>
                </a:solidFill>
                <a:hlinkClick r:id="rId5"/>
              </a:rPr>
              <a:t>FPI</a:t>
            </a:r>
            <a:r>
              <a:rPr lang="en" sz="1100">
                <a:solidFill>
                  <a:schemeClr val="dk1"/>
                </a:solidFill>
              </a:rPr>
              <a:t> (Formal Public Identifier) prin care se indica DTD-ul asociat, care va fi folosit. Un FPI are urmatorul format: inreg//organizatie//tip_doc label//limba. Primul parametru, </a:t>
            </a:r>
            <a:r>
              <a:rPr i="1" lang="en" sz="1100">
                <a:solidFill>
                  <a:schemeClr val="dk1"/>
                </a:solidFill>
              </a:rPr>
              <a:t>inreg</a:t>
            </a:r>
            <a:r>
              <a:rPr lang="en" sz="1100">
                <a:solidFill>
                  <a:schemeClr val="dk1"/>
                </a:solidFill>
              </a:rPr>
              <a:t>, poate avea valorile </a:t>
            </a:r>
            <a:r>
              <a:rPr b="1" lang="en" sz="1100">
                <a:solidFill>
                  <a:schemeClr val="dk1"/>
                </a:solidFill>
              </a:rPr>
              <a:t>+</a:t>
            </a:r>
            <a:r>
              <a:rPr lang="en" sz="1100">
                <a:solidFill>
                  <a:schemeClr val="dk1"/>
                </a:solidFill>
              </a:rPr>
              <a:t> (compania este inregistrata</a:t>
            </a:r>
            <a:r>
              <a:rPr lang="en" sz="1100">
                <a:solidFill>
                  <a:schemeClr val="dk1"/>
                </a:solidFill>
                <a:uFill>
                  <a:noFill/>
                </a:uFill>
                <a:hlinkClick r:id="rId6">
                  <a:extLst>
                    <a:ext uri="{A12FA001-AC4F-418D-AE19-62706E023703}">
                      <ahyp:hlinkClr val="tx"/>
                    </a:ext>
                  </a:extLst>
                </a:hlinkClick>
              </a:rPr>
              <a:t> </a:t>
            </a:r>
            <a:r>
              <a:rPr lang="en" sz="1100" u="sng">
                <a:solidFill>
                  <a:schemeClr val="hlink"/>
                </a:solidFill>
                <a:hlinkClick r:id="rId7"/>
              </a:rPr>
              <a:t>ISO</a:t>
            </a:r>
            <a:r>
              <a:rPr lang="en" sz="1100">
                <a:solidFill>
                  <a:schemeClr val="dk1"/>
                </a:solidFill>
              </a:rPr>
              <a:t>) sau </a:t>
            </a:r>
            <a:r>
              <a:rPr b="1" lang="en" sz="1100">
                <a:solidFill>
                  <a:schemeClr val="dk1"/>
                </a:solidFill>
              </a:rPr>
              <a:t>-</a:t>
            </a:r>
            <a:r>
              <a:rPr lang="en" sz="1100">
                <a:solidFill>
                  <a:schemeClr val="dk1"/>
                </a:solidFill>
              </a:rPr>
              <a:t> (daca nu e inregistrata). Urmatorul parametru e numele organizatiei (de exemplu W3C). A treia secventa e formata din doua parti separate prin spatiu, tip_doc, adica 	tipul de limbaj de definire folosit (de exemplu DTD), iar labelul indica efectiv ce DTD e folosit (exemplu: HTML 4.01 Frameset). Ultima parte a FPI-ului este limba in care a fost scris DTD-ul (in exemplul dat, engleză). 	</a:t>
            </a:r>
            <a:endParaRPr sz="12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397" name="Shape 397"/>
        <p:cNvGrpSpPr/>
        <p:nvPr/>
      </p:nvGrpSpPr>
      <p:grpSpPr>
        <a:xfrm>
          <a:off x="0" y="0"/>
          <a:ext cx="0" cy="0"/>
          <a:chOff x="0" y="0"/>
          <a:chExt cx="0" cy="0"/>
        </a:xfrm>
      </p:grpSpPr>
      <p:sp>
        <p:nvSpPr>
          <p:cNvPr id="398" name="Google Shape;398;p37"/>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 DOCTYPE (pentru HTML5)</a:t>
            </a:r>
            <a:endParaRPr/>
          </a:p>
        </p:txBody>
      </p:sp>
      <p:sp>
        <p:nvSpPr>
          <p:cNvPr id="399" name="Google Shape;399;p37"/>
          <p:cNvSpPr txBox="1"/>
          <p:nvPr>
            <p:ph idx="1" type="body"/>
          </p:nvPr>
        </p:nvSpPr>
        <p:spPr>
          <a:xfrm>
            <a:off x="311700" y="1152475"/>
            <a:ext cx="8520600" cy="3936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200"/>
              <a:t>Pentru HTML5 </a:t>
            </a:r>
            <a:r>
              <a:rPr lang="en" sz="1200"/>
              <a:t>DOCTYPE-ul se specifică foarte simplu:</a:t>
            </a:r>
            <a:endParaRPr sz="1200"/>
          </a:p>
        </p:txBody>
      </p:sp>
      <p:sp>
        <p:nvSpPr>
          <p:cNvPr id="400" name="Google Shape;400;p37"/>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2" name="Google Shape;402;p37">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403" name="Google Shape;403;p37"/>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404" name="Google Shape;404;p37"/>
          <p:cNvSpPr txBox="1"/>
          <p:nvPr>
            <p:ph idx="1" type="body"/>
          </p:nvPr>
        </p:nvSpPr>
        <p:spPr>
          <a:xfrm>
            <a:off x="403200" y="1726250"/>
            <a:ext cx="3746100" cy="3936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ourier New"/>
                <a:ea typeface="Courier New"/>
                <a:cs typeface="Courier New"/>
                <a:sym typeface="Courier New"/>
              </a:rPr>
              <a:t>&lt;!DOCTYPE html&gt; 	</a:t>
            </a:r>
            <a:endParaRPr sz="1200">
              <a:latin typeface="Courier New"/>
              <a:ea typeface="Courier New"/>
              <a:cs typeface="Courier New"/>
              <a:sym typeface="Courier New"/>
            </a:endParaRPr>
          </a:p>
        </p:txBody>
      </p:sp>
      <p:sp>
        <p:nvSpPr>
          <p:cNvPr id="405" name="Google Shape;405;p37"/>
          <p:cNvSpPr txBox="1"/>
          <p:nvPr>
            <p:ph idx="1" type="body"/>
          </p:nvPr>
        </p:nvSpPr>
        <p:spPr>
          <a:xfrm>
            <a:off x="317150" y="2980750"/>
            <a:ext cx="8520600" cy="6543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1300">
                <a:solidFill>
                  <a:srgbClr val="FF0000"/>
                </a:solidFill>
              </a:rPr>
              <a:t>Este foarte important ca DOCTYPE-ul să fie</a:t>
            </a:r>
            <a:r>
              <a:rPr lang="en" sz="1300">
                <a:solidFill>
                  <a:srgbClr val="FF0000"/>
                </a:solidFill>
              </a:rPr>
              <a:t> </a:t>
            </a:r>
            <a:r>
              <a:rPr b="1" lang="en" sz="1300">
                <a:solidFill>
                  <a:srgbClr val="FF0000"/>
                </a:solidFill>
              </a:rPr>
              <a:t>declarat</a:t>
            </a:r>
            <a:r>
              <a:rPr lang="en" sz="1300">
                <a:solidFill>
                  <a:srgbClr val="666666"/>
                </a:solidFill>
              </a:rPr>
              <a:t>, altfel browserul va </a:t>
            </a:r>
            <a:r>
              <a:rPr lang="en" sz="1300">
                <a:solidFill>
                  <a:srgbClr val="666666"/>
                </a:solidFill>
              </a:rPr>
              <a:t>interpreta pagina în </a:t>
            </a:r>
            <a:r>
              <a:rPr lang="en" sz="1300" u="sng">
                <a:solidFill>
                  <a:srgbClr val="666666"/>
                </a:solidFill>
                <a:hlinkClick r:id="rId5">
                  <a:extLst>
                    <a:ext uri="{A12FA001-AC4F-418D-AE19-62706E023703}">
                      <ahyp:hlinkClr val="tx"/>
                    </a:ext>
                  </a:extLst>
                </a:hlinkClick>
              </a:rPr>
              <a:t>Quirks mode</a:t>
            </a:r>
            <a:r>
              <a:rPr lang="en" sz="1300">
                <a:solidFill>
                  <a:srgbClr val="666666"/>
                </a:solidFill>
              </a:rPr>
              <a:t> (variantă proprietară,nestandard de interpretare și afișare). </a:t>
            </a:r>
            <a:endParaRPr sz="1400">
              <a:solidFill>
                <a:srgbClr val="666666"/>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409" name="Shape 409"/>
        <p:cNvGrpSpPr/>
        <p:nvPr/>
      </p:nvGrpSpPr>
      <p:grpSpPr>
        <a:xfrm>
          <a:off x="0" y="0"/>
          <a:ext cx="0" cy="0"/>
          <a:chOff x="0" y="0"/>
          <a:chExt cx="0" cy="0"/>
        </a:xfrm>
      </p:grpSpPr>
      <p:sp>
        <p:nvSpPr>
          <p:cNvPr id="410" name="Google Shape;410;p38"/>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 structură document</a:t>
            </a:r>
            <a:endParaRPr/>
          </a:p>
        </p:txBody>
      </p:sp>
      <p:sp>
        <p:nvSpPr>
          <p:cNvPr id="411" name="Google Shape;411;p38"/>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3" name="Google Shape;413;p38">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414" name="Google Shape;414;p38"/>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pic>
        <p:nvPicPr>
          <p:cNvPr id="415" name="Google Shape;415;p38"/>
          <p:cNvPicPr preferRelativeResize="0"/>
          <p:nvPr/>
        </p:nvPicPr>
        <p:blipFill>
          <a:blip r:embed="rId5">
            <a:alphaModFix/>
          </a:blip>
          <a:stretch>
            <a:fillRect/>
          </a:stretch>
        </p:blipFill>
        <p:spPr>
          <a:xfrm>
            <a:off x="1910950" y="1073225"/>
            <a:ext cx="4175939" cy="3624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419" name="Shape 419"/>
        <p:cNvGrpSpPr/>
        <p:nvPr/>
      </p:nvGrpSpPr>
      <p:grpSpPr>
        <a:xfrm>
          <a:off x="0" y="0"/>
          <a:ext cx="0" cy="0"/>
          <a:chOff x="0" y="0"/>
          <a:chExt cx="0" cy="0"/>
        </a:xfrm>
      </p:grpSpPr>
      <p:sp>
        <p:nvSpPr>
          <p:cNvPr id="420" name="Google Shape;420;p39"/>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 comentarii</a:t>
            </a:r>
            <a:endParaRPr/>
          </a:p>
        </p:txBody>
      </p:sp>
      <p:sp>
        <p:nvSpPr>
          <p:cNvPr id="421" name="Google Shape;421;p39"/>
          <p:cNvSpPr txBox="1"/>
          <p:nvPr>
            <p:ph idx="1" type="body"/>
          </p:nvPr>
        </p:nvSpPr>
        <p:spPr>
          <a:xfrm>
            <a:off x="311700" y="1152475"/>
            <a:ext cx="8520600" cy="3936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200"/>
              <a:t>Comentariile sunt considerate și ele taguri. Incep cu </a:t>
            </a:r>
            <a:r>
              <a:rPr b="1" lang="en" sz="1200">
                <a:solidFill>
                  <a:srgbClr val="38761D"/>
                </a:solidFill>
              </a:rPr>
              <a:t>&lt;!--</a:t>
            </a:r>
            <a:r>
              <a:rPr lang="en" sz="1200"/>
              <a:t> și se termină cu </a:t>
            </a:r>
            <a:r>
              <a:rPr b="1" lang="en" sz="1200">
                <a:solidFill>
                  <a:srgbClr val="38761D"/>
                </a:solidFill>
              </a:rPr>
              <a:t>--&gt;</a:t>
            </a:r>
            <a:endParaRPr b="1" sz="1200">
              <a:solidFill>
                <a:srgbClr val="38761D"/>
              </a:solidFill>
            </a:endParaRPr>
          </a:p>
        </p:txBody>
      </p:sp>
      <p:sp>
        <p:nvSpPr>
          <p:cNvPr id="422" name="Google Shape;422;p39"/>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4" name="Google Shape;424;p39">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425" name="Google Shape;425;p39"/>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426" name="Google Shape;426;p39"/>
          <p:cNvSpPr txBox="1"/>
          <p:nvPr>
            <p:ph idx="1" type="body"/>
          </p:nvPr>
        </p:nvSpPr>
        <p:spPr>
          <a:xfrm>
            <a:off x="403200" y="1726250"/>
            <a:ext cx="3746100" cy="19089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Un paragraf</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38761D"/>
                </a:solidFill>
                <a:highlight>
                  <a:srgbClr val="FFFFFE"/>
                </a:highlight>
                <a:latin typeface="Courier New"/>
                <a:ea typeface="Courier New"/>
                <a:cs typeface="Courier New"/>
                <a:sym typeface="Courier New"/>
              </a:rPr>
              <a:t>&lt;!--</a:t>
            </a:r>
            <a:r>
              <a:rPr i="1" lang="en" sz="1050">
                <a:solidFill>
                  <a:srgbClr val="38761D"/>
                </a:solidFill>
                <a:highlight>
                  <a:srgbClr val="FFFFFE"/>
                </a:highlight>
                <a:latin typeface="Courier New"/>
                <a:ea typeface="Courier New"/>
                <a:cs typeface="Courier New"/>
                <a:sym typeface="Courier New"/>
              </a:rPr>
              <a:t> Comentariu între două</a:t>
            </a:r>
            <a:endParaRPr i="1" sz="1050">
              <a:solidFill>
                <a:srgbClr val="38761D"/>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i="1" lang="en" sz="1050">
                <a:solidFill>
                  <a:srgbClr val="38761D"/>
                </a:solidFill>
                <a:highlight>
                  <a:srgbClr val="FFFFFE"/>
                </a:highlight>
                <a:latin typeface="Courier New"/>
                <a:ea typeface="Courier New"/>
                <a:cs typeface="Courier New"/>
                <a:sym typeface="Courier New"/>
              </a:rPr>
              <a:t>   paragrafe </a:t>
            </a:r>
            <a:r>
              <a:rPr lang="en" sz="1050">
                <a:solidFill>
                  <a:srgbClr val="38761D"/>
                </a:solidFill>
                <a:highlight>
                  <a:srgbClr val="FFFFFE"/>
                </a:highlight>
                <a:latin typeface="Courier New"/>
                <a:ea typeface="Courier New"/>
                <a:cs typeface="Courier New"/>
                <a:sym typeface="Courier New"/>
              </a:rPr>
              <a:t>--&gt;</a:t>
            </a:r>
            <a:endParaRPr sz="1050">
              <a:solidFill>
                <a:srgbClr val="38761D"/>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Alt paragraf</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38761D"/>
                </a:solidFill>
                <a:highlight>
                  <a:srgbClr val="FFFFFE"/>
                </a:highlight>
                <a:latin typeface="Courier New"/>
                <a:ea typeface="Courier New"/>
                <a:cs typeface="Courier New"/>
                <a:sym typeface="Courier New"/>
              </a:rPr>
              <a:t>&lt;!--</a:t>
            </a:r>
            <a:endParaRPr sz="1050">
              <a:solidFill>
                <a:srgbClr val="38761D"/>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i="1" lang="en" sz="1050">
                <a:solidFill>
                  <a:srgbClr val="38761D"/>
                </a:solidFill>
                <a:highlight>
                  <a:srgbClr val="FFFFFE"/>
                </a:highlight>
                <a:latin typeface="Courier New"/>
                <a:ea typeface="Courier New"/>
                <a:cs typeface="Courier New"/>
                <a:sym typeface="Courier New"/>
              </a:rPr>
              <a:t>   &lt;p&gt;Si acest cod e &lt;b&gt;comentat&lt;/b&gt;.&lt;/p&gt;</a:t>
            </a:r>
            <a:endParaRPr i="1" sz="1050">
              <a:solidFill>
                <a:srgbClr val="38761D"/>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i="1" lang="en" sz="1050">
                <a:solidFill>
                  <a:srgbClr val="38761D"/>
                </a:solidFill>
                <a:highlight>
                  <a:srgbClr val="FFFFFE"/>
                </a:highlight>
                <a:latin typeface="Courier New"/>
                <a:ea typeface="Courier New"/>
                <a:cs typeface="Courier New"/>
                <a:sym typeface="Courier New"/>
              </a:rPr>
              <a:t>   </a:t>
            </a:r>
            <a:r>
              <a:rPr lang="en" sz="1050">
                <a:solidFill>
                  <a:srgbClr val="38761D"/>
                </a:solidFill>
                <a:highlight>
                  <a:srgbClr val="FFFFFE"/>
                </a:highlight>
                <a:latin typeface="Courier New"/>
                <a:ea typeface="Courier New"/>
                <a:cs typeface="Courier New"/>
                <a:sym typeface="Courier New"/>
              </a:rPr>
              <a:t>--&gt;</a:t>
            </a:r>
            <a:endParaRPr sz="1050">
              <a:solidFill>
                <a:srgbClr val="38761D"/>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38761D"/>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sz="1200">
              <a:latin typeface="Courier New"/>
              <a:ea typeface="Courier New"/>
              <a:cs typeface="Courier New"/>
              <a:sym typeface="Courier New"/>
            </a:endParaRPr>
          </a:p>
        </p:txBody>
      </p:sp>
      <p:sp>
        <p:nvSpPr>
          <p:cNvPr id="427" name="Google Shape;427;p39"/>
          <p:cNvSpPr txBox="1"/>
          <p:nvPr>
            <p:ph idx="1" type="body"/>
          </p:nvPr>
        </p:nvSpPr>
        <p:spPr>
          <a:xfrm>
            <a:off x="4572000" y="1726250"/>
            <a:ext cx="4065900" cy="20433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Char char="●"/>
            </a:pPr>
            <a:r>
              <a:rPr lang="en" sz="1300">
                <a:solidFill>
                  <a:srgbClr val="000000"/>
                </a:solidFill>
              </a:rPr>
              <a:t>Comentariile </a:t>
            </a:r>
            <a:r>
              <a:rPr b="1" lang="en" sz="1300">
                <a:solidFill>
                  <a:srgbClr val="000000"/>
                </a:solidFill>
              </a:rPr>
              <a:t>pot cuprinde mai multe linii</a:t>
            </a:r>
            <a:r>
              <a:rPr lang="en" sz="1300">
                <a:solidFill>
                  <a:srgbClr val="000000"/>
                </a:solidFill>
              </a:rPr>
              <a:t>.</a:t>
            </a:r>
            <a:endParaRPr sz="1300">
              <a:solidFill>
                <a:srgbClr val="000000"/>
              </a:solidFill>
            </a:endParaRPr>
          </a:p>
          <a:p>
            <a:pPr indent="-311150" lvl="0" marL="457200" rtl="0" algn="l">
              <a:spcBef>
                <a:spcPts val="0"/>
              </a:spcBef>
              <a:spcAft>
                <a:spcPts val="0"/>
              </a:spcAft>
              <a:buClr>
                <a:srgbClr val="000000"/>
              </a:buClr>
              <a:buSzPts val="1300"/>
              <a:buChar char="●"/>
            </a:pPr>
            <a:r>
              <a:rPr lang="en" sz="1300">
                <a:solidFill>
                  <a:srgbClr val="000000"/>
                </a:solidFill>
              </a:rPr>
              <a:t>Comentariile </a:t>
            </a:r>
            <a:r>
              <a:rPr b="1" lang="en" sz="1300">
                <a:solidFill>
                  <a:srgbClr val="000000"/>
                </a:solidFill>
              </a:rPr>
              <a:t>nu pot cuprinde alte comentarii</a:t>
            </a:r>
            <a:endParaRPr b="1" sz="1300">
              <a:solidFill>
                <a:srgbClr val="000000"/>
              </a:solidFill>
            </a:endParaRPr>
          </a:p>
          <a:p>
            <a:pPr indent="-311150" lvl="0" marL="457200" rtl="0" algn="l">
              <a:spcBef>
                <a:spcPts val="0"/>
              </a:spcBef>
              <a:spcAft>
                <a:spcPts val="0"/>
              </a:spcAft>
              <a:buClr>
                <a:srgbClr val="000000"/>
              </a:buClr>
              <a:buSzPts val="1300"/>
              <a:buChar char="●"/>
            </a:pPr>
            <a:r>
              <a:rPr lang="en" sz="1300">
                <a:solidFill>
                  <a:srgbClr val="000000"/>
                </a:solidFill>
              </a:rPr>
              <a:t>Fiind vorba de un tag, </a:t>
            </a:r>
            <a:r>
              <a:rPr b="1" lang="en" sz="1300">
                <a:solidFill>
                  <a:srgbClr val="000000"/>
                </a:solidFill>
              </a:rPr>
              <a:t>nu putem avea comentariu în interiorul unui alt tag</a:t>
            </a:r>
            <a:r>
              <a:rPr lang="en" sz="1300">
                <a:solidFill>
                  <a:srgbClr val="000000"/>
                </a:solidFill>
              </a:rPr>
              <a:t>. E </a:t>
            </a:r>
            <a:r>
              <a:rPr b="1" lang="en" sz="1300" u="sng">
                <a:solidFill>
                  <a:srgbClr val="FF0000"/>
                </a:solidFill>
              </a:rPr>
              <a:t>greșit</a:t>
            </a:r>
            <a:r>
              <a:rPr b="1" lang="en" sz="1300">
                <a:solidFill>
                  <a:srgbClr val="FF0000"/>
                </a:solidFill>
              </a:rPr>
              <a:t> </a:t>
            </a:r>
            <a:r>
              <a:rPr lang="en" sz="1300">
                <a:solidFill>
                  <a:srgbClr val="000000"/>
                </a:solidFill>
              </a:rPr>
              <a:t>să scriem:</a:t>
            </a:r>
            <a:r>
              <a:rPr lang="en" sz="1300">
                <a:solidFill>
                  <a:srgbClr val="000000"/>
                </a:solidFill>
                <a:latin typeface="Courier New"/>
                <a:ea typeface="Courier New"/>
                <a:cs typeface="Courier New"/>
                <a:sym typeface="Courier New"/>
              </a:rPr>
              <a:t> &lt;</a:t>
            </a:r>
            <a:r>
              <a:rPr lang="en" sz="1300">
                <a:solidFill>
                  <a:srgbClr val="0000FF"/>
                </a:solidFill>
                <a:latin typeface="Courier New"/>
                <a:ea typeface="Courier New"/>
                <a:cs typeface="Courier New"/>
                <a:sym typeface="Courier New"/>
              </a:rPr>
              <a:t>p</a:t>
            </a:r>
            <a:r>
              <a:rPr lang="en" sz="1300">
                <a:solidFill>
                  <a:srgbClr val="000000"/>
                </a:solidFill>
                <a:latin typeface="Courier New"/>
                <a:ea typeface="Courier New"/>
                <a:cs typeface="Courier New"/>
                <a:sym typeface="Courier New"/>
              </a:rPr>
              <a:t> </a:t>
            </a:r>
            <a:r>
              <a:rPr lang="en" sz="1300">
                <a:solidFill>
                  <a:srgbClr val="38761D"/>
                </a:solidFill>
                <a:latin typeface="Courier New"/>
                <a:ea typeface="Courier New"/>
                <a:cs typeface="Courier New"/>
                <a:sym typeface="Courier New"/>
              </a:rPr>
              <a:t>&lt;!--ceva--&gt;</a:t>
            </a:r>
            <a:r>
              <a:rPr lang="en" sz="1300">
                <a:solidFill>
                  <a:srgbClr val="000000"/>
                </a:solidFill>
                <a:latin typeface="Courier New"/>
                <a:ea typeface="Courier New"/>
                <a:cs typeface="Courier New"/>
                <a:sym typeface="Courier New"/>
              </a:rPr>
              <a:t> &gt;continut&lt;/</a:t>
            </a:r>
            <a:r>
              <a:rPr lang="en" sz="1300">
                <a:solidFill>
                  <a:srgbClr val="0000FF"/>
                </a:solidFill>
                <a:latin typeface="Courier New"/>
                <a:ea typeface="Courier New"/>
                <a:cs typeface="Courier New"/>
                <a:sym typeface="Courier New"/>
              </a:rPr>
              <a:t>p</a:t>
            </a:r>
            <a:r>
              <a:rPr lang="en" sz="1300">
                <a:solidFill>
                  <a:srgbClr val="000000"/>
                </a:solidFill>
                <a:latin typeface="Courier New"/>
                <a:ea typeface="Courier New"/>
                <a:cs typeface="Courier New"/>
                <a:sym typeface="Courier New"/>
              </a:rPr>
              <a:t>&gt;</a:t>
            </a:r>
            <a:endParaRPr sz="1300">
              <a:solidFill>
                <a:srgbClr val="000000"/>
              </a:solidFill>
              <a:latin typeface="Courier New"/>
              <a:ea typeface="Courier New"/>
              <a:cs typeface="Courier New"/>
              <a:sym typeface="Courier New"/>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431" name="Shape 431"/>
        <p:cNvGrpSpPr/>
        <p:nvPr/>
      </p:nvGrpSpPr>
      <p:grpSpPr>
        <a:xfrm>
          <a:off x="0" y="0"/>
          <a:ext cx="0" cy="0"/>
          <a:chOff x="0" y="0"/>
          <a:chExt cx="0" cy="0"/>
        </a:xfrm>
      </p:grpSpPr>
      <p:sp>
        <p:nvSpPr>
          <p:cNvPr id="432" name="Google Shape;432;p40"/>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 caractere speciale</a:t>
            </a:r>
            <a:endParaRPr/>
          </a:p>
        </p:txBody>
      </p:sp>
      <p:sp>
        <p:nvSpPr>
          <p:cNvPr id="433" name="Google Shape;433;p40"/>
          <p:cNvSpPr txBox="1"/>
          <p:nvPr>
            <p:ph idx="1" type="body"/>
          </p:nvPr>
        </p:nvSpPr>
        <p:spPr>
          <a:xfrm>
            <a:off x="311700" y="1152475"/>
            <a:ext cx="8520600" cy="713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400"/>
              <a:t>Uneori vrem să introducem caractere speciale în cod, precum: &lt;, &gt;, &amp;... Cele 3 caractere au rol special în HTML. Prin urmare vom folosi scrierea codificată a caracterelor:</a:t>
            </a:r>
            <a:endParaRPr sz="1400"/>
          </a:p>
        </p:txBody>
      </p:sp>
      <p:sp>
        <p:nvSpPr>
          <p:cNvPr id="434" name="Google Shape;434;p40"/>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6" name="Google Shape;436;p40">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437" name="Google Shape;437;p40"/>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438" name="Google Shape;438;p40"/>
          <p:cNvSpPr txBox="1"/>
          <p:nvPr/>
        </p:nvSpPr>
        <p:spPr>
          <a:xfrm>
            <a:off x="845725" y="1967950"/>
            <a:ext cx="2754600" cy="393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urier New"/>
                <a:ea typeface="Courier New"/>
                <a:cs typeface="Courier New"/>
                <a:sym typeface="Courier New"/>
              </a:rPr>
              <a:t>&amp;cod;</a:t>
            </a:r>
            <a:r>
              <a:rPr lang="en"/>
              <a:t> sau </a:t>
            </a:r>
            <a:r>
              <a:rPr b="1" lang="en">
                <a:latin typeface="Courier New"/>
                <a:ea typeface="Courier New"/>
                <a:cs typeface="Courier New"/>
                <a:sym typeface="Courier New"/>
              </a:rPr>
              <a:t>&amp;nume_entitate;</a:t>
            </a:r>
            <a:endParaRPr b="1">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439" name="Google Shape;439;p40"/>
          <p:cNvSpPr txBox="1"/>
          <p:nvPr/>
        </p:nvSpPr>
        <p:spPr>
          <a:xfrm>
            <a:off x="317150" y="2444275"/>
            <a:ext cx="4381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Exemple</a:t>
            </a:r>
            <a:r>
              <a:rPr lang="en"/>
              <a:t>: </a:t>
            </a:r>
            <a:r>
              <a:rPr lang="en" u="sng">
                <a:solidFill>
                  <a:schemeClr val="hlink"/>
                </a:solidFill>
                <a:hlinkClick r:id="rId5"/>
              </a:rPr>
              <a:t>https://www.codetable.net/entitiesinhtml</a:t>
            </a:r>
            <a:endParaRPr/>
          </a:p>
        </p:txBody>
      </p:sp>
      <p:graphicFrame>
        <p:nvGraphicFramePr>
          <p:cNvPr id="440" name="Google Shape;440;p40"/>
          <p:cNvGraphicFramePr/>
          <p:nvPr/>
        </p:nvGraphicFramePr>
        <p:xfrm>
          <a:off x="698375" y="2920600"/>
          <a:ext cx="3000000" cy="3000000"/>
        </p:xfrm>
        <a:graphic>
          <a:graphicData uri="http://schemas.openxmlformats.org/drawingml/2006/table">
            <a:tbl>
              <a:tblPr>
                <a:noFill/>
                <a:tableStyleId>{5B00B796-8FCA-471F-BA43-61A4BA94E1C0}</a:tableStyleId>
              </a:tblPr>
              <a:tblGrid>
                <a:gridCol w="1809750"/>
                <a:gridCol w="1809750"/>
                <a:gridCol w="1809750"/>
                <a:gridCol w="1809750"/>
              </a:tblGrid>
              <a:tr h="381000">
                <a:tc>
                  <a:txBody>
                    <a:bodyPr/>
                    <a:lstStyle/>
                    <a:p>
                      <a:pPr indent="0" lvl="0" marL="0" rtl="0" algn="l">
                        <a:spcBef>
                          <a:spcPts val="0"/>
                        </a:spcBef>
                        <a:spcAft>
                          <a:spcPts val="0"/>
                        </a:spcAft>
                        <a:buNone/>
                      </a:pPr>
                      <a:r>
                        <a:rPr lang="en" sz="1200"/>
                        <a:t>Caracter</a:t>
                      </a:r>
                      <a:endParaRPr sz="1200"/>
                    </a:p>
                  </a:txBody>
                  <a:tcPr marT="91425" marB="91425" marR="91425" marL="91425"/>
                </a:tc>
                <a:tc>
                  <a:txBody>
                    <a:bodyPr/>
                    <a:lstStyle/>
                    <a:p>
                      <a:pPr indent="0" lvl="0" marL="0" rtl="0" algn="l">
                        <a:spcBef>
                          <a:spcPts val="0"/>
                        </a:spcBef>
                        <a:spcAft>
                          <a:spcPts val="0"/>
                        </a:spcAft>
                        <a:buNone/>
                      </a:pPr>
                      <a:r>
                        <a:rPr lang="en" sz="1200"/>
                        <a:t>Cod numeric (baza 10)</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Cod numeric (baza 16)</a:t>
                      </a:r>
                      <a:endParaRPr sz="1200"/>
                    </a:p>
                  </a:txBody>
                  <a:tcPr marT="91425" marB="91425" marR="91425" marL="91425"/>
                </a:tc>
                <a:tc>
                  <a:txBody>
                    <a:bodyPr/>
                    <a:lstStyle/>
                    <a:p>
                      <a:pPr indent="0" lvl="0" marL="0" rtl="0" algn="l">
                        <a:spcBef>
                          <a:spcPts val="0"/>
                        </a:spcBef>
                        <a:spcAft>
                          <a:spcPts val="0"/>
                        </a:spcAft>
                        <a:buNone/>
                      </a:pPr>
                      <a:r>
                        <a:rPr lang="en" sz="1200"/>
                        <a:t>Cod cu numele entității</a:t>
                      </a:r>
                      <a:endParaRPr sz="1200"/>
                    </a:p>
                  </a:txBody>
                  <a:tcPr marT="91425" marB="91425" marR="91425" marL="91425"/>
                </a:tc>
              </a:tr>
              <a:tr h="381000">
                <a:tc>
                  <a:txBody>
                    <a:bodyPr/>
                    <a:lstStyle/>
                    <a:p>
                      <a:pPr indent="0" lvl="0" marL="0" rtl="0" algn="l">
                        <a:spcBef>
                          <a:spcPts val="0"/>
                        </a:spcBef>
                        <a:spcAft>
                          <a:spcPts val="0"/>
                        </a:spcAft>
                        <a:buNone/>
                      </a:pPr>
                      <a:r>
                        <a:rPr lang="en" sz="1200"/>
                        <a:t>&lt;</a:t>
                      </a:r>
                      <a:endParaRPr sz="1200"/>
                    </a:p>
                  </a:txBody>
                  <a:tcPr marT="91425" marB="91425" marR="91425" marL="91425"/>
                </a:tc>
                <a:tc>
                  <a:txBody>
                    <a:bodyPr/>
                    <a:lstStyle/>
                    <a:p>
                      <a:pPr indent="0" lvl="0" marL="0" rtl="0" algn="l">
                        <a:spcBef>
                          <a:spcPts val="0"/>
                        </a:spcBef>
                        <a:spcAft>
                          <a:spcPts val="0"/>
                        </a:spcAft>
                        <a:buNone/>
                      </a:pPr>
                      <a:r>
                        <a:rPr lang="en" sz="1200"/>
                        <a:t>&amp;#60;</a:t>
                      </a:r>
                      <a:endParaRPr sz="1200"/>
                    </a:p>
                  </a:txBody>
                  <a:tcPr marT="91425" marB="91425" marR="91425" marL="91425"/>
                </a:tc>
                <a:tc>
                  <a:txBody>
                    <a:bodyPr/>
                    <a:lstStyle/>
                    <a:p>
                      <a:pPr indent="0" lvl="0" marL="0" rtl="0" algn="l">
                        <a:spcBef>
                          <a:spcPts val="0"/>
                        </a:spcBef>
                        <a:spcAft>
                          <a:spcPts val="0"/>
                        </a:spcAft>
                        <a:buNone/>
                      </a:pPr>
                      <a:r>
                        <a:rPr lang="en" sz="1200"/>
                        <a:t>&amp;#x3c;</a:t>
                      </a:r>
                      <a:endParaRPr sz="1200"/>
                    </a:p>
                  </a:txBody>
                  <a:tcPr marT="91425" marB="91425" marR="91425" marL="91425"/>
                </a:tc>
                <a:tc>
                  <a:txBody>
                    <a:bodyPr/>
                    <a:lstStyle/>
                    <a:p>
                      <a:pPr indent="0" lvl="0" marL="0" rtl="0" algn="l">
                        <a:spcBef>
                          <a:spcPts val="0"/>
                        </a:spcBef>
                        <a:spcAft>
                          <a:spcPts val="0"/>
                        </a:spcAft>
                        <a:buNone/>
                      </a:pPr>
                      <a:r>
                        <a:rPr lang="en" sz="1200"/>
                        <a:t>&amp;lt;</a:t>
                      </a:r>
                      <a:endParaRPr sz="1200"/>
                    </a:p>
                  </a:txBody>
                  <a:tcPr marT="91425" marB="91425" marR="91425" marL="91425"/>
                </a:tc>
              </a:tr>
              <a:tr h="381000">
                <a:tc>
                  <a:txBody>
                    <a:bodyPr/>
                    <a:lstStyle/>
                    <a:p>
                      <a:pPr indent="0" lvl="0" marL="0" rtl="0" algn="l">
                        <a:spcBef>
                          <a:spcPts val="0"/>
                        </a:spcBef>
                        <a:spcAft>
                          <a:spcPts val="0"/>
                        </a:spcAft>
                        <a:buNone/>
                      </a:pPr>
                      <a:r>
                        <a:rPr lang="en" sz="1200"/>
                        <a:t>&gt;</a:t>
                      </a:r>
                      <a:endParaRPr sz="1200"/>
                    </a:p>
                  </a:txBody>
                  <a:tcPr marT="91425" marB="91425" marR="91425" marL="91425"/>
                </a:tc>
                <a:tc>
                  <a:txBody>
                    <a:bodyPr/>
                    <a:lstStyle/>
                    <a:p>
                      <a:pPr indent="0" lvl="0" marL="0" rtl="0" algn="l">
                        <a:spcBef>
                          <a:spcPts val="0"/>
                        </a:spcBef>
                        <a:spcAft>
                          <a:spcPts val="0"/>
                        </a:spcAft>
                        <a:buNone/>
                      </a:pPr>
                      <a:r>
                        <a:rPr lang="en" sz="1200"/>
                        <a:t>&amp;#62;</a:t>
                      </a:r>
                      <a:endParaRPr sz="1200"/>
                    </a:p>
                  </a:txBody>
                  <a:tcPr marT="91425" marB="91425" marR="91425" marL="91425"/>
                </a:tc>
                <a:tc>
                  <a:txBody>
                    <a:bodyPr/>
                    <a:lstStyle/>
                    <a:p>
                      <a:pPr indent="0" lvl="0" marL="0" rtl="0" algn="l">
                        <a:spcBef>
                          <a:spcPts val="0"/>
                        </a:spcBef>
                        <a:spcAft>
                          <a:spcPts val="0"/>
                        </a:spcAft>
                        <a:buNone/>
                      </a:pPr>
                      <a:r>
                        <a:rPr lang="en" sz="1200"/>
                        <a:t>&amp;#x3e;</a:t>
                      </a:r>
                      <a:endParaRPr sz="1200"/>
                    </a:p>
                  </a:txBody>
                  <a:tcPr marT="91425" marB="91425" marR="91425" marL="91425"/>
                </a:tc>
                <a:tc>
                  <a:txBody>
                    <a:bodyPr/>
                    <a:lstStyle/>
                    <a:p>
                      <a:pPr indent="0" lvl="0" marL="0" rtl="0" algn="l">
                        <a:spcBef>
                          <a:spcPts val="0"/>
                        </a:spcBef>
                        <a:spcAft>
                          <a:spcPts val="0"/>
                        </a:spcAft>
                        <a:buNone/>
                      </a:pPr>
                      <a:r>
                        <a:rPr lang="en" sz="1200"/>
                        <a:t>&amp;gt;</a:t>
                      </a:r>
                      <a:endParaRPr sz="1200"/>
                    </a:p>
                  </a:txBody>
                  <a:tcPr marT="91425" marB="91425" marR="91425" marL="91425"/>
                </a:tc>
              </a:tr>
              <a:tr h="381000">
                <a:tc>
                  <a:txBody>
                    <a:bodyPr/>
                    <a:lstStyle/>
                    <a:p>
                      <a:pPr indent="0" lvl="0" marL="0" rtl="0" algn="l">
                        <a:spcBef>
                          <a:spcPts val="0"/>
                        </a:spcBef>
                        <a:spcAft>
                          <a:spcPts val="0"/>
                        </a:spcAft>
                        <a:buNone/>
                      </a:pPr>
                      <a:r>
                        <a:rPr lang="en" sz="1200"/>
                        <a:t>&amp;</a:t>
                      </a:r>
                      <a:endParaRPr sz="1200"/>
                    </a:p>
                  </a:txBody>
                  <a:tcPr marT="91425" marB="91425" marR="91425" marL="91425"/>
                </a:tc>
                <a:tc>
                  <a:txBody>
                    <a:bodyPr/>
                    <a:lstStyle/>
                    <a:p>
                      <a:pPr indent="0" lvl="0" marL="0" rtl="0" algn="l">
                        <a:spcBef>
                          <a:spcPts val="0"/>
                        </a:spcBef>
                        <a:spcAft>
                          <a:spcPts val="0"/>
                        </a:spcAft>
                        <a:buNone/>
                      </a:pPr>
                      <a:r>
                        <a:rPr lang="en" sz="1200"/>
                        <a:t>&amp;#38;</a:t>
                      </a:r>
                      <a:endParaRPr sz="1200"/>
                    </a:p>
                  </a:txBody>
                  <a:tcPr marT="91425" marB="91425" marR="91425" marL="91425"/>
                </a:tc>
                <a:tc>
                  <a:txBody>
                    <a:bodyPr/>
                    <a:lstStyle/>
                    <a:p>
                      <a:pPr indent="0" lvl="0" marL="0" rtl="0" algn="l">
                        <a:spcBef>
                          <a:spcPts val="0"/>
                        </a:spcBef>
                        <a:spcAft>
                          <a:spcPts val="0"/>
                        </a:spcAft>
                        <a:buNone/>
                      </a:pPr>
                      <a:r>
                        <a:rPr lang="en" sz="1200"/>
                        <a:t>&amp;#x26;</a:t>
                      </a:r>
                      <a:endParaRPr sz="1200"/>
                    </a:p>
                  </a:txBody>
                  <a:tcPr marT="91425" marB="91425" marR="91425" marL="91425"/>
                </a:tc>
                <a:tc>
                  <a:txBody>
                    <a:bodyPr/>
                    <a:lstStyle/>
                    <a:p>
                      <a:pPr indent="0" lvl="0" marL="0" rtl="0" algn="l">
                        <a:spcBef>
                          <a:spcPts val="0"/>
                        </a:spcBef>
                        <a:spcAft>
                          <a:spcPts val="0"/>
                        </a:spcAft>
                        <a:buNone/>
                      </a:pPr>
                      <a:r>
                        <a:rPr lang="en" sz="1200"/>
                        <a:t>&amp;amp;</a:t>
                      </a:r>
                      <a:endParaRPr sz="1200"/>
                    </a:p>
                  </a:txBody>
                  <a:tcPr marT="91425" marB="91425" marR="91425" marL="91425"/>
                </a:tc>
              </a:tr>
            </a:tbl>
          </a:graphicData>
        </a:graphic>
      </p:graphicFrame>
      <p:sp>
        <p:nvSpPr>
          <p:cNvPr id="441" name="Google Shape;441;p40"/>
          <p:cNvSpPr txBox="1"/>
          <p:nvPr/>
        </p:nvSpPr>
        <p:spPr>
          <a:xfrm>
            <a:off x="4057850" y="1946200"/>
            <a:ext cx="4182600" cy="437100"/>
          </a:xfrm>
          <a:prstGeom prst="rect">
            <a:avLst/>
          </a:prstGeom>
          <a:noFill/>
          <a:ln cap="flat" cmpd="sng" w="9525">
            <a:solidFill>
              <a:srgbClr val="E06666"/>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Atenție, nu lăsați spațiu după "&amp;" sau înainte de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445" name="Shape 445"/>
        <p:cNvGrpSpPr/>
        <p:nvPr/>
      </p:nvGrpSpPr>
      <p:grpSpPr>
        <a:xfrm>
          <a:off x="0" y="0"/>
          <a:ext cx="0" cy="0"/>
          <a:chOff x="0" y="0"/>
          <a:chExt cx="0" cy="0"/>
        </a:xfrm>
      </p:grpSpPr>
      <p:sp>
        <p:nvSpPr>
          <p:cNvPr id="446" name="Google Shape;446;p41"/>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 exemplu simplu</a:t>
            </a:r>
            <a:endParaRPr/>
          </a:p>
        </p:txBody>
      </p:sp>
      <p:sp>
        <p:nvSpPr>
          <p:cNvPr id="447" name="Google Shape;447;p41"/>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9" name="Google Shape;449;p41">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450" name="Google Shape;450;p41"/>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451" name="Google Shape;451;p41"/>
          <p:cNvSpPr txBox="1"/>
          <p:nvPr/>
        </p:nvSpPr>
        <p:spPr>
          <a:xfrm>
            <a:off x="317150" y="1134400"/>
            <a:ext cx="8520600" cy="9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1"/>
          <p:cNvSpPr txBox="1"/>
          <p:nvPr/>
        </p:nvSpPr>
        <p:spPr>
          <a:xfrm>
            <a:off x="317150" y="1028025"/>
            <a:ext cx="8520600" cy="3822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050">
                <a:solidFill>
                  <a:srgbClr val="808080"/>
                </a:solidFill>
                <a:highlight>
                  <a:srgbClr val="FFFFFE"/>
                </a:highlight>
                <a:latin typeface="Courier New"/>
                <a:ea typeface="Courier New"/>
                <a:cs typeface="Courier New"/>
                <a:sym typeface="Courier New"/>
              </a:rPr>
              <a:t>&lt;!DOCTYPE</a:t>
            </a:r>
            <a:r>
              <a:rPr lang="en" sz="1050">
                <a:solidFill>
                  <a:srgbClr val="3953A4"/>
                </a:solidFill>
                <a:highlight>
                  <a:srgbClr val="FFFFFE"/>
                </a:highlight>
                <a:latin typeface="Courier New"/>
                <a:ea typeface="Courier New"/>
                <a:cs typeface="Courier New"/>
                <a:sym typeface="Courier New"/>
              </a:rPr>
              <a:t> html</a:t>
            </a:r>
            <a:r>
              <a:rPr lang="en" sz="1050">
                <a:solidFill>
                  <a:srgbClr val="808080"/>
                </a:solidFill>
                <a:highlight>
                  <a:srgbClr val="FFFFFE"/>
                </a:highlight>
                <a:latin typeface="Courier New"/>
                <a:ea typeface="Courier New"/>
                <a:cs typeface="Courier New"/>
                <a:sym typeface="Courier New"/>
              </a:rPr>
              <a:t>&gt;</a:t>
            </a:r>
            <a:endParaRPr sz="1050">
              <a:solidFill>
                <a:srgbClr val="808080"/>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html</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lang</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"ro"</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head</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meta</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charset</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"utf-8"</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title</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Tehnici web</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title</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head</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body</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header</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h1</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Tehnici web</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h1</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img</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src</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"sigla.png"</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alt</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"sigla"</a:t>
            </a: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header</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main</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Este o materie care îmi place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em</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mult</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em</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section</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h2</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Despre HTML</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h2</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Este limbajul paginilor web.</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section</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main</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footer</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&gt;&lt;</a:t>
            </a:r>
            <a:r>
              <a:rPr lang="en" sz="1050">
                <a:solidFill>
                  <a:srgbClr val="4D7FE2"/>
                </a:solidFill>
                <a:highlight>
                  <a:srgbClr val="FFFFFE"/>
                </a:highlight>
                <a:latin typeface="Courier New"/>
                <a:ea typeface="Courier New"/>
                <a:cs typeface="Courier New"/>
                <a:sym typeface="Courier New"/>
              </a:rPr>
              <a:t>small</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Copyright &amp;copy;2020 Ionel Popescu</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small</a:t>
            </a:r>
            <a:r>
              <a:rPr lang="en" sz="1050">
                <a:solidFill>
                  <a:srgbClr val="1F217D"/>
                </a:solidFill>
                <a:highlight>
                  <a:srgbClr val="FFFFFE"/>
                </a:highlight>
                <a:latin typeface="Courier New"/>
                <a:ea typeface="Courier New"/>
                <a:cs typeface="Courier New"/>
                <a:sym typeface="Courier New"/>
              </a:rPr>
              <a:t>&gt;&lt;/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footer</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body</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html</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70" name="Shape 70"/>
        <p:cNvGrpSpPr/>
        <p:nvPr/>
      </p:nvGrpSpPr>
      <p:grpSpPr>
        <a:xfrm>
          <a:off x="0" y="0"/>
          <a:ext cx="0" cy="0"/>
          <a:chOff x="0" y="0"/>
          <a:chExt cx="0" cy="0"/>
        </a:xfrm>
      </p:grpSpPr>
      <p:pic>
        <p:nvPicPr>
          <p:cNvPr id="71" name="Google Shape;71;p15"/>
          <p:cNvPicPr preferRelativeResize="0"/>
          <p:nvPr/>
        </p:nvPicPr>
        <p:blipFill>
          <a:blip r:embed="rId3">
            <a:alphaModFix/>
          </a:blip>
          <a:stretch>
            <a:fillRect/>
          </a:stretch>
        </p:blipFill>
        <p:spPr>
          <a:xfrm>
            <a:off x="1638600" y="99550"/>
            <a:ext cx="5814400" cy="4836598"/>
          </a:xfrm>
          <a:prstGeom prst="rect">
            <a:avLst/>
          </a:prstGeom>
          <a:noFill/>
          <a:ln>
            <a:noFill/>
          </a:ln>
        </p:spPr>
      </p:pic>
      <p:sp>
        <p:nvSpPr>
          <p:cNvPr id="72" name="Google Shape;72;p15"/>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World Wide Web</a:t>
            </a:r>
            <a:endParaRPr/>
          </a:p>
        </p:txBody>
      </p:sp>
      <p:sp>
        <p:nvSpPr>
          <p:cNvPr id="73" name="Google Shape;73;p15"/>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5" name="Google Shape;75;p15">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4">
                  <a:extLst>
                    <a:ext uri="{A12FA001-AC4F-418D-AE19-62706E023703}">
                      <ahyp:hlinkClr val="tx"/>
                    </a:ext>
                  </a:extLst>
                </a:hlinkClick>
              </a:rPr>
              <a:t>Cuprins</a:t>
            </a:r>
            <a:endParaRPr sz="700">
              <a:solidFill>
                <a:srgbClr val="0000FF"/>
              </a:solidFill>
            </a:endParaRPr>
          </a:p>
        </p:txBody>
      </p:sp>
      <p:sp>
        <p:nvSpPr>
          <p:cNvPr id="76" name="Google Shape;76;p15"/>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5"/>
              </a:rPr>
              <a:t>irina.ciocan@gmail.com</a:t>
            </a:r>
            <a:endParaRPr sz="1100">
              <a:solidFill>
                <a:srgbClr val="0000FF"/>
              </a:solidFill>
            </a:endParaRPr>
          </a:p>
        </p:txBody>
      </p:sp>
      <p:pic>
        <p:nvPicPr>
          <p:cNvPr id="77" name="Google Shape;77;p15"/>
          <p:cNvPicPr preferRelativeResize="0"/>
          <p:nvPr/>
        </p:nvPicPr>
        <p:blipFill>
          <a:blip r:embed="rId6">
            <a:alphaModFix/>
          </a:blip>
          <a:stretch>
            <a:fillRect/>
          </a:stretch>
        </p:blipFill>
        <p:spPr>
          <a:xfrm>
            <a:off x="3041633" y="1511900"/>
            <a:ext cx="545242" cy="393600"/>
          </a:xfrm>
          <a:prstGeom prst="rect">
            <a:avLst/>
          </a:prstGeom>
          <a:noFill/>
          <a:ln>
            <a:noFill/>
          </a:ln>
        </p:spPr>
      </p:pic>
      <p:pic>
        <p:nvPicPr>
          <p:cNvPr id="78" name="Google Shape;78;p15"/>
          <p:cNvPicPr preferRelativeResize="0"/>
          <p:nvPr/>
        </p:nvPicPr>
        <p:blipFill>
          <a:blip r:embed="rId6">
            <a:alphaModFix/>
          </a:blip>
          <a:stretch>
            <a:fillRect/>
          </a:stretch>
        </p:blipFill>
        <p:spPr>
          <a:xfrm>
            <a:off x="1450264" y="2893625"/>
            <a:ext cx="672835" cy="485699"/>
          </a:xfrm>
          <a:prstGeom prst="rect">
            <a:avLst/>
          </a:prstGeom>
          <a:noFill/>
          <a:ln>
            <a:noFill/>
          </a:ln>
        </p:spPr>
      </p:pic>
      <p:pic>
        <p:nvPicPr>
          <p:cNvPr id="79" name="Google Shape;79;p15"/>
          <p:cNvPicPr preferRelativeResize="0"/>
          <p:nvPr/>
        </p:nvPicPr>
        <p:blipFill>
          <a:blip r:embed="rId6">
            <a:alphaModFix/>
          </a:blip>
          <a:stretch>
            <a:fillRect/>
          </a:stretch>
        </p:blipFill>
        <p:spPr>
          <a:xfrm>
            <a:off x="7123682" y="2745600"/>
            <a:ext cx="793344" cy="572700"/>
          </a:xfrm>
          <a:prstGeom prst="rect">
            <a:avLst/>
          </a:prstGeom>
          <a:noFill/>
          <a:ln>
            <a:noFill/>
          </a:ln>
        </p:spPr>
      </p:pic>
      <p:pic>
        <p:nvPicPr>
          <p:cNvPr id="80" name="Google Shape;80;p15"/>
          <p:cNvPicPr preferRelativeResize="0"/>
          <p:nvPr/>
        </p:nvPicPr>
        <p:blipFill>
          <a:blip r:embed="rId6">
            <a:alphaModFix/>
          </a:blip>
          <a:stretch>
            <a:fillRect/>
          </a:stretch>
        </p:blipFill>
        <p:spPr>
          <a:xfrm>
            <a:off x="3350897" y="3318300"/>
            <a:ext cx="422334" cy="304875"/>
          </a:xfrm>
          <a:prstGeom prst="rect">
            <a:avLst/>
          </a:prstGeom>
          <a:noFill/>
          <a:ln>
            <a:noFill/>
          </a:ln>
        </p:spPr>
      </p:pic>
      <p:pic>
        <p:nvPicPr>
          <p:cNvPr id="81" name="Google Shape;81;p15"/>
          <p:cNvPicPr preferRelativeResize="0"/>
          <p:nvPr/>
        </p:nvPicPr>
        <p:blipFill>
          <a:blip r:embed="rId6">
            <a:alphaModFix/>
          </a:blip>
          <a:stretch>
            <a:fillRect/>
          </a:stretch>
        </p:blipFill>
        <p:spPr>
          <a:xfrm>
            <a:off x="6339348" y="1257428"/>
            <a:ext cx="548701" cy="396097"/>
          </a:xfrm>
          <a:prstGeom prst="rect">
            <a:avLst/>
          </a:prstGeom>
          <a:noFill/>
          <a:ln>
            <a:noFill/>
          </a:ln>
        </p:spPr>
      </p:pic>
      <p:pic>
        <p:nvPicPr>
          <p:cNvPr id="82" name="Google Shape;82;p15"/>
          <p:cNvPicPr preferRelativeResize="0"/>
          <p:nvPr/>
        </p:nvPicPr>
        <p:blipFill>
          <a:blip r:embed="rId6">
            <a:alphaModFix/>
          </a:blip>
          <a:stretch>
            <a:fillRect/>
          </a:stretch>
        </p:blipFill>
        <p:spPr>
          <a:xfrm>
            <a:off x="5162300" y="4345053"/>
            <a:ext cx="548701" cy="396097"/>
          </a:xfrm>
          <a:prstGeom prst="rect">
            <a:avLst/>
          </a:prstGeom>
          <a:noFill/>
          <a:ln>
            <a:noFill/>
          </a:ln>
        </p:spPr>
      </p:pic>
      <p:pic>
        <p:nvPicPr>
          <p:cNvPr id="83" name="Google Shape;83;p15"/>
          <p:cNvPicPr preferRelativeResize="0"/>
          <p:nvPr/>
        </p:nvPicPr>
        <p:blipFill>
          <a:blip r:embed="rId7">
            <a:alphaModFix/>
          </a:blip>
          <a:stretch>
            <a:fillRect/>
          </a:stretch>
        </p:blipFill>
        <p:spPr>
          <a:xfrm>
            <a:off x="2429350" y="3879416"/>
            <a:ext cx="597301" cy="609685"/>
          </a:xfrm>
          <a:prstGeom prst="rect">
            <a:avLst/>
          </a:prstGeom>
          <a:noFill/>
          <a:ln>
            <a:noFill/>
          </a:ln>
        </p:spPr>
      </p:pic>
      <p:pic>
        <p:nvPicPr>
          <p:cNvPr id="84" name="Google Shape;84;p15"/>
          <p:cNvPicPr preferRelativeResize="0"/>
          <p:nvPr/>
        </p:nvPicPr>
        <p:blipFill>
          <a:blip r:embed="rId7">
            <a:alphaModFix/>
          </a:blip>
          <a:stretch>
            <a:fillRect/>
          </a:stretch>
        </p:blipFill>
        <p:spPr>
          <a:xfrm>
            <a:off x="5549950" y="3353550"/>
            <a:ext cx="385611" cy="393600"/>
          </a:xfrm>
          <a:prstGeom prst="rect">
            <a:avLst/>
          </a:prstGeom>
          <a:noFill/>
          <a:ln>
            <a:noFill/>
          </a:ln>
        </p:spPr>
      </p:pic>
      <p:pic>
        <p:nvPicPr>
          <p:cNvPr id="85" name="Google Shape;85;p15"/>
          <p:cNvPicPr preferRelativeResize="0"/>
          <p:nvPr/>
        </p:nvPicPr>
        <p:blipFill>
          <a:blip r:embed="rId7">
            <a:alphaModFix/>
          </a:blip>
          <a:stretch>
            <a:fillRect/>
          </a:stretch>
        </p:blipFill>
        <p:spPr>
          <a:xfrm>
            <a:off x="5295800" y="1171075"/>
            <a:ext cx="422325" cy="431075"/>
          </a:xfrm>
          <a:prstGeom prst="rect">
            <a:avLst/>
          </a:prstGeom>
          <a:noFill/>
          <a:ln>
            <a:noFill/>
          </a:ln>
        </p:spPr>
      </p:pic>
      <p:pic>
        <p:nvPicPr>
          <p:cNvPr id="86" name="Google Shape;86;p15"/>
          <p:cNvPicPr preferRelativeResize="0"/>
          <p:nvPr/>
        </p:nvPicPr>
        <p:blipFill>
          <a:blip r:embed="rId8">
            <a:alphaModFix/>
          </a:blip>
          <a:stretch>
            <a:fillRect/>
          </a:stretch>
        </p:blipFill>
        <p:spPr>
          <a:xfrm>
            <a:off x="1450275" y="1583395"/>
            <a:ext cx="672824" cy="704755"/>
          </a:xfrm>
          <a:prstGeom prst="rect">
            <a:avLst/>
          </a:prstGeom>
          <a:noFill/>
          <a:ln>
            <a:noFill/>
          </a:ln>
        </p:spPr>
      </p:pic>
      <p:pic>
        <p:nvPicPr>
          <p:cNvPr id="87" name="Google Shape;87;p15"/>
          <p:cNvPicPr preferRelativeResize="0"/>
          <p:nvPr/>
        </p:nvPicPr>
        <p:blipFill>
          <a:blip r:embed="rId9">
            <a:alphaModFix/>
          </a:blip>
          <a:stretch>
            <a:fillRect/>
          </a:stretch>
        </p:blipFill>
        <p:spPr>
          <a:xfrm>
            <a:off x="2429350" y="2213996"/>
            <a:ext cx="597302" cy="607718"/>
          </a:xfrm>
          <a:prstGeom prst="rect">
            <a:avLst/>
          </a:prstGeom>
          <a:noFill/>
          <a:ln>
            <a:noFill/>
          </a:ln>
        </p:spPr>
      </p:pic>
      <p:pic>
        <p:nvPicPr>
          <p:cNvPr id="88" name="Google Shape;88;p15"/>
          <p:cNvPicPr preferRelativeResize="0"/>
          <p:nvPr/>
        </p:nvPicPr>
        <p:blipFill>
          <a:blip r:embed="rId9">
            <a:alphaModFix/>
          </a:blip>
          <a:stretch>
            <a:fillRect/>
          </a:stretch>
        </p:blipFill>
        <p:spPr>
          <a:xfrm>
            <a:off x="6159825" y="2137871"/>
            <a:ext cx="597302" cy="607718"/>
          </a:xfrm>
          <a:prstGeom prst="rect">
            <a:avLst/>
          </a:prstGeom>
          <a:noFill/>
          <a:ln>
            <a:noFill/>
          </a:ln>
        </p:spPr>
      </p:pic>
      <p:pic>
        <p:nvPicPr>
          <p:cNvPr id="89" name="Google Shape;89;p15"/>
          <p:cNvPicPr preferRelativeResize="0"/>
          <p:nvPr/>
        </p:nvPicPr>
        <p:blipFill>
          <a:blip r:embed="rId10">
            <a:alphaModFix/>
          </a:blip>
          <a:stretch>
            <a:fillRect/>
          </a:stretch>
        </p:blipFill>
        <p:spPr>
          <a:xfrm>
            <a:off x="3350900" y="4260818"/>
            <a:ext cx="548699" cy="675331"/>
          </a:xfrm>
          <a:prstGeom prst="rect">
            <a:avLst/>
          </a:prstGeom>
          <a:noFill/>
          <a:ln>
            <a:noFill/>
          </a:ln>
        </p:spPr>
      </p:pic>
      <p:pic>
        <p:nvPicPr>
          <p:cNvPr id="90" name="Google Shape;90;p15"/>
          <p:cNvPicPr preferRelativeResize="0"/>
          <p:nvPr/>
        </p:nvPicPr>
        <p:blipFill>
          <a:blip r:embed="rId10">
            <a:alphaModFix/>
          </a:blip>
          <a:stretch>
            <a:fillRect/>
          </a:stretch>
        </p:blipFill>
        <p:spPr>
          <a:xfrm>
            <a:off x="6390150" y="3133068"/>
            <a:ext cx="548699" cy="675331"/>
          </a:xfrm>
          <a:prstGeom prst="rect">
            <a:avLst/>
          </a:prstGeom>
          <a:noFill/>
          <a:ln>
            <a:noFill/>
          </a:ln>
        </p:spPr>
      </p:pic>
      <p:pic>
        <p:nvPicPr>
          <p:cNvPr id="91" name="Google Shape;91;p15"/>
          <p:cNvPicPr preferRelativeResize="0"/>
          <p:nvPr/>
        </p:nvPicPr>
        <p:blipFill>
          <a:blip r:embed="rId10">
            <a:alphaModFix/>
          </a:blip>
          <a:stretch>
            <a:fillRect/>
          </a:stretch>
        </p:blipFill>
        <p:spPr>
          <a:xfrm>
            <a:off x="2367075" y="3133081"/>
            <a:ext cx="548699" cy="675331"/>
          </a:xfrm>
          <a:prstGeom prst="rect">
            <a:avLst/>
          </a:prstGeom>
          <a:noFill/>
          <a:ln>
            <a:noFill/>
          </a:ln>
        </p:spPr>
      </p:pic>
      <p:pic>
        <p:nvPicPr>
          <p:cNvPr id="92" name="Google Shape;92;p15"/>
          <p:cNvPicPr preferRelativeResize="0"/>
          <p:nvPr/>
        </p:nvPicPr>
        <p:blipFill>
          <a:blip r:embed="rId11">
            <a:alphaModFix/>
          </a:blip>
          <a:stretch>
            <a:fillRect/>
          </a:stretch>
        </p:blipFill>
        <p:spPr>
          <a:xfrm>
            <a:off x="3438525" y="-381000"/>
            <a:ext cx="2571750" cy="51435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92"/>
                                        </p:tgtEl>
                                        <p:attrNameLst>
                                          <p:attrName>style.visibility</p:attrName>
                                        </p:attrNameLst>
                                      </p:cBhvr>
                                      <p:to>
                                        <p:strVal val="visible"/>
                                      </p:to>
                                    </p:set>
                                    <p:anim calcmode="lin" valueType="num">
                                      <p:cBhvr additive="base">
                                        <p:cTn dur="1000"/>
                                        <p:tgtEl>
                                          <p:spTgt spid="9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456" name="Shape 456"/>
        <p:cNvGrpSpPr/>
        <p:nvPr/>
      </p:nvGrpSpPr>
      <p:grpSpPr>
        <a:xfrm>
          <a:off x="0" y="0"/>
          <a:ext cx="0" cy="0"/>
          <a:chOff x="0" y="0"/>
          <a:chExt cx="0" cy="0"/>
        </a:xfrm>
      </p:grpSpPr>
      <p:sp>
        <p:nvSpPr>
          <p:cNvPr id="457" name="Google Shape;457;p42"/>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 structura arborescentă</a:t>
            </a:r>
            <a:endParaRPr/>
          </a:p>
        </p:txBody>
      </p:sp>
      <p:sp>
        <p:nvSpPr>
          <p:cNvPr id="458" name="Google Shape;458;p42"/>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0" name="Google Shape;460;p42">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461" name="Google Shape;461;p42"/>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462" name="Google Shape;462;p42"/>
          <p:cNvSpPr/>
          <p:nvPr/>
        </p:nvSpPr>
        <p:spPr>
          <a:xfrm>
            <a:off x="4373000" y="1032750"/>
            <a:ext cx="548700" cy="3456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html</a:t>
            </a:r>
            <a:endParaRPr/>
          </a:p>
        </p:txBody>
      </p:sp>
      <p:cxnSp>
        <p:nvCxnSpPr>
          <p:cNvPr id="463" name="Google Shape;463;p42"/>
          <p:cNvCxnSpPr>
            <a:stCxn id="462" idx="2"/>
          </p:cNvCxnSpPr>
          <p:nvPr/>
        </p:nvCxnSpPr>
        <p:spPr>
          <a:xfrm flipH="1">
            <a:off x="1699550" y="1378350"/>
            <a:ext cx="2947800" cy="335400"/>
          </a:xfrm>
          <a:prstGeom prst="straightConnector1">
            <a:avLst/>
          </a:prstGeom>
          <a:noFill/>
          <a:ln cap="flat" cmpd="sng" w="9525">
            <a:solidFill>
              <a:schemeClr val="dk2"/>
            </a:solidFill>
            <a:prstDash val="solid"/>
            <a:round/>
            <a:headEnd len="med" w="med" type="none"/>
            <a:tailEnd len="med" w="med" type="none"/>
          </a:ln>
        </p:spPr>
      </p:cxnSp>
      <p:cxnSp>
        <p:nvCxnSpPr>
          <p:cNvPr id="464" name="Google Shape;464;p42"/>
          <p:cNvCxnSpPr/>
          <p:nvPr/>
        </p:nvCxnSpPr>
        <p:spPr>
          <a:xfrm>
            <a:off x="4647350" y="1378350"/>
            <a:ext cx="2947800" cy="335400"/>
          </a:xfrm>
          <a:prstGeom prst="straightConnector1">
            <a:avLst/>
          </a:prstGeom>
          <a:noFill/>
          <a:ln cap="flat" cmpd="sng" w="9525">
            <a:solidFill>
              <a:schemeClr val="dk2"/>
            </a:solidFill>
            <a:prstDash val="solid"/>
            <a:round/>
            <a:headEnd len="med" w="med" type="none"/>
            <a:tailEnd len="med" w="med" type="none"/>
          </a:ln>
        </p:spPr>
      </p:cxnSp>
      <p:sp>
        <p:nvSpPr>
          <p:cNvPr id="465" name="Google Shape;465;p42"/>
          <p:cNvSpPr/>
          <p:nvPr/>
        </p:nvSpPr>
        <p:spPr>
          <a:xfrm>
            <a:off x="1374250" y="1713750"/>
            <a:ext cx="650700" cy="3456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head</a:t>
            </a:r>
            <a:endParaRPr/>
          </a:p>
        </p:txBody>
      </p:sp>
      <p:sp>
        <p:nvSpPr>
          <p:cNvPr id="466" name="Google Shape;466;p42"/>
          <p:cNvSpPr/>
          <p:nvPr/>
        </p:nvSpPr>
        <p:spPr>
          <a:xfrm>
            <a:off x="7280050" y="1713750"/>
            <a:ext cx="597300" cy="3456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body</a:t>
            </a:r>
            <a:endParaRPr/>
          </a:p>
        </p:txBody>
      </p:sp>
      <p:cxnSp>
        <p:nvCxnSpPr>
          <p:cNvPr id="467" name="Google Shape;467;p42"/>
          <p:cNvCxnSpPr>
            <a:stCxn id="465" idx="2"/>
            <a:endCxn id="468" idx="0"/>
          </p:cNvCxnSpPr>
          <p:nvPr/>
        </p:nvCxnSpPr>
        <p:spPr>
          <a:xfrm flipH="1">
            <a:off x="666400" y="2059350"/>
            <a:ext cx="1033200" cy="310200"/>
          </a:xfrm>
          <a:prstGeom prst="straightConnector1">
            <a:avLst/>
          </a:prstGeom>
          <a:noFill/>
          <a:ln cap="flat" cmpd="sng" w="9525">
            <a:solidFill>
              <a:schemeClr val="dk2"/>
            </a:solidFill>
            <a:prstDash val="solid"/>
            <a:round/>
            <a:headEnd len="med" w="med" type="none"/>
            <a:tailEnd len="med" w="med" type="none"/>
          </a:ln>
        </p:spPr>
      </p:cxnSp>
      <p:sp>
        <p:nvSpPr>
          <p:cNvPr id="468" name="Google Shape;468;p42"/>
          <p:cNvSpPr/>
          <p:nvPr/>
        </p:nvSpPr>
        <p:spPr>
          <a:xfrm>
            <a:off x="367850" y="2369550"/>
            <a:ext cx="597300" cy="3456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meta</a:t>
            </a:r>
            <a:endParaRPr/>
          </a:p>
        </p:txBody>
      </p:sp>
      <p:sp>
        <p:nvSpPr>
          <p:cNvPr id="469" name="Google Shape;469;p42"/>
          <p:cNvSpPr/>
          <p:nvPr/>
        </p:nvSpPr>
        <p:spPr>
          <a:xfrm>
            <a:off x="1587550" y="2369550"/>
            <a:ext cx="548700" cy="3456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title</a:t>
            </a:r>
            <a:endParaRPr/>
          </a:p>
        </p:txBody>
      </p:sp>
      <p:sp>
        <p:nvSpPr>
          <p:cNvPr id="470" name="Google Shape;470;p42"/>
          <p:cNvSpPr/>
          <p:nvPr/>
        </p:nvSpPr>
        <p:spPr>
          <a:xfrm>
            <a:off x="1435000" y="3025350"/>
            <a:ext cx="853800" cy="3936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text node</a:t>
            </a:r>
            <a:endParaRPr/>
          </a:p>
        </p:txBody>
      </p:sp>
      <p:cxnSp>
        <p:nvCxnSpPr>
          <p:cNvPr id="471" name="Google Shape;471;p42"/>
          <p:cNvCxnSpPr>
            <a:stCxn id="465" idx="2"/>
            <a:endCxn id="469" idx="0"/>
          </p:cNvCxnSpPr>
          <p:nvPr/>
        </p:nvCxnSpPr>
        <p:spPr>
          <a:xfrm>
            <a:off x="1699600" y="2059350"/>
            <a:ext cx="162300" cy="310200"/>
          </a:xfrm>
          <a:prstGeom prst="straightConnector1">
            <a:avLst/>
          </a:prstGeom>
          <a:noFill/>
          <a:ln cap="flat" cmpd="sng" w="9525">
            <a:solidFill>
              <a:schemeClr val="dk2"/>
            </a:solidFill>
            <a:prstDash val="solid"/>
            <a:round/>
            <a:headEnd len="med" w="med" type="none"/>
            <a:tailEnd len="med" w="med" type="none"/>
          </a:ln>
        </p:spPr>
      </p:cxnSp>
      <p:cxnSp>
        <p:nvCxnSpPr>
          <p:cNvPr id="472" name="Google Shape;472;p42"/>
          <p:cNvCxnSpPr>
            <a:stCxn id="469" idx="2"/>
            <a:endCxn id="470" idx="0"/>
          </p:cNvCxnSpPr>
          <p:nvPr/>
        </p:nvCxnSpPr>
        <p:spPr>
          <a:xfrm>
            <a:off x="1861900" y="2715150"/>
            <a:ext cx="0" cy="310200"/>
          </a:xfrm>
          <a:prstGeom prst="straightConnector1">
            <a:avLst/>
          </a:prstGeom>
          <a:noFill/>
          <a:ln cap="flat" cmpd="sng" w="9525">
            <a:solidFill>
              <a:schemeClr val="dk2"/>
            </a:solidFill>
            <a:prstDash val="solid"/>
            <a:round/>
            <a:headEnd len="med" w="med" type="none"/>
            <a:tailEnd len="med" w="med" type="none"/>
          </a:ln>
        </p:spPr>
      </p:cxnSp>
      <p:sp>
        <p:nvSpPr>
          <p:cNvPr id="473" name="Google Shape;473;p42"/>
          <p:cNvSpPr/>
          <p:nvPr/>
        </p:nvSpPr>
        <p:spPr>
          <a:xfrm>
            <a:off x="2851175" y="2369550"/>
            <a:ext cx="752400" cy="3456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header</a:t>
            </a:r>
            <a:endParaRPr/>
          </a:p>
        </p:txBody>
      </p:sp>
      <p:sp>
        <p:nvSpPr>
          <p:cNvPr id="474" name="Google Shape;474;p42"/>
          <p:cNvSpPr/>
          <p:nvPr/>
        </p:nvSpPr>
        <p:spPr>
          <a:xfrm>
            <a:off x="5879700" y="2369550"/>
            <a:ext cx="597300" cy="3456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main</a:t>
            </a:r>
            <a:endParaRPr/>
          </a:p>
        </p:txBody>
      </p:sp>
      <p:sp>
        <p:nvSpPr>
          <p:cNvPr id="475" name="Google Shape;475;p42"/>
          <p:cNvSpPr/>
          <p:nvPr/>
        </p:nvSpPr>
        <p:spPr>
          <a:xfrm>
            <a:off x="8079900" y="2369550"/>
            <a:ext cx="752400" cy="3456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footer</a:t>
            </a:r>
            <a:endParaRPr/>
          </a:p>
        </p:txBody>
      </p:sp>
      <p:cxnSp>
        <p:nvCxnSpPr>
          <p:cNvPr id="476" name="Google Shape;476;p42"/>
          <p:cNvCxnSpPr>
            <a:stCxn id="473" idx="0"/>
            <a:endCxn id="466" idx="2"/>
          </p:cNvCxnSpPr>
          <p:nvPr/>
        </p:nvCxnSpPr>
        <p:spPr>
          <a:xfrm flipH="1" rot="10800000">
            <a:off x="3227375" y="2059350"/>
            <a:ext cx="4351200" cy="310200"/>
          </a:xfrm>
          <a:prstGeom prst="straightConnector1">
            <a:avLst/>
          </a:prstGeom>
          <a:noFill/>
          <a:ln cap="flat" cmpd="sng" w="9525">
            <a:solidFill>
              <a:schemeClr val="dk2"/>
            </a:solidFill>
            <a:prstDash val="solid"/>
            <a:round/>
            <a:headEnd len="med" w="med" type="none"/>
            <a:tailEnd len="med" w="med" type="none"/>
          </a:ln>
        </p:spPr>
      </p:cxnSp>
      <p:cxnSp>
        <p:nvCxnSpPr>
          <p:cNvPr id="477" name="Google Shape;477;p42"/>
          <p:cNvCxnSpPr>
            <a:stCxn id="474" idx="0"/>
            <a:endCxn id="466" idx="2"/>
          </p:cNvCxnSpPr>
          <p:nvPr/>
        </p:nvCxnSpPr>
        <p:spPr>
          <a:xfrm flipH="1" rot="10800000">
            <a:off x="6178350" y="2059350"/>
            <a:ext cx="1400400" cy="310200"/>
          </a:xfrm>
          <a:prstGeom prst="straightConnector1">
            <a:avLst/>
          </a:prstGeom>
          <a:noFill/>
          <a:ln cap="flat" cmpd="sng" w="9525">
            <a:solidFill>
              <a:schemeClr val="dk2"/>
            </a:solidFill>
            <a:prstDash val="solid"/>
            <a:round/>
            <a:headEnd len="med" w="med" type="none"/>
            <a:tailEnd len="med" w="med" type="none"/>
          </a:ln>
        </p:spPr>
      </p:cxnSp>
      <p:cxnSp>
        <p:nvCxnSpPr>
          <p:cNvPr id="478" name="Google Shape;478;p42"/>
          <p:cNvCxnSpPr>
            <a:stCxn id="466" idx="2"/>
            <a:endCxn id="475" idx="0"/>
          </p:cNvCxnSpPr>
          <p:nvPr/>
        </p:nvCxnSpPr>
        <p:spPr>
          <a:xfrm>
            <a:off x="7578700" y="2059350"/>
            <a:ext cx="877500" cy="310200"/>
          </a:xfrm>
          <a:prstGeom prst="straightConnector1">
            <a:avLst/>
          </a:prstGeom>
          <a:noFill/>
          <a:ln cap="flat" cmpd="sng" w="9525">
            <a:solidFill>
              <a:schemeClr val="dk2"/>
            </a:solidFill>
            <a:prstDash val="solid"/>
            <a:round/>
            <a:headEnd len="med" w="med" type="none"/>
            <a:tailEnd len="med" w="med" type="none"/>
          </a:ln>
        </p:spPr>
      </p:cxnSp>
      <p:sp>
        <p:nvSpPr>
          <p:cNvPr id="479" name="Google Shape;479;p42"/>
          <p:cNvSpPr/>
          <p:nvPr/>
        </p:nvSpPr>
        <p:spPr>
          <a:xfrm>
            <a:off x="2483738" y="3013350"/>
            <a:ext cx="548700" cy="3456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h1</a:t>
            </a:r>
            <a:endParaRPr/>
          </a:p>
        </p:txBody>
      </p:sp>
      <p:sp>
        <p:nvSpPr>
          <p:cNvPr id="480" name="Google Shape;480;p42"/>
          <p:cNvSpPr/>
          <p:nvPr/>
        </p:nvSpPr>
        <p:spPr>
          <a:xfrm>
            <a:off x="3227400" y="3025350"/>
            <a:ext cx="548700" cy="3456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img</a:t>
            </a:r>
            <a:endParaRPr/>
          </a:p>
        </p:txBody>
      </p:sp>
      <p:sp>
        <p:nvSpPr>
          <p:cNvPr id="481" name="Google Shape;481;p42"/>
          <p:cNvSpPr/>
          <p:nvPr/>
        </p:nvSpPr>
        <p:spPr>
          <a:xfrm>
            <a:off x="4661700" y="3013350"/>
            <a:ext cx="548700" cy="3456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t>
            </a:r>
            <a:endParaRPr/>
          </a:p>
        </p:txBody>
      </p:sp>
      <p:sp>
        <p:nvSpPr>
          <p:cNvPr id="482" name="Google Shape;482;p42"/>
          <p:cNvSpPr/>
          <p:nvPr/>
        </p:nvSpPr>
        <p:spPr>
          <a:xfrm>
            <a:off x="6644725" y="3025350"/>
            <a:ext cx="803100" cy="3456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section</a:t>
            </a:r>
            <a:endParaRPr/>
          </a:p>
        </p:txBody>
      </p:sp>
      <p:sp>
        <p:nvSpPr>
          <p:cNvPr id="483" name="Google Shape;483;p42"/>
          <p:cNvSpPr/>
          <p:nvPr/>
        </p:nvSpPr>
        <p:spPr>
          <a:xfrm>
            <a:off x="6420675" y="3681150"/>
            <a:ext cx="548700" cy="3456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h2</a:t>
            </a:r>
            <a:endParaRPr/>
          </a:p>
        </p:txBody>
      </p:sp>
      <p:sp>
        <p:nvSpPr>
          <p:cNvPr id="484" name="Google Shape;484;p42"/>
          <p:cNvSpPr/>
          <p:nvPr/>
        </p:nvSpPr>
        <p:spPr>
          <a:xfrm>
            <a:off x="7237613" y="3681150"/>
            <a:ext cx="548700" cy="3456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t>
            </a:r>
            <a:endParaRPr/>
          </a:p>
        </p:txBody>
      </p:sp>
      <p:cxnSp>
        <p:nvCxnSpPr>
          <p:cNvPr id="485" name="Google Shape;485;p42"/>
          <p:cNvCxnSpPr>
            <a:stCxn id="473" idx="2"/>
            <a:endCxn id="479" idx="0"/>
          </p:cNvCxnSpPr>
          <p:nvPr/>
        </p:nvCxnSpPr>
        <p:spPr>
          <a:xfrm flipH="1">
            <a:off x="2758175" y="2715150"/>
            <a:ext cx="469200" cy="298200"/>
          </a:xfrm>
          <a:prstGeom prst="straightConnector1">
            <a:avLst/>
          </a:prstGeom>
          <a:noFill/>
          <a:ln cap="flat" cmpd="sng" w="9525">
            <a:solidFill>
              <a:schemeClr val="dk2"/>
            </a:solidFill>
            <a:prstDash val="solid"/>
            <a:round/>
            <a:headEnd len="med" w="med" type="none"/>
            <a:tailEnd len="med" w="med" type="none"/>
          </a:ln>
        </p:spPr>
      </p:cxnSp>
      <p:cxnSp>
        <p:nvCxnSpPr>
          <p:cNvPr id="486" name="Google Shape;486;p42"/>
          <p:cNvCxnSpPr>
            <a:stCxn id="473" idx="2"/>
            <a:endCxn id="480" idx="0"/>
          </p:cNvCxnSpPr>
          <p:nvPr/>
        </p:nvCxnSpPr>
        <p:spPr>
          <a:xfrm>
            <a:off x="3227375" y="2715150"/>
            <a:ext cx="274500" cy="310200"/>
          </a:xfrm>
          <a:prstGeom prst="straightConnector1">
            <a:avLst/>
          </a:prstGeom>
          <a:noFill/>
          <a:ln cap="flat" cmpd="sng" w="9525">
            <a:solidFill>
              <a:schemeClr val="dk2"/>
            </a:solidFill>
            <a:prstDash val="solid"/>
            <a:round/>
            <a:headEnd len="med" w="med" type="none"/>
            <a:tailEnd len="med" w="med" type="none"/>
          </a:ln>
        </p:spPr>
      </p:cxnSp>
      <p:cxnSp>
        <p:nvCxnSpPr>
          <p:cNvPr id="487" name="Google Shape;487;p42"/>
          <p:cNvCxnSpPr>
            <a:stCxn id="474" idx="2"/>
            <a:endCxn id="481" idx="0"/>
          </p:cNvCxnSpPr>
          <p:nvPr/>
        </p:nvCxnSpPr>
        <p:spPr>
          <a:xfrm flipH="1">
            <a:off x="4936050" y="2715150"/>
            <a:ext cx="1242300" cy="298200"/>
          </a:xfrm>
          <a:prstGeom prst="straightConnector1">
            <a:avLst/>
          </a:prstGeom>
          <a:noFill/>
          <a:ln cap="flat" cmpd="sng" w="9525">
            <a:solidFill>
              <a:schemeClr val="dk2"/>
            </a:solidFill>
            <a:prstDash val="solid"/>
            <a:round/>
            <a:headEnd len="med" w="med" type="none"/>
            <a:tailEnd len="med" w="med" type="none"/>
          </a:ln>
        </p:spPr>
      </p:cxnSp>
      <p:cxnSp>
        <p:nvCxnSpPr>
          <p:cNvPr id="488" name="Google Shape;488;p42"/>
          <p:cNvCxnSpPr>
            <a:stCxn id="474" idx="2"/>
            <a:endCxn id="482" idx="0"/>
          </p:cNvCxnSpPr>
          <p:nvPr/>
        </p:nvCxnSpPr>
        <p:spPr>
          <a:xfrm>
            <a:off x="6178350" y="2715150"/>
            <a:ext cx="867900" cy="310200"/>
          </a:xfrm>
          <a:prstGeom prst="straightConnector1">
            <a:avLst/>
          </a:prstGeom>
          <a:noFill/>
          <a:ln cap="flat" cmpd="sng" w="9525">
            <a:solidFill>
              <a:schemeClr val="dk2"/>
            </a:solidFill>
            <a:prstDash val="solid"/>
            <a:round/>
            <a:headEnd len="med" w="med" type="none"/>
            <a:tailEnd len="med" w="med" type="none"/>
          </a:ln>
        </p:spPr>
      </p:cxnSp>
      <p:sp>
        <p:nvSpPr>
          <p:cNvPr id="489" name="Google Shape;489;p42"/>
          <p:cNvSpPr/>
          <p:nvPr/>
        </p:nvSpPr>
        <p:spPr>
          <a:xfrm>
            <a:off x="2331200" y="3657150"/>
            <a:ext cx="853800" cy="3936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text node</a:t>
            </a:r>
            <a:endParaRPr/>
          </a:p>
        </p:txBody>
      </p:sp>
      <p:cxnSp>
        <p:nvCxnSpPr>
          <p:cNvPr id="490" name="Google Shape;490;p42"/>
          <p:cNvCxnSpPr>
            <a:stCxn id="479" idx="2"/>
            <a:endCxn id="489" idx="0"/>
          </p:cNvCxnSpPr>
          <p:nvPr/>
        </p:nvCxnSpPr>
        <p:spPr>
          <a:xfrm>
            <a:off x="2758088" y="3358950"/>
            <a:ext cx="0" cy="298200"/>
          </a:xfrm>
          <a:prstGeom prst="straightConnector1">
            <a:avLst/>
          </a:prstGeom>
          <a:noFill/>
          <a:ln cap="flat" cmpd="sng" w="9525">
            <a:solidFill>
              <a:schemeClr val="dk2"/>
            </a:solidFill>
            <a:prstDash val="solid"/>
            <a:round/>
            <a:headEnd len="med" w="med" type="none"/>
            <a:tailEnd len="med" w="med" type="none"/>
          </a:ln>
        </p:spPr>
      </p:cxnSp>
      <p:sp>
        <p:nvSpPr>
          <p:cNvPr id="491" name="Google Shape;491;p42"/>
          <p:cNvSpPr/>
          <p:nvPr/>
        </p:nvSpPr>
        <p:spPr>
          <a:xfrm>
            <a:off x="3624200" y="3657150"/>
            <a:ext cx="853800" cy="3936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text node</a:t>
            </a:r>
            <a:endParaRPr/>
          </a:p>
        </p:txBody>
      </p:sp>
      <p:sp>
        <p:nvSpPr>
          <p:cNvPr id="492" name="Google Shape;492;p42"/>
          <p:cNvSpPr/>
          <p:nvPr/>
        </p:nvSpPr>
        <p:spPr>
          <a:xfrm>
            <a:off x="5221988" y="3657150"/>
            <a:ext cx="853800" cy="3936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text node</a:t>
            </a:r>
            <a:endParaRPr/>
          </a:p>
        </p:txBody>
      </p:sp>
      <p:sp>
        <p:nvSpPr>
          <p:cNvPr id="493" name="Google Shape;493;p42"/>
          <p:cNvSpPr/>
          <p:nvPr/>
        </p:nvSpPr>
        <p:spPr>
          <a:xfrm>
            <a:off x="4597100" y="3681150"/>
            <a:ext cx="469200" cy="3456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em</a:t>
            </a:r>
            <a:endParaRPr/>
          </a:p>
        </p:txBody>
      </p:sp>
      <p:cxnSp>
        <p:nvCxnSpPr>
          <p:cNvPr id="494" name="Google Shape;494;p42"/>
          <p:cNvCxnSpPr>
            <a:stCxn id="481" idx="2"/>
            <a:endCxn id="491" idx="0"/>
          </p:cNvCxnSpPr>
          <p:nvPr/>
        </p:nvCxnSpPr>
        <p:spPr>
          <a:xfrm flipH="1">
            <a:off x="4051050" y="3358950"/>
            <a:ext cx="885000" cy="298200"/>
          </a:xfrm>
          <a:prstGeom prst="straightConnector1">
            <a:avLst/>
          </a:prstGeom>
          <a:noFill/>
          <a:ln cap="flat" cmpd="sng" w="9525">
            <a:solidFill>
              <a:schemeClr val="dk2"/>
            </a:solidFill>
            <a:prstDash val="solid"/>
            <a:round/>
            <a:headEnd len="med" w="med" type="none"/>
            <a:tailEnd len="med" w="med" type="none"/>
          </a:ln>
        </p:spPr>
      </p:cxnSp>
      <p:cxnSp>
        <p:nvCxnSpPr>
          <p:cNvPr id="495" name="Google Shape;495;p42"/>
          <p:cNvCxnSpPr>
            <a:stCxn id="481" idx="2"/>
            <a:endCxn id="493" idx="0"/>
          </p:cNvCxnSpPr>
          <p:nvPr/>
        </p:nvCxnSpPr>
        <p:spPr>
          <a:xfrm flipH="1">
            <a:off x="4831650" y="3358950"/>
            <a:ext cx="104400" cy="322200"/>
          </a:xfrm>
          <a:prstGeom prst="straightConnector1">
            <a:avLst/>
          </a:prstGeom>
          <a:noFill/>
          <a:ln cap="flat" cmpd="sng" w="9525">
            <a:solidFill>
              <a:schemeClr val="dk2"/>
            </a:solidFill>
            <a:prstDash val="solid"/>
            <a:round/>
            <a:headEnd len="med" w="med" type="none"/>
            <a:tailEnd len="med" w="med" type="none"/>
          </a:ln>
        </p:spPr>
      </p:cxnSp>
      <p:cxnSp>
        <p:nvCxnSpPr>
          <p:cNvPr id="496" name="Google Shape;496;p42"/>
          <p:cNvCxnSpPr>
            <a:stCxn id="481" idx="2"/>
            <a:endCxn id="492" idx="0"/>
          </p:cNvCxnSpPr>
          <p:nvPr/>
        </p:nvCxnSpPr>
        <p:spPr>
          <a:xfrm>
            <a:off x="4936050" y="3358950"/>
            <a:ext cx="712800" cy="298200"/>
          </a:xfrm>
          <a:prstGeom prst="straightConnector1">
            <a:avLst/>
          </a:prstGeom>
          <a:noFill/>
          <a:ln cap="flat" cmpd="sng" w="9525">
            <a:solidFill>
              <a:schemeClr val="dk2"/>
            </a:solidFill>
            <a:prstDash val="solid"/>
            <a:round/>
            <a:headEnd len="med" w="med" type="none"/>
            <a:tailEnd len="med" w="med" type="none"/>
          </a:ln>
        </p:spPr>
      </p:cxnSp>
      <p:sp>
        <p:nvSpPr>
          <p:cNvPr id="497" name="Google Shape;497;p42"/>
          <p:cNvSpPr/>
          <p:nvPr/>
        </p:nvSpPr>
        <p:spPr>
          <a:xfrm>
            <a:off x="4404788" y="4348950"/>
            <a:ext cx="853800" cy="3936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text node</a:t>
            </a:r>
            <a:endParaRPr/>
          </a:p>
        </p:txBody>
      </p:sp>
      <p:cxnSp>
        <p:nvCxnSpPr>
          <p:cNvPr id="498" name="Google Shape;498;p42"/>
          <p:cNvCxnSpPr>
            <a:stCxn id="493" idx="2"/>
            <a:endCxn id="497" idx="0"/>
          </p:cNvCxnSpPr>
          <p:nvPr/>
        </p:nvCxnSpPr>
        <p:spPr>
          <a:xfrm>
            <a:off x="4831700" y="4026750"/>
            <a:ext cx="0" cy="322200"/>
          </a:xfrm>
          <a:prstGeom prst="straightConnector1">
            <a:avLst/>
          </a:prstGeom>
          <a:noFill/>
          <a:ln cap="flat" cmpd="sng" w="9525">
            <a:solidFill>
              <a:schemeClr val="dk2"/>
            </a:solidFill>
            <a:prstDash val="solid"/>
            <a:round/>
            <a:headEnd len="med" w="med" type="none"/>
            <a:tailEnd len="med" w="med" type="none"/>
          </a:ln>
        </p:spPr>
      </p:cxnSp>
      <p:cxnSp>
        <p:nvCxnSpPr>
          <p:cNvPr id="499" name="Google Shape;499;p42"/>
          <p:cNvCxnSpPr>
            <a:stCxn id="482" idx="2"/>
            <a:endCxn id="483" idx="0"/>
          </p:cNvCxnSpPr>
          <p:nvPr/>
        </p:nvCxnSpPr>
        <p:spPr>
          <a:xfrm flipH="1">
            <a:off x="6694975" y="3370950"/>
            <a:ext cx="351300" cy="310200"/>
          </a:xfrm>
          <a:prstGeom prst="straightConnector1">
            <a:avLst/>
          </a:prstGeom>
          <a:noFill/>
          <a:ln cap="flat" cmpd="sng" w="9525">
            <a:solidFill>
              <a:schemeClr val="dk2"/>
            </a:solidFill>
            <a:prstDash val="solid"/>
            <a:round/>
            <a:headEnd len="med" w="med" type="none"/>
            <a:tailEnd len="med" w="med" type="none"/>
          </a:ln>
        </p:spPr>
      </p:cxnSp>
      <p:cxnSp>
        <p:nvCxnSpPr>
          <p:cNvPr id="500" name="Google Shape;500;p42"/>
          <p:cNvCxnSpPr>
            <a:stCxn id="482" idx="2"/>
            <a:endCxn id="484" idx="0"/>
          </p:cNvCxnSpPr>
          <p:nvPr/>
        </p:nvCxnSpPr>
        <p:spPr>
          <a:xfrm>
            <a:off x="7046275" y="3370950"/>
            <a:ext cx="465600" cy="310200"/>
          </a:xfrm>
          <a:prstGeom prst="straightConnector1">
            <a:avLst/>
          </a:prstGeom>
          <a:noFill/>
          <a:ln cap="flat" cmpd="sng" w="9525">
            <a:solidFill>
              <a:schemeClr val="dk2"/>
            </a:solidFill>
            <a:prstDash val="solid"/>
            <a:round/>
            <a:headEnd len="med" w="med" type="none"/>
            <a:tailEnd len="med" w="med" type="none"/>
          </a:ln>
        </p:spPr>
      </p:cxnSp>
      <p:sp>
        <p:nvSpPr>
          <p:cNvPr id="501" name="Google Shape;501;p42"/>
          <p:cNvSpPr/>
          <p:nvPr/>
        </p:nvSpPr>
        <p:spPr>
          <a:xfrm>
            <a:off x="8181750" y="3049350"/>
            <a:ext cx="548700" cy="3456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t>
            </a:r>
            <a:endParaRPr/>
          </a:p>
        </p:txBody>
      </p:sp>
      <p:sp>
        <p:nvSpPr>
          <p:cNvPr id="502" name="Google Shape;502;p42"/>
          <p:cNvSpPr/>
          <p:nvPr/>
        </p:nvSpPr>
        <p:spPr>
          <a:xfrm>
            <a:off x="8054550" y="3681150"/>
            <a:ext cx="803100" cy="3456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small</a:t>
            </a:r>
            <a:endParaRPr/>
          </a:p>
        </p:txBody>
      </p:sp>
      <p:sp>
        <p:nvSpPr>
          <p:cNvPr id="503" name="Google Shape;503;p42"/>
          <p:cNvSpPr/>
          <p:nvPr/>
        </p:nvSpPr>
        <p:spPr>
          <a:xfrm>
            <a:off x="6039513" y="4336950"/>
            <a:ext cx="853800" cy="3936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text node</a:t>
            </a:r>
            <a:endParaRPr/>
          </a:p>
        </p:txBody>
      </p:sp>
      <p:sp>
        <p:nvSpPr>
          <p:cNvPr id="504" name="Google Shape;504;p42"/>
          <p:cNvSpPr/>
          <p:nvPr/>
        </p:nvSpPr>
        <p:spPr>
          <a:xfrm>
            <a:off x="7085063" y="4336950"/>
            <a:ext cx="853800" cy="3936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text node</a:t>
            </a:r>
            <a:endParaRPr/>
          </a:p>
        </p:txBody>
      </p:sp>
      <p:sp>
        <p:nvSpPr>
          <p:cNvPr id="505" name="Google Shape;505;p42"/>
          <p:cNvSpPr/>
          <p:nvPr/>
        </p:nvSpPr>
        <p:spPr>
          <a:xfrm>
            <a:off x="8029188" y="4312950"/>
            <a:ext cx="853800" cy="3936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text node</a:t>
            </a:r>
            <a:endParaRPr/>
          </a:p>
        </p:txBody>
      </p:sp>
      <p:cxnSp>
        <p:nvCxnSpPr>
          <p:cNvPr id="506" name="Google Shape;506;p42"/>
          <p:cNvCxnSpPr>
            <a:stCxn id="483" idx="2"/>
            <a:endCxn id="503" idx="0"/>
          </p:cNvCxnSpPr>
          <p:nvPr/>
        </p:nvCxnSpPr>
        <p:spPr>
          <a:xfrm flipH="1">
            <a:off x="6466425" y="4026750"/>
            <a:ext cx="228600" cy="310200"/>
          </a:xfrm>
          <a:prstGeom prst="straightConnector1">
            <a:avLst/>
          </a:prstGeom>
          <a:noFill/>
          <a:ln cap="flat" cmpd="sng" w="9525">
            <a:solidFill>
              <a:schemeClr val="dk2"/>
            </a:solidFill>
            <a:prstDash val="solid"/>
            <a:round/>
            <a:headEnd len="med" w="med" type="none"/>
            <a:tailEnd len="med" w="med" type="none"/>
          </a:ln>
        </p:spPr>
      </p:cxnSp>
      <p:cxnSp>
        <p:nvCxnSpPr>
          <p:cNvPr id="507" name="Google Shape;507;p42"/>
          <p:cNvCxnSpPr>
            <a:stCxn id="484" idx="2"/>
            <a:endCxn id="504" idx="0"/>
          </p:cNvCxnSpPr>
          <p:nvPr/>
        </p:nvCxnSpPr>
        <p:spPr>
          <a:xfrm>
            <a:off x="7511963" y="4026750"/>
            <a:ext cx="0" cy="310200"/>
          </a:xfrm>
          <a:prstGeom prst="straightConnector1">
            <a:avLst/>
          </a:prstGeom>
          <a:noFill/>
          <a:ln cap="flat" cmpd="sng" w="9525">
            <a:solidFill>
              <a:schemeClr val="dk2"/>
            </a:solidFill>
            <a:prstDash val="solid"/>
            <a:round/>
            <a:headEnd len="med" w="med" type="none"/>
            <a:tailEnd len="med" w="med" type="none"/>
          </a:ln>
        </p:spPr>
      </p:cxnSp>
      <p:cxnSp>
        <p:nvCxnSpPr>
          <p:cNvPr id="508" name="Google Shape;508;p42"/>
          <p:cNvCxnSpPr>
            <a:stCxn id="475" idx="2"/>
            <a:endCxn id="501" idx="0"/>
          </p:cNvCxnSpPr>
          <p:nvPr/>
        </p:nvCxnSpPr>
        <p:spPr>
          <a:xfrm>
            <a:off x="8456100" y="2715150"/>
            <a:ext cx="0" cy="334200"/>
          </a:xfrm>
          <a:prstGeom prst="straightConnector1">
            <a:avLst/>
          </a:prstGeom>
          <a:noFill/>
          <a:ln cap="flat" cmpd="sng" w="9525">
            <a:solidFill>
              <a:schemeClr val="dk2"/>
            </a:solidFill>
            <a:prstDash val="solid"/>
            <a:round/>
            <a:headEnd len="med" w="med" type="none"/>
            <a:tailEnd len="med" w="med" type="none"/>
          </a:ln>
        </p:spPr>
      </p:cxnSp>
      <p:cxnSp>
        <p:nvCxnSpPr>
          <p:cNvPr id="509" name="Google Shape;509;p42"/>
          <p:cNvCxnSpPr>
            <a:stCxn id="501" idx="2"/>
            <a:endCxn id="502" idx="0"/>
          </p:cNvCxnSpPr>
          <p:nvPr/>
        </p:nvCxnSpPr>
        <p:spPr>
          <a:xfrm>
            <a:off x="8456100" y="3394950"/>
            <a:ext cx="0" cy="286200"/>
          </a:xfrm>
          <a:prstGeom prst="straightConnector1">
            <a:avLst/>
          </a:prstGeom>
          <a:noFill/>
          <a:ln cap="flat" cmpd="sng" w="9525">
            <a:solidFill>
              <a:schemeClr val="dk2"/>
            </a:solidFill>
            <a:prstDash val="solid"/>
            <a:round/>
            <a:headEnd len="med" w="med" type="none"/>
            <a:tailEnd len="med" w="med" type="none"/>
          </a:ln>
        </p:spPr>
      </p:cxnSp>
      <p:cxnSp>
        <p:nvCxnSpPr>
          <p:cNvPr id="510" name="Google Shape;510;p42"/>
          <p:cNvCxnSpPr>
            <a:stCxn id="502" idx="2"/>
            <a:endCxn id="505" idx="0"/>
          </p:cNvCxnSpPr>
          <p:nvPr/>
        </p:nvCxnSpPr>
        <p:spPr>
          <a:xfrm>
            <a:off x="8456100" y="4026750"/>
            <a:ext cx="0" cy="286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514" name="Shape 514"/>
        <p:cNvGrpSpPr/>
        <p:nvPr/>
      </p:nvGrpSpPr>
      <p:grpSpPr>
        <a:xfrm>
          <a:off x="0" y="0"/>
          <a:ext cx="0" cy="0"/>
          <a:chOff x="0" y="0"/>
          <a:chExt cx="0" cy="0"/>
        </a:xfrm>
      </p:grpSpPr>
      <p:sp>
        <p:nvSpPr>
          <p:cNvPr id="515" name="Google Shape;515;p43"/>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 tagul html</a:t>
            </a:r>
            <a:endParaRPr/>
          </a:p>
        </p:txBody>
      </p:sp>
      <p:sp>
        <p:nvSpPr>
          <p:cNvPr id="516" name="Google Shape;516;p43"/>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8" name="Google Shape;518;p43">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519" name="Google Shape;519;p43"/>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520" name="Google Shape;520;p43"/>
          <p:cNvSpPr txBox="1"/>
          <p:nvPr/>
        </p:nvSpPr>
        <p:spPr>
          <a:xfrm>
            <a:off x="418800" y="1205575"/>
            <a:ext cx="8413500" cy="7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Cuprinde un document html.</a:t>
            </a:r>
            <a:endParaRPr>
              <a:solidFill>
                <a:srgbClr val="666666"/>
              </a:solidFill>
            </a:endParaRPr>
          </a:p>
          <a:p>
            <a:pPr indent="0" lvl="0" marL="0" rtl="0" algn="l">
              <a:spcBef>
                <a:spcPts val="0"/>
              </a:spcBef>
              <a:spcAft>
                <a:spcPts val="0"/>
              </a:spcAft>
              <a:buNone/>
            </a:pPr>
            <a:r>
              <a:rPr lang="en">
                <a:solidFill>
                  <a:srgbClr val="666666"/>
                </a:solidFill>
              </a:rPr>
              <a:t>Atributul </a:t>
            </a:r>
            <a:r>
              <a:rPr lang="en">
                <a:solidFill>
                  <a:srgbClr val="666666"/>
                </a:solidFill>
                <a:latin typeface="Courier New"/>
                <a:ea typeface="Courier New"/>
                <a:cs typeface="Courier New"/>
                <a:sym typeface="Courier New"/>
              </a:rPr>
              <a:t>lang </a:t>
            </a:r>
            <a:r>
              <a:rPr lang="en">
                <a:solidFill>
                  <a:srgbClr val="666666"/>
                </a:solidFill>
              </a:rPr>
              <a:t>poate fi folosit pentru a specifica limba documentului. Valorile acceptate pentru limbile existente sunt codurile de doua litere precum: ro, en, fr etc.</a:t>
            </a:r>
            <a:endParaRPr>
              <a:solidFill>
                <a:srgbClr val="666666"/>
              </a:solidFill>
            </a:endParaRPr>
          </a:p>
        </p:txBody>
      </p:sp>
      <p:sp>
        <p:nvSpPr>
          <p:cNvPr id="521" name="Google Shape;521;p43"/>
          <p:cNvSpPr txBox="1"/>
          <p:nvPr/>
        </p:nvSpPr>
        <p:spPr>
          <a:xfrm>
            <a:off x="571200" y="2039100"/>
            <a:ext cx="2256600" cy="792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html</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lang</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"ro"</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html</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522" name="Google Shape;522;p43"/>
          <p:cNvSpPr txBox="1"/>
          <p:nvPr/>
        </p:nvSpPr>
        <p:spPr>
          <a:xfrm>
            <a:off x="418800" y="2867600"/>
            <a:ext cx="8413500" cy="8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Z</a:t>
            </a:r>
            <a:r>
              <a:rPr lang="en" sz="1200">
                <a:solidFill>
                  <a:srgbClr val="666666"/>
                </a:solidFill>
              </a:rPr>
              <a:t>onele de text scrise </a:t>
            </a:r>
            <a:r>
              <a:rPr lang="en" sz="1200">
                <a:solidFill>
                  <a:srgbClr val="666666"/>
                </a:solidFill>
              </a:rPr>
              <a:t>în</a:t>
            </a:r>
            <a:r>
              <a:rPr lang="en" sz="1200">
                <a:solidFill>
                  <a:srgbClr val="666666"/>
                </a:solidFill>
              </a:rPr>
              <a:t> </a:t>
            </a:r>
            <a:r>
              <a:rPr lang="en" sz="1200">
                <a:solidFill>
                  <a:srgbClr val="666666"/>
                </a:solidFill>
              </a:rPr>
              <a:t>altă</a:t>
            </a:r>
            <a:r>
              <a:rPr lang="en" sz="1200">
                <a:solidFill>
                  <a:srgbClr val="666666"/>
                </a:solidFill>
              </a:rPr>
              <a:t> limbă decât cea definita ca implicită ar trebui încadrate într-un alt element in care a fost setat atributul lang la limba corespunzatoare. Setarea corecta a limbii va permite diverselor aplicatii sa interpreteze pagina mai usor. Browserele sau motoarele de </a:t>
            </a:r>
            <a:r>
              <a:rPr lang="en" sz="1200">
                <a:solidFill>
                  <a:srgbClr val="666666"/>
                </a:solidFill>
              </a:rPr>
              <a:t>căutare</a:t>
            </a:r>
            <a:r>
              <a:rPr lang="en" sz="1200">
                <a:solidFill>
                  <a:srgbClr val="666666"/>
                </a:solidFill>
              </a:rPr>
              <a:t> se pot folosi de aceasta informatie, chiar daca majoritatea pot detecta automat limba </a:t>
            </a:r>
            <a:r>
              <a:rPr lang="en" sz="1200">
                <a:solidFill>
                  <a:srgbClr val="666666"/>
                </a:solidFill>
              </a:rPr>
              <a:t>în</a:t>
            </a:r>
            <a:r>
              <a:rPr lang="en" sz="1200">
                <a:solidFill>
                  <a:srgbClr val="666666"/>
                </a:solidFill>
              </a:rPr>
              <a:t> care e scris documentul. 		</a:t>
            </a:r>
            <a:endParaRPr sz="1200">
              <a:solidFill>
                <a:srgbClr val="666666"/>
              </a:solidFill>
            </a:endParaRPr>
          </a:p>
        </p:txBody>
      </p:sp>
      <p:sp>
        <p:nvSpPr>
          <p:cNvPr id="523" name="Google Shape;523;p43"/>
          <p:cNvSpPr txBox="1"/>
          <p:nvPr/>
        </p:nvSpPr>
        <p:spPr>
          <a:xfrm>
            <a:off x="418800" y="3909400"/>
            <a:ext cx="3319500" cy="6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Pentru specificarea unui fragment dintr-o</a:t>
            </a:r>
            <a:r>
              <a:rPr lang="en" sz="1100">
                <a:solidFill>
                  <a:srgbClr val="666666"/>
                </a:solidFill>
                <a:uFill>
                  <a:noFill/>
                </a:uFill>
                <a:hlinkClick r:id="rId5">
                  <a:extLst>
                    <a:ext uri="{A12FA001-AC4F-418D-AE19-62706E023703}">
                      <ahyp:hlinkClr val="tx"/>
                    </a:ext>
                  </a:extLst>
                </a:hlinkClick>
              </a:rPr>
              <a:t> </a:t>
            </a:r>
            <a:r>
              <a:rPr lang="en" sz="1100" u="sng">
                <a:solidFill>
                  <a:schemeClr val="hlink"/>
                </a:solidFill>
                <a:hlinkClick r:id="rId6"/>
              </a:rPr>
              <a:t>limba experimentala</a:t>
            </a:r>
            <a:r>
              <a:rPr lang="en" sz="1100">
                <a:solidFill>
                  <a:schemeClr val="dk1"/>
                </a:solidFill>
              </a:rPr>
              <a:t> </a:t>
            </a:r>
            <a:r>
              <a:rPr lang="en" sz="1100">
                <a:solidFill>
                  <a:srgbClr val="666666"/>
                </a:solidFill>
              </a:rPr>
              <a:t>se foloseste codificarea: x-nume_limba, de exemplu :</a:t>
            </a:r>
            <a:endParaRPr>
              <a:solidFill>
                <a:srgbClr val="666666"/>
              </a:solidFill>
            </a:endParaRPr>
          </a:p>
        </p:txBody>
      </p:sp>
      <p:sp>
        <p:nvSpPr>
          <p:cNvPr id="524" name="Google Shape;524;p43"/>
          <p:cNvSpPr txBox="1"/>
          <p:nvPr/>
        </p:nvSpPr>
        <p:spPr>
          <a:xfrm>
            <a:off x="4444075" y="3645200"/>
            <a:ext cx="2866500" cy="1140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html</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lang</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"x-sindarin"</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body</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I eneth nîn Irina.</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Man i eneth lîn?</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body</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html</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528" name="Shape 528"/>
        <p:cNvGrpSpPr/>
        <p:nvPr/>
      </p:nvGrpSpPr>
      <p:grpSpPr>
        <a:xfrm>
          <a:off x="0" y="0"/>
          <a:ext cx="0" cy="0"/>
          <a:chOff x="0" y="0"/>
          <a:chExt cx="0" cy="0"/>
        </a:xfrm>
      </p:grpSpPr>
      <p:sp>
        <p:nvSpPr>
          <p:cNvPr id="529" name="Google Shape;529;p44"/>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 tagul head</a:t>
            </a:r>
            <a:endParaRPr/>
          </a:p>
        </p:txBody>
      </p:sp>
      <p:sp>
        <p:nvSpPr>
          <p:cNvPr id="530" name="Google Shape;530;p44"/>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2" name="Google Shape;532;p44">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533" name="Google Shape;533;p44"/>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534" name="Google Shape;534;p44"/>
          <p:cNvSpPr txBox="1"/>
          <p:nvPr/>
        </p:nvSpPr>
        <p:spPr>
          <a:xfrm>
            <a:off x="317150" y="1215725"/>
            <a:ext cx="8520600" cy="6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Contine antetul </a:t>
            </a:r>
            <a:r>
              <a:rPr lang="en">
                <a:solidFill>
                  <a:srgbClr val="666666"/>
                </a:solidFill>
              </a:rPr>
              <a:t>fișierului</a:t>
            </a:r>
            <a:r>
              <a:rPr lang="en">
                <a:solidFill>
                  <a:srgbClr val="666666"/>
                </a:solidFill>
              </a:rPr>
              <a:t> html. </a:t>
            </a:r>
            <a:r>
              <a:rPr lang="en">
                <a:solidFill>
                  <a:srgbClr val="666666"/>
                </a:solidFill>
              </a:rPr>
              <a:t>În</a:t>
            </a:r>
            <a:r>
              <a:rPr lang="en">
                <a:solidFill>
                  <a:srgbClr val="666666"/>
                </a:solidFill>
              </a:rPr>
              <a:t> cadrul acestuia se specifica metainformatii despre pagina: autorul, cuvintele cheie, descrierea, titlul paginii, faviconul, </a:t>
            </a:r>
            <a:r>
              <a:rPr lang="en">
                <a:solidFill>
                  <a:srgbClr val="666666"/>
                </a:solidFill>
              </a:rPr>
              <a:t>fișierele</a:t>
            </a:r>
            <a:r>
              <a:rPr lang="en">
                <a:solidFill>
                  <a:srgbClr val="666666"/>
                </a:solidFill>
              </a:rPr>
              <a:t> de stil folosite etc. </a:t>
            </a:r>
            <a:endParaRPr>
              <a:solidFill>
                <a:srgbClr val="666666"/>
              </a:solidFill>
            </a:endParaRPr>
          </a:p>
        </p:txBody>
      </p:sp>
      <p:sp>
        <p:nvSpPr>
          <p:cNvPr id="535" name="Google Shape;535;p44"/>
          <p:cNvSpPr txBox="1"/>
          <p:nvPr/>
        </p:nvSpPr>
        <p:spPr>
          <a:xfrm>
            <a:off x="317150" y="2090025"/>
            <a:ext cx="8520600" cy="23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Taguri specifice conținutului tagului head:</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latin typeface="Courier New"/>
                <a:ea typeface="Courier New"/>
                <a:cs typeface="Courier New"/>
                <a:sym typeface="Courier New"/>
              </a:rPr>
              <a:t>&lt;</a:t>
            </a:r>
            <a:r>
              <a:rPr lang="en">
                <a:solidFill>
                  <a:srgbClr val="666666"/>
                </a:solidFill>
                <a:latin typeface="Courier New"/>
                <a:ea typeface="Courier New"/>
                <a:cs typeface="Courier New"/>
                <a:sym typeface="Courier New"/>
              </a:rPr>
              <a:t>title&gt;&lt;/title&gt; </a:t>
            </a:r>
            <a:r>
              <a:rPr lang="en">
                <a:solidFill>
                  <a:srgbClr val="666666"/>
                </a:solidFill>
              </a:rPr>
              <a:t>- specifică titlul ferestrei (nu apare în viewport, ci ca nume al tabului)</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latin typeface="Courier New"/>
                <a:ea typeface="Courier New"/>
                <a:cs typeface="Courier New"/>
                <a:sym typeface="Courier New"/>
              </a:rPr>
              <a:t>&lt;</a:t>
            </a:r>
            <a:r>
              <a:rPr lang="en">
                <a:solidFill>
                  <a:srgbClr val="666666"/>
                </a:solidFill>
                <a:latin typeface="Courier New"/>
                <a:ea typeface="Courier New"/>
                <a:cs typeface="Courier New"/>
                <a:sym typeface="Courier New"/>
              </a:rPr>
              <a:t>meta/&gt; </a:t>
            </a:r>
            <a:r>
              <a:rPr lang="en">
                <a:solidFill>
                  <a:srgbClr val="666666"/>
                </a:solidFill>
              </a:rPr>
              <a:t>- specifică diverse metainformații despre pagină: codificare, autor, descriere, cuvinte cheie, viewport etc. Cu excepția cazului în care se specifică charset-ul, tagul meta are de obicei două atribute specificate: </a:t>
            </a:r>
            <a:r>
              <a:rPr lang="en">
                <a:solidFill>
                  <a:srgbClr val="666666"/>
                </a:solidFill>
                <a:latin typeface="Courier New"/>
                <a:ea typeface="Courier New"/>
                <a:cs typeface="Courier New"/>
                <a:sym typeface="Courier New"/>
              </a:rPr>
              <a:t>name</a:t>
            </a:r>
            <a:r>
              <a:rPr lang="en">
                <a:solidFill>
                  <a:srgbClr val="666666"/>
                </a:solidFill>
              </a:rPr>
              <a:t> </a:t>
            </a:r>
            <a:r>
              <a:rPr lang="en">
                <a:solidFill>
                  <a:srgbClr val="666666"/>
                </a:solidFill>
              </a:rPr>
              <a:t>(numele metainformației) și </a:t>
            </a:r>
            <a:r>
              <a:rPr lang="en">
                <a:solidFill>
                  <a:srgbClr val="666666"/>
                </a:solidFill>
                <a:latin typeface="Courier New"/>
                <a:ea typeface="Courier New"/>
                <a:cs typeface="Courier New"/>
                <a:sym typeface="Courier New"/>
              </a:rPr>
              <a:t>content</a:t>
            </a:r>
            <a:r>
              <a:rPr lang="en">
                <a:solidFill>
                  <a:srgbClr val="666666"/>
                </a:solidFill>
              </a:rPr>
              <a:t> </a:t>
            </a:r>
            <a:r>
              <a:rPr lang="en">
                <a:solidFill>
                  <a:srgbClr val="666666"/>
                </a:solidFill>
              </a:rPr>
              <a:t>(valoarea metainformației)</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latin typeface="Courier New"/>
                <a:ea typeface="Courier New"/>
                <a:cs typeface="Courier New"/>
                <a:sym typeface="Courier New"/>
              </a:rPr>
              <a:t>&lt;</a:t>
            </a:r>
            <a:r>
              <a:rPr lang="en">
                <a:solidFill>
                  <a:srgbClr val="666666"/>
                </a:solidFill>
                <a:latin typeface="Courier New"/>
                <a:ea typeface="Courier New"/>
                <a:cs typeface="Courier New"/>
                <a:sym typeface="Courier New"/>
              </a:rPr>
              <a:t>link/&gt; </a:t>
            </a:r>
            <a:r>
              <a:rPr lang="en">
                <a:solidFill>
                  <a:srgbClr val="666666"/>
                </a:solidFill>
              </a:rPr>
              <a:t>- </a:t>
            </a:r>
            <a:r>
              <a:rPr lang="en">
                <a:solidFill>
                  <a:srgbClr val="666666"/>
                </a:solidFill>
              </a:rPr>
              <a:t> folosit pentru a specifica o legatura între fișierul html curent </a:t>
            </a:r>
            <a:r>
              <a:rPr lang="en">
                <a:solidFill>
                  <a:srgbClr val="666666"/>
                </a:solidFill>
              </a:rPr>
              <a:t>și</a:t>
            </a:r>
            <a:r>
              <a:rPr lang="en">
                <a:solidFill>
                  <a:srgbClr val="666666"/>
                </a:solidFill>
              </a:rPr>
              <a:t> un alt fișier. </a:t>
            </a:r>
            <a:r>
              <a:rPr lang="en">
                <a:solidFill>
                  <a:srgbClr val="666666"/>
                </a:solidFill>
              </a:rPr>
              <a:t>Atenție</a:t>
            </a:r>
            <a:r>
              <a:rPr lang="en">
                <a:solidFill>
                  <a:srgbClr val="666666"/>
                </a:solidFill>
              </a:rPr>
              <a:t>, a nu se confunda cu tagul &lt;a&gt; care este folosit pentru navigare si este un element afisabil (deci, apartinand elementului body).</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latin typeface="Courier New"/>
                <a:ea typeface="Courier New"/>
                <a:cs typeface="Courier New"/>
                <a:sym typeface="Courier New"/>
              </a:rPr>
              <a:t>&lt;base/&gt; </a:t>
            </a:r>
            <a:r>
              <a:rPr lang="en">
                <a:solidFill>
                  <a:srgbClr val="666666"/>
                </a:solidFill>
              </a:rPr>
              <a:t>- specifică URL-ul de referință pentru adresele relative (toate adresele vor fi relative la URL-ul specificat în </a:t>
            </a:r>
            <a:r>
              <a:rPr lang="en">
                <a:solidFill>
                  <a:srgbClr val="666666"/>
                </a:solidFill>
                <a:latin typeface="Courier New"/>
                <a:ea typeface="Courier New"/>
                <a:cs typeface="Courier New"/>
                <a:sym typeface="Courier New"/>
              </a:rPr>
              <a:t>base</a:t>
            </a:r>
            <a:r>
              <a:rPr lang="en">
                <a:solidFill>
                  <a:srgbClr val="666666"/>
                </a:solidFill>
              </a:rPr>
              <a:t>)</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latin typeface="Courier New"/>
                <a:ea typeface="Courier New"/>
                <a:cs typeface="Courier New"/>
                <a:sym typeface="Courier New"/>
              </a:rPr>
              <a:t>&lt;style&gt;&lt;/style&gt; </a:t>
            </a:r>
            <a:r>
              <a:rPr lang="en">
                <a:solidFill>
                  <a:srgbClr val="666666"/>
                </a:solidFill>
              </a:rPr>
              <a:t>- pentru introducerea de cod CSS</a:t>
            </a:r>
            <a:endParaRPr>
              <a:solidFill>
                <a:srgbClr val="666666"/>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539" name="Shape 539"/>
        <p:cNvGrpSpPr/>
        <p:nvPr/>
      </p:nvGrpSpPr>
      <p:grpSpPr>
        <a:xfrm>
          <a:off x="0" y="0"/>
          <a:ext cx="0" cy="0"/>
          <a:chOff x="0" y="0"/>
          <a:chExt cx="0" cy="0"/>
        </a:xfrm>
      </p:grpSpPr>
      <p:sp>
        <p:nvSpPr>
          <p:cNvPr id="540" name="Google Shape;540;p45"/>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 head (metainformații)</a:t>
            </a:r>
            <a:endParaRPr/>
          </a:p>
        </p:txBody>
      </p:sp>
      <p:sp>
        <p:nvSpPr>
          <p:cNvPr id="541" name="Google Shape;541;p45"/>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3" name="Google Shape;543;p45">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544" name="Google Shape;544;p45"/>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545" name="Google Shape;545;p45"/>
          <p:cNvSpPr txBox="1"/>
          <p:nvPr/>
        </p:nvSpPr>
        <p:spPr>
          <a:xfrm>
            <a:off x="469625" y="1195400"/>
            <a:ext cx="8362800" cy="3202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250">
                <a:solidFill>
                  <a:schemeClr val="dk1"/>
                </a:solidFill>
                <a:highlight>
                  <a:srgbClr val="FFFFFE"/>
                </a:highlight>
                <a:latin typeface="Courier New"/>
                <a:ea typeface="Courier New"/>
                <a:cs typeface="Courier New"/>
                <a:sym typeface="Courier New"/>
              </a:rPr>
              <a:t> </a:t>
            </a:r>
            <a:r>
              <a:rPr lang="en" sz="1250">
                <a:solidFill>
                  <a:srgbClr val="1F217D"/>
                </a:solidFill>
                <a:highlight>
                  <a:srgbClr val="FFFFFE"/>
                </a:highlight>
                <a:latin typeface="Courier New"/>
                <a:ea typeface="Courier New"/>
                <a:cs typeface="Courier New"/>
                <a:sym typeface="Courier New"/>
              </a:rPr>
              <a:t>&lt;</a:t>
            </a:r>
            <a:r>
              <a:rPr lang="en" sz="1250">
                <a:solidFill>
                  <a:srgbClr val="4D7FE2"/>
                </a:solidFill>
                <a:highlight>
                  <a:srgbClr val="FFFFFE"/>
                </a:highlight>
                <a:latin typeface="Courier New"/>
                <a:ea typeface="Courier New"/>
                <a:cs typeface="Courier New"/>
                <a:sym typeface="Courier New"/>
              </a:rPr>
              <a:t>head</a:t>
            </a:r>
            <a:r>
              <a:rPr lang="en" sz="1250">
                <a:solidFill>
                  <a:srgbClr val="1F217D"/>
                </a:solidFill>
                <a:highlight>
                  <a:srgbClr val="FFFFFE"/>
                </a:highlight>
                <a:latin typeface="Courier New"/>
                <a:ea typeface="Courier New"/>
                <a:cs typeface="Courier New"/>
                <a:sym typeface="Courier New"/>
              </a:rPr>
              <a:t>&gt;</a:t>
            </a:r>
            <a:endParaRPr sz="1250">
              <a:solidFill>
                <a:srgbClr val="1F217D"/>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250">
                <a:solidFill>
                  <a:schemeClr val="dk1"/>
                </a:solidFill>
                <a:highlight>
                  <a:srgbClr val="FFFFFE"/>
                </a:highlight>
                <a:latin typeface="Courier New"/>
                <a:ea typeface="Courier New"/>
                <a:cs typeface="Courier New"/>
                <a:sym typeface="Courier New"/>
              </a:rPr>
              <a:t>       </a:t>
            </a:r>
            <a:r>
              <a:rPr lang="en" sz="1250">
                <a:solidFill>
                  <a:srgbClr val="1F217D"/>
                </a:solidFill>
                <a:highlight>
                  <a:srgbClr val="FFFFFE"/>
                </a:highlight>
                <a:latin typeface="Courier New"/>
                <a:ea typeface="Courier New"/>
                <a:cs typeface="Courier New"/>
                <a:sym typeface="Courier New"/>
              </a:rPr>
              <a:t>&lt;</a:t>
            </a:r>
            <a:r>
              <a:rPr lang="en" sz="1250">
                <a:solidFill>
                  <a:srgbClr val="4D7FE2"/>
                </a:solidFill>
                <a:highlight>
                  <a:srgbClr val="FFFFFE"/>
                </a:highlight>
                <a:latin typeface="Courier New"/>
                <a:ea typeface="Courier New"/>
                <a:cs typeface="Courier New"/>
                <a:sym typeface="Courier New"/>
              </a:rPr>
              <a:t>meta</a:t>
            </a:r>
            <a:r>
              <a:rPr lang="en" sz="1250">
                <a:solidFill>
                  <a:schemeClr val="dk1"/>
                </a:solidFill>
                <a:highlight>
                  <a:srgbClr val="FFFFFE"/>
                </a:highlight>
                <a:latin typeface="Courier New"/>
                <a:ea typeface="Courier New"/>
                <a:cs typeface="Courier New"/>
                <a:sym typeface="Courier New"/>
              </a:rPr>
              <a:t> </a:t>
            </a:r>
            <a:r>
              <a:rPr lang="en" sz="1250">
                <a:solidFill>
                  <a:srgbClr val="984E9C"/>
                </a:solidFill>
                <a:highlight>
                  <a:srgbClr val="FFFFFE"/>
                </a:highlight>
                <a:latin typeface="Courier New"/>
                <a:ea typeface="Courier New"/>
                <a:cs typeface="Courier New"/>
                <a:sym typeface="Courier New"/>
              </a:rPr>
              <a:t>charset</a:t>
            </a:r>
            <a:r>
              <a:rPr lang="en" sz="1250">
                <a:solidFill>
                  <a:srgbClr val="1F217D"/>
                </a:solidFill>
                <a:highlight>
                  <a:srgbClr val="FFFFFE"/>
                </a:highlight>
                <a:latin typeface="Courier New"/>
                <a:ea typeface="Courier New"/>
                <a:cs typeface="Courier New"/>
                <a:sym typeface="Courier New"/>
              </a:rPr>
              <a:t>=</a:t>
            </a:r>
            <a:r>
              <a:rPr lang="en" sz="1250">
                <a:solidFill>
                  <a:srgbClr val="AC9037"/>
                </a:solidFill>
                <a:highlight>
                  <a:srgbClr val="FFFFFE"/>
                </a:highlight>
                <a:latin typeface="Courier New"/>
                <a:ea typeface="Courier New"/>
                <a:cs typeface="Courier New"/>
                <a:sym typeface="Courier New"/>
              </a:rPr>
              <a:t>"UTF-8"</a:t>
            </a:r>
            <a:r>
              <a:rPr lang="en" sz="1250">
                <a:solidFill>
                  <a:srgbClr val="1F217D"/>
                </a:solidFill>
                <a:highlight>
                  <a:srgbClr val="FFFFFE"/>
                </a:highlight>
                <a:latin typeface="Courier New"/>
                <a:ea typeface="Courier New"/>
                <a:cs typeface="Courier New"/>
                <a:sym typeface="Courier New"/>
              </a:rPr>
              <a:t>&gt;</a:t>
            </a:r>
            <a:r>
              <a:rPr lang="en" sz="1250">
                <a:solidFill>
                  <a:srgbClr val="AAAAAA"/>
                </a:solidFill>
                <a:highlight>
                  <a:srgbClr val="FFFFFE"/>
                </a:highlight>
                <a:latin typeface="Courier New"/>
                <a:ea typeface="Courier New"/>
                <a:cs typeface="Courier New"/>
                <a:sym typeface="Courier New"/>
              </a:rPr>
              <a:t>&lt;!--</a:t>
            </a:r>
            <a:r>
              <a:rPr i="1" lang="en" sz="1250">
                <a:solidFill>
                  <a:srgbClr val="AAAAAA"/>
                </a:solidFill>
                <a:highlight>
                  <a:srgbClr val="FFFFFE"/>
                </a:highlight>
                <a:latin typeface="Courier New"/>
                <a:ea typeface="Courier New"/>
                <a:cs typeface="Courier New"/>
                <a:sym typeface="Courier New"/>
              </a:rPr>
              <a:t> codificarea în memorie a caracterelor</a:t>
            </a:r>
            <a:r>
              <a:rPr lang="en" sz="1250">
                <a:solidFill>
                  <a:srgbClr val="AAAAAA"/>
                </a:solidFill>
                <a:highlight>
                  <a:srgbClr val="FFFFFE"/>
                </a:highlight>
                <a:latin typeface="Courier New"/>
                <a:ea typeface="Courier New"/>
                <a:cs typeface="Courier New"/>
                <a:sym typeface="Courier New"/>
              </a:rPr>
              <a:t>--&gt;</a:t>
            </a:r>
            <a:endParaRPr sz="1250">
              <a:solidFill>
                <a:srgbClr val="AAAAAA"/>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250">
                <a:solidFill>
                  <a:schemeClr val="dk1"/>
                </a:solidFill>
                <a:highlight>
                  <a:srgbClr val="FFFFFE"/>
                </a:highlight>
                <a:latin typeface="Courier New"/>
                <a:ea typeface="Courier New"/>
                <a:cs typeface="Courier New"/>
                <a:sym typeface="Courier New"/>
              </a:rPr>
              <a:t>       </a:t>
            </a:r>
            <a:r>
              <a:rPr lang="en" sz="1250">
                <a:solidFill>
                  <a:srgbClr val="1F217D"/>
                </a:solidFill>
                <a:highlight>
                  <a:srgbClr val="FFFFFE"/>
                </a:highlight>
                <a:latin typeface="Courier New"/>
                <a:ea typeface="Courier New"/>
                <a:cs typeface="Courier New"/>
                <a:sym typeface="Courier New"/>
              </a:rPr>
              <a:t>&lt;</a:t>
            </a:r>
            <a:r>
              <a:rPr lang="en" sz="1250">
                <a:solidFill>
                  <a:srgbClr val="4D7FE2"/>
                </a:solidFill>
                <a:highlight>
                  <a:srgbClr val="FFFFFE"/>
                </a:highlight>
                <a:latin typeface="Courier New"/>
                <a:ea typeface="Courier New"/>
                <a:cs typeface="Courier New"/>
                <a:sym typeface="Courier New"/>
              </a:rPr>
              <a:t>meta</a:t>
            </a:r>
            <a:r>
              <a:rPr lang="en" sz="1250">
                <a:solidFill>
                  <a:schemeClr val="dk1"/>
                </a:solidFill>
                <a:highlight>
                  <a:srgbClr val="FFFFFE"/>
                </a:highlight>
                <a:latin typeface="Courier New"/>
                <a:ea typeface="Courier New"/>
                <a:cs typeface="Courier New"/>
                <a:sym typeface="Courier New"/>
              </a:rPr>
              <a:t> </a:t>
            </a:r>
            <a:r>
              <a:rPr lang="en" sz="1250">
                <a:solidFill>
                  <a:srgbClr val="984E9C"/>
                </a:solidFill>
                <a:highlight>
                  <a:srgbClr val="FFFFFE"/>
                </a:highlight>
                <a:latin typeface="Courier New"/>
                <a:ea typeface="Courier New"/>
                <a:cs typeface="Courier New"/>
                <a:sym typeface="Courier New"/>
              </a:rPr>
              <a:t>name</a:t>
            </a:r>
            <a:r>
              <a:rPr lang="en" sz="1250">
                <a:solidFill>
                  <a:srgbClr val="1F217D"/>
                </a:solidFill>
                <a:highlight>
                  <a:srgbClr val="FFFFFE"/>
                </a:highlight>
                <a:latin typeface="Courier New"/>
                <a:ea typeface="Courier New"/>
                <a:cs typeface="Courier New"/>
                <a:sym typeface="Courier New"/>
              </a:rPr>
              <a:t>=</a:t>
            </a:r>
            <a:r>
              <a:rPr lang="en" sz="1250">
                <a:solidFill>
                  <a:srgbClr val="AC9037"/>
                </a:solidFill>
                <a:highlight>
                  <a:srgbClr val="FFFFFE"/>
                </a:highlight>
                <a:latin typeface="Courier New"/>
                <a:ea typeface="Courier New"/>
                <a:cs typeface="Courier New"/>
                <a:sym typeface="Courier New"/>
              </a:rPr>
              <a:t>"viewport"</a:t>
            </a:r>
            <a:r>
              <a:rPr lang="en" sz="1250">
                <a:solidFill>
                  <a:schemeClr val="dk1"/>
                </a:solidFill>
                <a:highlight>
                  <a:srgbClr val="FFFFFE"/>
                </a:highlight>
                <a:latin typeface="Courier New"/>
                <a:ea typeface="Courier New"/>
                <a:cs typeface="Courier New"/>
                <a:sym typeface="Courier New"/>
              </a:rPr>
              <a:t> </a:t>
            </a:r>
            <a:r>
              <a:rPr lang="en" sz="1250">
                <a:solidFill>
                  <a:srgbClr val="984E9C"/>
                </a:solidFill>
                <a:highlight>
                  <a:srgbClr val="FFFFFE"/>
                </a:highlight>
                <a:latin typeface="Courier New"/>
                <a:ea typeface="Courier New"/>
                <a:cs typeface="Courier New"/>
                <a:sym typeface="Courier New"/>
              </a:rPr>
              <a:t>content</a:t>
            </a:r>
            <a:r>
              <a:rPr lang="en" sz="1250">
                <a:solidFill>
                  <a:srgbClr val="1F217D"/>
                </a:solidFill>
                <a:highlight>
                  <a:srgbClr val="FFFFFE"/>
                </a:highlight>
                <a:latin typeface="Courier New"/>
                <a:ea typeface="Courier New"/>
                <a:cs typeface="Courier New"/>
                <a:sym typeface="Courier New"/>
              </a:rPr>
              <a:t>=</a:t>
            </a:r>
            <a:r>
              <a:rPr lang="en" sz="1250">
                <a:solidFill>
                  <a:srgbClr val="AC9037"/>
                </a:solidFill>
                <a:highlight>
                  <a:srgbClr val="FFFFFE"/>
                </a:highlight>
                <a:latin typeface="Courier New"/>
                <a:ea typeface="Courier New"/>
                <a:cs typeface="Courier New"/>
                <a:sym typeface="Courier New"/>
              </a:rPr>
              <a:t>"width=device-width, initial-scale=1.0"</a:t>
            </a:r>
            <a:r>
              <a:rPr lang="en" sz="1250">
                <a:solidFill>
                  <a:srgbClr val="1F217D"/>
                </a:solidFill>
                <a:highlight>
                  <a:srgbClr val="FFFFFE"/>
                </a:highlight>
                <a:latin typeface="Courier New"/>
                <a:ea typeface="Courier New"/>
                <a:cs typeface="Courier New"/>
                <a:sym typeface="Courier New"/>
              </a:rPr>
              <a:t>&gt;</a:t>
            </a:r>
            <a:r>
              <a:rPr lang="en" sz="1250">
                <a:solidFill>
                  <a:srgbClr val="AAAAAA"/>
                </a:solidFill>
                <a:highlight>
                  <a:srgbClr val="FFFFFE"/>
                </a:highlight>
                <a:latin typeface="Courier New"/>
                <a:ea typeface="Courier New"/>
                <a:cs typeface="Courier New"/>
                <a:sym typeface="Courier New"/>
              </a:rPr>
              <a:t>&lt;!--</a:t>
            </a:r>
            <a:r>
              <a:rPr i="1" lang="en" sz="1250">
                <a:solidFill>
                  <a:srgbClr val="AAAAAA"/>
                </a:solidFill>
                <a:highlight>
                  <a:srgbClr val="FFFFFE"/>
                </a:highlight>
                <a:latin typeface="Courier New"/>
                <a:ea typeface="Courier New"/>
                <a:cs typeface="Courier New"/>
                <a:sym typeface="Courier New"/>
              </a:rPr>
              <a:t> va fi explicat când ajungem la CSS </a:t>
            </a:r>
            <a:r>
              <a:rPr lang="en" sz="1250">
                <a:solidFill>
                  <a:srgbClr val="AAAAAA"/>
                </a:solidFill>
                <a:highlight>
                  <a:srgbClr val="FFFFFE"/>
                </a:highlight>
                <a:latin typeface="Courier New"/>
                <a:ea typeface="Courier New"/>
                <a:cs typeface="Courier New"/>
                <a:sym typeface="Courier New"/>
              </a:rPr>
              <a:t>--&gt;</a:t>
            </a:r>
            <a:endParaRPr sz="1250">
              <a:solidFill>
                <a:srgbClr val="AAAAAA"/>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250">
                <a:solidFill>
                  <a:schemeClr val="dk1"/>
                </a:solidFill>
                <a:highlight>
                  <a:srgbClr val="FFFFFE"/>
                </a:highlight>
                <a:latin typeface="Courier New"/>
                <a:ea typeface="Courier New"/>
                <a:cs typeface="Courier New"/>
                <a:sym typeface="Courier New"/>
              </a:rPr>
              <a:t>       </a:t>
            </a:r>
            <a:r>
              <a:rPr lang="en" sz="1250">
                <a:solidFill>
                  <a:srgbClr val="1F217D"/>
                </a:solidFill>
                <a:highlight>
                  <a:srgbClr val="FFFFFE"/>
                </a:highlight>
                <a:latin typeface="Courier New"/>
                <a:ea typeface="Courier New"/>
                <a:cs typeface="Courier New"/>
                <a:sym typeface="Courier New"/>
              </a:rPr>
              <a:t>&lt;</a:t>
            </a:r>
            <a:r>
              <a:rPr lang="en" sz="1250">
                <a:solidFill>
                  <a:srgbClr val="4D7FE2"/>
                </a:solidFill>
                <a:highlight>
                  <a:srgbClr val="FFFFFE"/>
                </a:highlight>
                <a:latin typeface="Courier New"/>
                <a:ea typeface="Courier New"/>
                <a:cs typeface="Courier New"/>
                <a:sym typeface="Courier New"/>
              </a:rPr>
              <a:t>meta</a:t>
            </a:r>
            <a:r>
              <a:rPr lang="en" sz="1250">
                <a:solidFill>
                  <a:schemeClr val="dk1"/>
                </a:solidFill>
                <a:highlight>
                  <a:srgbClr val="FFFFFE"/>
                </a:highlight>
                <a:latin typeface="Courier New"/>
                <a:ea typeface="Courier New"/>
                <a:cs typeface="Courier New"/>
                <a:sym typeface="Courier New"/>
              </a:rPr>
              <a:t> </a:t>
            </a:r>
            <a:r>
              <a:rPr lang="en" sz="1250">
                <a:solidFill>
                  <a:srgbClr val="984E9C"/>
                </a:solidFill>
                <a:highlight>
                  <a:srgbClr val="FFFFFE"/>
                </a:highlight>
                <a:latin typeface="Courier New"/>
                <a:ea typeface="Courier New"/>
                <a:cs typeface="Courier New"/>
                <a:sym typeface="Courier New"/>
              </a:rPr>
              <a:t>name</a:t>
            </a:r>
            <a:r>
              <a:rPr lang="en" sz="1250">
                <a:solidFill>
                  <a:srgbClr val="1F217D"/>
                </a:solidFill>
                <a:highlight>
                  <a:srgbClr val="FFFFFE"/>
                </a:highlight>
                <a:latin typeface="Courier New"/>
                <a:ea typeface="Courier New"/>
                <a:cs typeface="Courier New"/>
                <a:sym typeface="Courier New"/>
              </a:rPr>
              <a:t>=</a:t>
            </a:r>
            <a:r>
              <a:rPr lang="en" sz="1250">
                <a:solidFill>
                  <a:srgbClr val="AC9037"/>
                </a:solidFill>
                <a:highlight>
                  <a:srgbClr val="FFFFFE"/>
                </a:highlight>
                <a:latin typeface="Courier New"/>
                <a:ea typeface="Courier New"/>
                <a:cs typeface="Courier New"/>
                <a:sym typeface="Courier New"/>
              </a:rPr>
              <a:t>"keywords"</a:t>
            </a:r>
            <a:r>
              <a:rPr lang="en" sz="1250">
                <a:solidFill>
                  <a:schemeClr val="dk1"/>
                </a:solidFill>
                <a:highlight>
                  <a:srgbClr val="FFFFFE"/>
                </a:highlight>
                <a:latin typeface="Courier New"/>
                <a:ea typeface="Courier New"/>
                <a:cs typeface="Courier New"/>
                <a:sym typeface="Courier New"/>
              </a:rPr>
              <a:t> </a:t>
            </a:r>
            <a:r>
              <a:rPr lang="en" sz="1250">
                <a:solidFill>
                  <a:srgbClr val="984E9C"/>
                </a:solidFill>
                <a:highlight>
                  <a:srgbClr val="FFFFFE"/>
                </a:highlight>
                <a:latin typeface="Courier New"/>
                <a:ea typeface="Courier New"/>
                <a:cs typeface="Courier New"/>
                <a:sym typeface="Courier New"/>
              </a:rPr>
              <a:t>content</a:t>
            </a:r>
            <a:r>
              <a:rPr lang="en" sz="1250">
                <a:solidFill>
                  <a:srgbClr val="1F217D"/>
                </a:solidFill>
                <a:highlight>
                  <a:srgbClr val="FFFFFE"/>
                </a:highlight>
                <a:latin typeface="Courier New"/>
                <a:ea typeface="Courier New"/>
                <a:cs typeface="Courier New"/>
                <a:sym typeface="Courier New"/>
              </a:rPr>
              <a:t>=</a:t>
            </a:r>
            <a:r>
              <a:rPr lang="en" sz="1250">
                <a:solidFill>
                  <a:srgbClr val="AC9037"/>
                </a:solidFill>
                <a:highlight>
                  <a:srgbClr val="FFFFFE"/>
                </a:highlight>
                <a:latin typeface="Courier New"/>
                <a:ea typeface="Courier New"/>
                <a:cs typeface="Courier New"/>
                <a:sym typeface="Courier New"/>
              </a:rPr>
              <a:t>"internet, tehnici web, HTML, taguri"</a:t>
            </a:r>
            <a:r>
              <a:rPr lang="en" sz="1250">
                <a:solidFill>
                  <a:srgbClr val="1F217D"/>
                </a:solidFill>
                <a:highlight>
                  <a:srgbClr val="FFFFFE"/>
                </a:highlight>
                <a:latin typeface="Courier New"/>
                <a:ea typeface="Courier New"/>
                <a:cs typeface="Courier New"/>
                <a:sym typeface="Courier New"/>
              </a:rPr>
              <a:t>&gt;</a:t>
            </a:r>
            <a:r>
              <a:rPr lang="en" sz="1250">
                <a:solidFill>
                  <a:srgbClr val="AAAAAA"/>
                </a:solidFill>
                <a:highlight>
                  <a:srgbClr val="FFFFFE"/>
                </a:highlight>
                <a:latin typeface="Courier New"/>
                <a:ea typeface="Courier New"/>
                <a:cs typeface="Courier New"/>
                <a:sym typeface="Courier New"/>
              </a:rPr>
              <a:t>&lt;!--</a:t>
            </a:r>
            <a:r>
              <a:rPr i="1" lang="en" sz="1250">
                <a:solidFill>
                  <a:srgbClr val="AAAAAA"/>
                </a:solidFill>
                <a:highlight>
                  <a:srgbClr val="FFFFFE"/>
                </a:highlight>
                <a:latin typeface="Courier New"/>
                <a:ea typeface="Courier New"/>
                <a:cs typeface="Courier New"/>
                <a:sym typeface="Courier New"/>
              </a:rPr>
              <a:t>cuvintele cheie ale paginii; majoritatea motoarelor de căutare ignoră keywords </a:t>
            </a:r>
            <a:r>
              <a:rPr lang="en" sz="1250">
                <a:solidFill>
                  <a:srgbClr val="AAAAAA"/>
                </a:solidFill>
                <a:highlight>
                  <a:srgbClr val="FFFFFE"/>
                </a:highlight>
                <a:latin typeface="Courier New"/>
                <a:ea typeface="Courier New"/>
                <a:cs typeface="Courier New"/>
                <a:sym typeface="Courier New"/>
              </a:rPr>
              <a:t>--&gt;</a:t>
            </a:r>
            <a:endParaRPr sz="1250">
              <a:solidFill>
                <a:srgbClr val="AAAAAA"/>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250">
                <a:solidFill>
                  <a:schemeClr val="dk1"/>
                </a:solidFill>
                <a:highlight>
                  <a:srgbClr val="FFFFFE"/>
                </a:highlight>
                <a:latin typeface="Courier New"/>
                <a:ea typeface="Courier New"/>
                <a:cs typeface="Courier New"/>
                <a:sym typeface="Courier New"/>
              </a:rPr>
              <a:t>       </a:t>
            </a:r>
            <a:r>
              <a:rPr lang="en" sz="1250">
                <a:solidFill>
                  <a:srgbClr val="1F217D"/>
                </a:solidFill>
                <a:highlight>
                  <a:srgbClr val="FFFFFE"/>
                </a:highlight>
                <a:latin typeface="Courier New"/>
                <a:ea typeface="Courier New"/>
                <a:cs typeface="Courier New"/>
                <a:sym typeface="Courier New"/>
              </a:rPr>
              <a:t>&lt;</a:t>
            </a:r>
            <a:r>
              <a:rPr lang="en" sz="1250">
                <a:solidFill>
                  <a:srgbClr val="4D7FE2"/>
                </a:solidFill>
                <a:highlight>
                  <a:srgbClr val="FFFFFE"/>
                </a:highlight>
                <a:latin typeface="Courier New"/>
                <a:ea typeface="Courier New"/>
                <a:cs typeface="Courier New"/>
                <a:sym typeface="Courier New"/>
              </a:rPr>
              <a:t>meta</a:t>
            </a:r>
            <a:r>
              <a:rPr lang="en" sz="1250">
                <a:solidFill>
                  <a:schemeClr val="dk1"/>
                </a:solidFill>
                <a:highlight>
                  <a:srgbClr val="FFFFFE"/>
                </a:highlight>
                <a:latin typeface="Courier New"/>
                <a:ea typeface="Courier New"/>
                <a:cs typeface="Courier New"/>
                <a:sym typeface="Courier New"/>
              </a:rPr>
              <a:t> </a:t>
            </a:r>
            <a:r>
              <a:rPr lang="en" sz="1250">
                <a:solidFill>
                  <a:srgbClr val="984E9C"/>
                </a:solidFill>
                <a:highlight>
                  <a:srgbClr val="FFFFFE"/>
                </a:highlight>
                <a:latin typeface="Courier New"/>
                <a:ea typeface="Courier New"/>
                <a:cs typeface="Courier New"/>
                <a:sym typeface="Courier New"/>
              </a:rPr>
              <a:t>name</a:t>
            </a:r>
            <a:r>
              <a:rPr lang="en" sz="1250">
                <a:solidFill>
                  <a:srgbClr val="1F217D"/>
                </a:solidFill>
                <a:highlight>
                  <a:srgbClr val="FFFFFE"/>
                </a:highlight>
                <a:latin typeface="Courier New"/>
                <a:ea typeface="Courier New"/>
                <a:cs typeface="Courier New"/>
                <a:sym typeface="Courier New"/>
              </a:rPr>
              <a:t>=</a:t>
            </a:r>
            <a:r>
              <a:rPr lang="en" sz="1250">
                <a:solidFill>
                  <a:srgbClr val="AC9037"/>
                </a:solidFill>
                <a:highlight>
                  <a:srgbClr val="FFFFFE"/>
                </a:highlight>
                <a:latin typeface="Courier New"/>
                <a:ea typeface="Courier New"/>
                <a:cs typeface="Courier New"/>
                <a:sym typeface="Courier New"/>
              </a:rPr>
              <a:t>"description"</a:t>
            </a:r>
            <a:r>
              <a:rPr lang="en" sz="1250">
                <a:solidFill>
                  <a:schemeClr val="dk1"/>
                </a:solidFill>
                <a:highlight>
                  <a:srgbClr val="FFFFFE"/>
                </a:highlight>
                <a:latin typeface="Courier New"/>
                <a:ea typeface="Courier New"/>
                <a:cs typeface="Courier New"/>
                <a:sym typeface="Courier New"/>
              </a:rPr>
              <a:t> </a:t>
            </a:r>
            <a:r>
              <a:rPr lang="en" sz="1250">
                <a:solidFill>
                  <a:srgbClr val="984E9C"/>
                </a:solidFill>
                <a:highlight>
                  <a:srgbClr val="FFFFFE"/>
                </a:highlight>
                <a:latin typeface="Courier New"/>
                <a:ea typeface="Courier New"/>
                <a:cs typeface="Courier New"/>
                <a:sym typeface="Courier New"/>
              </a:rPr>
              <a:t>content</a:t>
            </a:r>
            <a:r>
              <a:rPr lang="en" sz="1250">
                <a:solidFill>
                  <a:srgbClr val="1F217D"/>
                </a:solidFill>
                <a:highlight>
                  <a:srgbClr val="FFFFFE"/>
                </a:highlight>
                <a:latin typeface="Courier New"/>
                <a:ea typeface="Courier New"/>
                <a:cs typeface="Courier New"/>
                <a:sym typeface="Courier New"/>
              </a:rPr>
              <a:t>=</a:t>
            </a:r>
            <a:r>
              <a:rPr lang="en" sz="1250">
                <a:solidFill>
                  <a:srgbClr val="AC9037"/>
                </a:solidFill>
                <a:highlight>
                  <a:srgbClr val="FFFFFE"/>
                </a:highlight>
                <a:latin typeface="Courier New"/>
                <a:ea typeface="Courier New"/>
                <a:cs typeface="Courier New"/>
                <a:sym typeface="Courier New"/>
              </a:rPr>
              <a:t>"Curs de Tehnici Web. Limbajul HTML. Taguri."</a:t>
            </a:r>
            <a:r>
              <a:rPr lang="en" sz="1250">
                <a:solidFill>
                  <a:srgbClr val="1F217D"/>
                </a:solidFill>
                <a:highlight>
                  <a:srgbClr val="FFFFFE"/>
                </a:highlight>
                <a:latin typeface="Courier New"/>
                <a:ea typeface="Courier New"/>
                <a:cs typeface="Courier New"/>
                <a:sym typeface="Courier New"/>
              </a:rPr>
              <a:t>&gt;</a:t>
            </a:r>
            <a:r>
              <a:rPr lang="en" sz="1250">
                <a:solidFill>
                  <a:srgbClr val="AAAAAA"/>
                </a:solidFill>
                <a:highlight>
                  <a:srgbClr val="FFFFFE"/>
                </a:highlight>
                <a:latin typeface="Courier New"/>
                <a:ea typeface="Courier New"/>
                <a:cs typeface="Courier New"/>
                <a:sym typeface="Courier New"/>
              </a:rPr>
              <a:t>&lt;!--</a:t>
            </a:r>
            <a:r>
              <a:rPr i="1" lang="en" sz="1250">
                <a:solidFill>
                  <a:srgbClr val="AAAAAA"/>
                </a:solidFill>
                <a:highlight>
                  <a:srgbClr val="FFFFFE"/>
                </a:highlight>
                <a:latin typeface="Courier New"/>
                <a:ea typeface="Courier New"/>
                <a:cs typeface="Courier New"/>
                <a:sym typeface="Courier New"/>
              </a:rPr>
              <a:t> descrierea paginii, adesea apare sub link când sunt afișate rezultatele căutării </a:t>
            </a:r>
            <a:r>
              <a:rPr lang="en" sz="1250">
                <a:solidFill>
                  <a:srgbClr val="AAAAAA"/>
                </a:solidFill>
                <a:highlight>
                  <a:srgbClr val="FFFFFE"/>
                </a:highlight>
                <a:latin typeface="Courier New"/>
                <a:ea typeface="Courier New"/>
                <a:cs typeface="Courier New"/>
                <a:sym typeface="Courier New"/>
              </a:rPr>
              <a:t>--&gt;</a:t>
            </a:r>
            <a:endParaRPr sz="1250">
              <a:solidFill>
                <a:srgbClr val="AAAAAA"/>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250">
                <a:solidFill>
                  <a:schemeClr val="dk1"/>
                </a:solidFill>
                <a:highlight>
                  <a:srgbClr val="FFFFFE"/>
                </a:highlight>
                <a:latin typeface="Courier New"/>
                <a:ea typeface="Courier New"/>
                <a:cs typeface="Courier New"/>
                <a:sym typeface="Courier New"/>
              </a:rPr>
              <a:t>       </a:t>
            </a:r>
            <a:r>
              <a:rPr lang="en" sz="1250">
                <a:solidFill>
                  <a:srgbClr val="1F217D"/>
                </a:solidFill>
                <a:highlight>
                  <a:srgbClr val="FFFFFE"/>
                </a:highlight>
                <a:latin typeface="Courier New"/>
                <a:ea typeface="Courier New"/>
                <a:cs typeface="Courier New"/>
                <a:sym typeface="Courier New"/>
              </a:rPr>
              <a:t>&lt;</a:t>
            </a:r>
            <a:r>
              <a:rPr lang="en" sz="1250">
                <a:solidFill>
                  <a:srgbClr val="4D7FE2"/>
                </a:solidFill>
                <a:highlight>
                  <a:srgbClr val="FFFFFE"/>
                </a:highlight>
                <a:latin typeface="Courier New"/>
                <a:ea typeface="Courier New"/>
                <a:cs typeface="Courier New"/>
                <a:sym typeface="Courier New"/>
              </a:rPr>
              <a:t>meta</a:t>
            </a:r>
            <a:r>
              <a:rPr lang="en" sz="1250">
                <a:solidFill>
                  <a:schemeClr val="dk1"/>
                </a:solidFill>
                <a:highlight>
                  <a:srgbClr val="FFFFFE"/>
                </a:highlight>
                <a:latin typeface="Courier New"/>
                <a:ea typeface="Courier New"/>
                <a:cs typeface="Courier New"/>
                <a:sym typeface="Courier New"/>
              </a:rPr>
              <a:t> </a:t>
            </a:r>
            <a:r>
              <a:rPr lang="en" sz="1250">
                <a:solidFill>
                  <a:srgbClr val="984E9C"/>
                </a:solidFill>
                <a:highlight>
                  <a:srgbClr val="FFFFFE"/>
                </a:highlight>
                <a:latin typeface="Courier New"/>
                <a:ea typeface="Courier New"/>
                <a:cs typeface="Courier New"/>
                <a:sym typeface="Courier New"/>
              </a:rPr>
              <a:t>name</a:t>
            </a:r>
            <a:r>
              <a:rPr lang="en" sz="1250">
                <a:solidFill>
                  <a:srgbClr val="1F217D"/>
                </a:solidFill>
                <a:highlight>
                  <a:srgbClr val="FFFFFE"/>
                </a:highlight>
                <a:latin typeface="Courier New"/>
                <a:ea typeface="Courier New"/>
                <a:cs typeface="Courier New"/>
                <a:sym typeface="Courier New"/>
              </a:rPr>
              <a:t>=</a:t>
            </a:r>
            <a:r>
              <a:rPr lang="en" sz="1250">
                <a:solidFill>
                  <a:srgbClr val="AC9037"/>
                </a:solidFill>
                <a:highlight>
                  <a:srgbClr val="FFFFFE"/>
                </a:highlight>
                <a:latin typeface="Courier New"/>
                <a:ea typeface="Courier New"/>
                <a:cs typeface="Courier New"/>
                <a:sym typeface="Courier New"/>
              </a:rPr>
              <a:t>"author"</a:t>
            </a:r>
            <a:r>
              <a:rPr lang="en" sz="1250">
                <a:solidFill>
                  <a:schemeClr val="dk1"/>
                </a:solidFill>
                <a:highlight>
                  <a:srgbClr val="FFFFFE"/>
                </a:highlight>
                <a:latin typeface="Courier New"/>
                <a:ea typeface="Courier New"/>
                <a:cs typeface="Courier New"/>
                <a:sym typeface="Courier New"/>
              </a:rPr>
              <a:t> </a:t>
            </a:r>
            <a:r>
              <a:rPr lang="en" sz="1250">
                <a:solidFill>
                  <a:srgbClr val="984E9C"/>
                </a:solidFill>
                <a:highlight>
                  <a:srgbClr val="FFFFFE"/>
                </a:highlight>
                <a:latin typeface="Courier New"/>
                <a:ea typeface="Courier New"/>
                <a:cs typeface="Courier New"/>
                <a:sym typeface="Courier New"/>
              </a:rPr>
              <a:t>content</a:t>
            </a:r>
            <a:r>
              <a:rPr lang="en" sz="1250">
                <a:solidFill>
                  <a:srgbClr val="1F217D"/>
                </a:solidFill>
                <a:highlight>
                  <a:srgbClr val="FFFFFE"/>
                </a:highlight>
                <a:latin typeface="Courier New"/>
                <a:ea typeface="Courier New"/>
                <a:cs typeface="Courier New"/>
                <a:sym typeface="Courier New"/>
              </a:rPr>
              <a:t>=</a:t>
            </a:r>
            <a:r>
              <a:rPr lang="en" sz="1250">
                <a:solidFill>
                  <a:srgbClr val="AC9037"/>
                </a:solidFill>
                <a:highlight>
                  <a:srgbClr val="FFFFFE"/>
                </a:highlight>
                <a:latin typeface="Courier New"/>
                <a:ea typeface="Courier New"/>
                <a:cs typeface="Courier New"/>
                <a:sym typeface="Courier New"/>
              </a:rPr>
              <a:t>"Irina Ciocan"</a:t>
            </a:r>
            <a:r>
              <a:rPr lang="en" sz="1250">
                <a:solidFill>
                  <a:srgbClr val="1F217D"/>
                </a:solidFill>
                <a:highlight>
                  <a:srgbClr val="FFFFFE"/>
                </a:highlight>
                <a:latin typeface="Courier New"/>
                <a:ea typeface="Courier New"/>
                <a:cs typeface="Courier New"/>
                <a:sym typeface="Courier New"/>
              </a:rPr>
              <a:t>&gt;</a:t>
            </a:r>
            <a:r>
              <a:rPr lang="en" sz="1250">
                <a:solidFill>
                  <a:schemeClr val="dk1"/>
                </a:solidFill>
                <a:highlight>
                  <a:srgbClr val="FFFFFE"/>
                </a:highlight>
                <a:latin typeface="Courier New"/>
                <a:ea typeface="Courier New"/>
                <a:cs typeface="Courier New"/>
                <a:sym typeface="Courier New"/>
              </a:rPr>
              <a:t>  </a:t>
            </a:r>
            <a:r>
              <a:rPr lang="en" sz="1250">
                <a:solidFill>
                  <a:srgbClr val="AAAAAA"/>
                </a:solidFill>
                <a:highlight>
                  <a:srgbClr val="FFFFFE"/>
                </a:highlight>
                <a:latin typeface="Courier New"/>
                <a:ea typeface="Courier New"/>
                <a:cs typeface="Courier New"/>
                <a:sym typeface="Courier New"/>
              </a:rPr>
              <a:t>&lt;!--</a:t>
            </a:r>
            <a:r>
              <a:rPr i="1" lang="en" sz="1250">
                <a:solidFill>
                  <a:srgbClr val="AAAAAA"/>
                </a:solidFill>
                <a:highlight>
                  <a:srgbClr val="FFFFFE"/>
                </a:highlight>
                <a:latin typeface="Courier New"/>
                <a:ea typeface="Courier New"/>
                <a:cs typeface="Courier New"/>
                <a:sym typeface="Courier New"/>
              </a:rPr>
              <a:t> autorul/autoarea paginii</a:t>
            </a:r>
            <a:r>
              <a:rPr lang="en" sz="1250">
                <a:solidFill>
                  <a:srgbClr val="AAAAAA"/>
                </a:solidFill>
                <a:highlight>
                  <a:srgbClr val="FFFFFE"/>
                </a:highlight>
                <a:latin typeface="Courier New"/>
                <a:ea typeface="Courier New"/>
                <a:cs typeface="Courier New"/>
                <a:sym typeface="Courier New"/>
              </a:rPr>
              <a:t>--&gt;</a:t>
            </a:r>
            <a:r>
              <a:rPr lang="en" sz="1250">
                <a:solidFill>
                  <a:schemeClr val="dk1"/>
                </a:solidFill>
                <a:highlight>
                  <a:srgbClr val="FFFFFE"/>
                </a:highlight>
                <a:latin typeface="Courier New"/>
                <a:ea typeface="Courier New"/>
                <a:cs typeface="Courier New"/>
                <a:sym typeface="Courier New"/>
              </a:rPr>
              <a:t>     </a:t>
            </a:r>
            <a:endParaRPr sz="12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250">
                <a:solidFill>
                  <a:schemeClr val="dk1"/>
                </a:solidFill>
                <a:highlight>
                  <a:srgbClr val="FFFFFE"/>
                </a:highlight>
                <a:latin typeface="Courier New"/>
                <a:ea typeface="Courier New"/>
                <a:cs typeface="Courier New"/>
                <a:sym typeface="Courier New"/>
              </a:rPr>
              <a:t> </a:t>
            </a:r>
            <a:r>
              <a:rPr lang="en" sz="1250">
                <a:solidFill>
                  <a:srgbClr val="1F217D"/>
                </a:solidFill>
                <a:highlight>
                  <a:srgbClr val="FFFFFE"/>
                </a:highlight>
                <a:latin typeface="Courier New"/>
                <a:ea typeface="Courier New"/>
                <a:cs typeface="Courier New"/>
                <a:sym typeface="Courier New"/>
              </a:rPr>
              <a:t>&lt;/</a:t>
            </a:r>
            <a:r>
              <a:rPr lang="en" sz="1250">
                <a:solidFill>
                  <a:srgbClr val="4D7FE2"/>
                </a:solidFill>
                <a:highlight>
                  <a:srgbClr val="FFFFFE"/>
                </a:highlight>
                <a:latin typeface="Courier New"/>
                <a:ea typeface="Courier New"/>
                <a:cs typeface="Courier New"/>
                <a:sym typeface="Courier New"/>
              </a:rPr>
              <a:t>head</a:t>
            </a:r>
            <a:r>
              <a:rPr lang="en" sz="1250">
                <a:solidFill>
                  <a:srgbClr val="1F217D"/>
                </a:solidFill>
                <a:highlight>
                  <a:srgbClr val="FFFFFE"/>
                </a:highlight>
                <a:latin typeface="Courier New"/>
                <a:ea typeface="Courier New"/>
                <a:cs typeface="Courier New"/>
                <a:sym typeface="Courier New"/>
              </a:rPr>
              <a:t>&gt;</a:t>
            </a:r>
            <a:endParaRPr sz="1250">
              <a:solidFill>
                <a:srgbClr val="1F217D"/>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sz="16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549" name="Shape 549"/>
        <p:cNvGrpSpPr/>
        <p:nvPr/>
      </p:nvGrpSpPr>
      <p:grpSpPr>
        <a:xfrm>
          <a:off x="0" y="0"/>
          <a:ext cx="0" cy="0"/>
          <a:chOff x="0" y="0"/>
          <a:chExt cx="0" cy="0"/>
        </a:xfrm>
      </p:grpSpPr>
      <p:sp>
        <p:nvSpPr>
          <p:cNvPr id="550" name="Google Shape;550;p46"/>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 head (Faviconuri)</a:t>
            </a:r>
            <a:endParaRPr/>
          </a:p>
        </p:txBody>
      </p:sp>
      <p:sp>
        <p:nvSpPr>
          <p:cNvPr id="551" name="Google Shape;551;p46"/>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53" name="Google Shape;553;p46">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554" name="Google Shape;554;p46"/>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555" name="Google Shape;555;p46"/>
          <p:cNvSpPr txBox="1"/>
          <p:nvPr/>
        </p:nvSpPr>
        <p:spPr>
          <a:xfrm>
            <a:off x="317300" y="1205575"/>
            <a:ext cx="8520600" cy="12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666666"/>
                </a:solidFill>
              </a:rPr>
              <a:t>Un </a:t>
            </a:r>
            <a:r>
              <a:rPr b="1" lang="en">
                <a:solidFill>
                  <a:srgbClr val="666666"/>
                </a:solidFill>
              </a:rPr>
              <a:t>favicon </a:t>
            </a:r>
            <a:r>
              <a:rPr lang="en">
                <a:solidFill>
                  <a:srgbClr val="666666"/>
                </a:solidFill>
              </a:rPr>
              <a:t>este o imagine mica, </a:t>
            </a:r>
            <a:r>
              <a:rPr lang="en">
                <a:solidFill>
                  <a:srgbClr val="666666"/>
                </a:solidFill>
              </a:rPr>
              <a:t>reprezentativă</a:t>
            </a:r>
            <a:r>
              <a:rPr lang="en">
                <a:solidFill>
                  <a:srgbClr val="666666"/>
                </a:solidFill>
              </a:rPr>
              <a:t> pentru pagina html. </a:t>
            </a:r>
            <a:r>
              <a:rPr lang="en">
                <a:solidFill>
                  <a:srgbClr val="666666"/>
                </a:solidFill>
              </a:rPr>
              <a:t>Rolul lui e de a facilita recunoașterea paginii în lista de taburi deschise sau în bookmarks. Este ca o sigla, reprezentativă pentru site. Îl</a:t>
            </a:r>
            <a:r>
              <a:rPr lang="en">
                <a:solidFill>
                  <a:srgbClr val="666666"/>
                </a:solidFill>
              </a:rPr>
              <a:t> putem observa pe tab-ul de browser </a:t>
            </a:r>
            <a:r>
              <a:rPr lang="en">
                <a:solidFill>
                  <a:srgbClr val="666666"/>
                </a:solidFill>
              </a:rPr>
              <a:t>înaintea</a:t>
            </a:r>
            <a:r>
              <a:rPr lang="en">
                <a:solidFill>
                  <a:srgbClr val="666666"/>
                </a:solidFill>
              </a:rPr>
              <a:t> titlului tabului (</a:t>
            </a:r>
            <a:r>
              <a:rPr lang="en">
                <a:solidFill>
                  <a:srgbClr val="666666"/>
                </a:solidFill>
              </a:rPr>
              <a:t>atenție</a:t>
            </a:r>
            <a:r>
              <a:rPr lang="en">
                <a:solidFill>
                  <a:srgbClr val="666666"/>
                </a:solidFill>
              </a:rPr>
              <a:t>, unele browsere nu </a:t>
            </a:r>
            <a:r>
              <a:rPr lang="en">
                <a:solidFill>
                  <a:srgbClr val="666666"/>
                </a:solidFill>
              </a:rPr>
              <a:t>afișează</a:t>
            </a:r>
            <a:r>
              <a:rPr lang="en">
                <a:solidFill>
                  <a:srgbClr val="666666"/>
                </a:solidFill>
              </a:rPr>
              <a:t> faviconul </a:t>
            </a:r>
            <a:r>
              <a:rPr lang="en">
                <a:solidFill>
                  <a:srgbClr val="666666"/>
                </a:solidFill>
              </a:rPr>
              <a:t>dacă</a:t>
            </a:r>
            <a:r>
              <a:rPr lang="en">
                <a:solidFill>
                  <a:srgbClr val="666666"/>
                </a:solidFill>
              </a:rPr>
              <a:t> pagina web e </a:t>
            </a:r>
            <a:r>
              <a:rPr lang="en">
                <a:solidFill>
                  <a:srgbClr val="666666"/>
                </a:solidFill>
              </a:rPr>
              <a:t>locală</a:t>
            </a:r>
            <a:r>
              <a:rPr lang="en">
                <a:solidFill>
                  <a:srgbClr val="666666"/>
                </a:solidFill>
              </a:rPr>
              <a:t>, ci doar faviconurile paginilor de pe net). De asemenea faviconul mai poate fi </a:t>
            </a:r>
            <a:r>
              <a:rPr lang="en">
                <a:solidFill>
                  <a:srgbClr val="666666"/>
                </a:solidFill>
              </a:rPr>
              <a:t>văzut</a:t>
            </a:r>
            <a:r>
              <a:rPr lang="en">
                <a:solidFill>
                  <a:srgbClr val="666666"/>
                </a:solidFill>
              </a:rPr>
              <a:t> </a:t>
            </a:r>
            <a:r>
              <a:rPr lang="en">
                <a:solidFill>
                  <a:srgbClr val="666666"/>
                </a:solidFill>
              </a:rPr>
              <a:t>și</a:t>
            </a:r>
            <a:r>
              <a:rPr lang="en">
                <a:solidFill>
                  <a:srgbClr val="666666"/>
                </a:solidFill>
              </a:rPr>
              <a:t> in bookmarks in dreptul paginilor memorate in lista.</a:t>
            </a:r>
            <a:endParaRPr>
              <a:solidFill>
                <a:srgbClr val="666666"/>
              </a:solidFill>
            </a:endParaRPr>
          </a:p>
          <a:p>
            <a:pPr indent="0" lvl="0" marL="0" rtl="0" algn="l">
              <a:spcBef>
                <a:spcPts val="0"/>
              </a:spcBef>
              <a:spcAft>
                <a:spcPts val="0"/>
              </a:spcAft>
              <a:buClr>
                <a:schemeClr val="dk1"/>
              </a:buClr>
              <a:buSzPts val="1100"/>
              <a:buFont typeface="Arial"/>
              <a:buNone/>
            </a:pPr>
            <a:r>
              <a:t/>
            </a:r>
            <a:endParaRPr>
              <a:solidFill>
                <a:srgbClr val="666666"/>
              </a:solidFill>
            </a:endParaRPr>
          </a:p>
          <a:p>
            <a:pPr indent="0" lvl="0" marL="0" rtl="0" algn="l">
              <a:spcBef>
                <a:spcPts val="0"/>
              </a:spcBef>
              <a:spcAft>
                <a:spcPts val="0"/>
              </a:spcAft>
              <a:buClr>
                <a:schemeClr val="dk1"/>
              </a:buClr>
              <a:buSzPts val="1100"/>
              <a:buFont typeface="Arial"/>
              <a:buNone/>
            </a:pPr>
            <a:r>
              <a:t/>
            </a:r>
            <a:endParaRPr>
              <a:solidFill>
                <a:srgbClr val="666666"/>
              </a:solidFill>
            </a:endParaRPr>
          </a:p>
          <a:p>
            <a:pPr indent="0" lvl="0" marL="0" rtl="0" algn="l">
              <a:spcBef>
                <a:spcPts val="0"/>
              </a:spcBef>
              <a:spcAft>
                <a:spcPts val="0"/>
              </a:spcAft>
              <a:buClr>
                <a:schemeClr val="dk1"/>
              </a:buClr>
              <a:buSzPts val="1100"/>
              <a:buFont typeface="Arial"/>
              <a:buNone/>
            </a:pPr>
            <a:r>
              <a:t/>
            </a:r>
            <a:endParaRPr>
              <a:solidFill>
                <a:srgbClr val="666666"/>
              </a:solidFill>
            </a:endParaRPr>
          </a:p>
          <a:p>
            <a:pPr indent="0" lvl="0" marL="0" rtl="0" algn="l">
              <a:spcBef>
                <a:spcPts val="0"/>
              </a:spcBef>
              <a:spcAft>
                <a:spcPts val="0"/>
              </a:spcAft>
              <a:buClr>
                <a:schemeClr val="dk1"/>
              </a:buClr>
              <a:buSzPts val="1100"/>
              <a:buFont typeface="Arial"/>
              <a:buNone/>
            </a:pPr>
            <a:r>
              <a:t/>
            </a:r>
            <a:endParaRPr>
              <a:solidFill>
                <a:srgbClr val="666666"/>
              </a:solidFill>
            </a:endParaRPr>
          </a:p>
          <a:p>
            <a:pPr indent="0" lvl="0" marL="0" rtl="0" algn="l">
              <a:spcBef>
                <a:spcPts val="0"/>
              </a:spcBef>
              <a:spcAft>
                <a:spcPts val="0"/>
              </a:spcAft>
              <a:buClr>
                <a:schemeClr val="dk1"/>
              </a:buClr>
              <a:buSzPts val="1100"/>
              <a:buFont typeface="Arial"/>
              <a:buNone/>
            </a:pPr>
            <a:r>
              <a:t/>
            </a:r>
            <a:endParaRPr>
              <a:solidFill>
                <a:srgbClr val="666666"/>
              </a:solidFill>
            </a:endParaRPr>
          </a:p>
          <a:p>
            <a:pPr indent="0" lvl="0" marL="0" rtl="0" algn="l">
              <a:spcBef>
                <a:spcPts val="0"/>
              </a:spcBef>
              <a:spcAft>
                <a:spcPts val="0"/>
              </a:spcAft>
              <a:buNone/>
            </a:pPr>
            <a:r>
              <a:t/>
            </a:r>
            <a:endParaRPr>
              <a:solidFill>
                <a:srgbClr val="666666"/>
              </a:solidFill>
            </a:endParaRPr>
          </a:p>
        </p:txBody>
      </p:sp>
      <p:sp>
        <p:nvSpPr>
          <p:cNvPr id="556" name="Google Shape;556;p46"/>
          <p:cNvSpPr txBox="1"/>
          <p:nvPr/>
        </p:nvSpPr>
        <p:spPr>
          <a:xfrm>
            <a:off x="311700" y="3051478"/>
            <a:ext cx="8375700" cy="9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rgbClr val="666666"/>
                </a:solidFill>
              </a:rPr>
              <a:t>Exemplu de editor grafic online in care pot fi create faviconuri: </a:t>
            </a:r>
            <a:r>
              <a:rPr lang="en" sz="1300" u="sng">
                <a:solidFill>
                  <a:schemeClr val="accent5"/>
                </a:solidFill>
                <a:hlinkClick r:id="rId5">
                  <a:extLst>
                    <a:ext uri="{A12FA001-AC4F-418D-AE19-62706E023703}">
                      <ahyp:hlinkClr val="tx"/>
                    </a:ext>
                  </a:extLst>
                </a:hlinkClick>
              </a:rPr>
              <a:t>http://www.favicon.cc/</a:t>
            </a:r>
            <a:r>
              <a:rPr lang="en" sz="1300">
                <a:solidFill>
                  <a:srgbClr val="666666"/>
                </a:solidFill>
              </a:rPr>
              <a:t>. Aceasta va permite sa creati inclusiv un favicon animat. Totuși faviconurile animate sunt, în general, de evitat pentru a nu distrage atenția utilizatorului și a-l deranja. Nu toate browserele suporta favicon animat.</a:t>
            </a:r>
            <a:endParaRPr sz="1300">
              <a:solidFill>
                <a:srgbClr val="666666"/>
              </a:solidFill>
            </a:endParaRPr>
          </a:p>
          <a:p>
            <a:pPr indent="0" lvl="0" marL="0" rtl="0" algn="l">
              <a:spcBef>
                <a:spcPts val="0"/>
              </a:spcBef>
              <a:spcAft>
                <a:spcPts val="0"/>
              </a:spcAft>
              <a:buClr>
                <a:schemeClr val="dk1"/>
              </a:buClr>
              <a:buSzPts val="1100"/>
              <a:buFont typeface="Arial"/>
              <a:buNone/>
            </a:pPr>
            <a:r>
              <a:rPr lang="en" sz="1300">
                <a:solidFill>
                  <a:srgbClr val="666666"/>
                </a:solidFill>
              </a:rPr>
              <a:t>Observație: de obicei, extensia faviconului este </a:t>
            </a:r>
            <a:r>
              <a:rPr i="1" lang="en" sz="1300">
                <a:solidFill>
                  <a:srgbClr val="666666"/>
                </a:solidFill>
              </a:rPr>
              <a:t>ico</a:t>
            </a:r>
            <a:r>
              <a:rPr lang="en" sz="1300">
                <a:solidFill>
                  <a:srgbClr val="666666"/>
                </a:solidFill>
              </a:rPr>
              <a:t>, însă, sunt suportate și alte extensii precum png, gif etc.</a:t>
            </a:r>
            <a:endParaRPr sz="1300">
              <a:solidFill>
                <a:srgbClr val="666666"/>
              </a:solidFill>
            </a:endParaRPr>
          </a:p>
        </p:txBody>
      </p:sp>
      <p:sp>
        <p:nvSpPr>
          <p:cNvPr id="557" name="Google Shape;557;p46"/>
          <p:cNvSpPr txBox="1"/>
          <p:nvPr/>
        </p:nvSpPr>
        <p:spPr>
          <a:xfrm>
            <a:off x="311700" y="4199025"/>
            <a:ext cx="8193000" cy="393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Courier New"/>
                <a:ea typeface="Courier New"/>
                <a:cs typeface="Courier New"/>
                <a:sym typeface="Courier New"/>
              </a:rPr>
              <a:t>&lt;link rel="shortcut icon" type="image/x-icon" href="./favicon.ico"/&gt; </a:t>
            </a:r>
            <a:endParaRPr>
              <a:solidFill>
                <a:srgbClr val="666666"/>
              </a:solidFill>
              <a:latin typeface="Courier New"/>
              <a:ea typeface="Courier New"/>
              <a:cs typeface="Courier New"/>
              <a:sym typeface="Courier New"/>
            </a:endParaRPr>
          </a:p>
        </p:txBody>
      </p:sp>
      <p:pic>
        <p:nvPicPr>
          <p:cNvPr id="558" name="Google Shape;558;p46"/>
          <p:cNvPicPr preferRelativeResize="0"/>
          <p:nvPr/>
        </p:nvPicPr>
        <p:blipFill>
          <a:blip r:embed="rId6">
            <a:alphaModFix/>
          </a:blip>
          <a:stretch>
            <a:fillRect/>
          </a:stretch>
        </p:blipFill>
        <p:spPr>
          <a:xfrm>
            <a:off x="518350" y="2445775"/>
            <a:ext cx="1495640" cy="5510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562" name="Shape 562"/>
        <p:cNvGrpSpPr/>
        <p:nvPr/>
      </p:nvGrpSpPr>
      <p:grpSpPr>
        <a:xfrm>
          <a:off x="0" y="0"/>
          <a:ext cx="0" cy="0"/>
          <a:chOff x="0" y="0"/>
          <a:chExt cx="0" cy="0"/>
        </a:xfrm>
      </p:grpSpPr>
      <p:sp>
        <p:nvSpPr>
          <p:cNvPr id="563" name="Google Shape;563;p47"/>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 tagul body</a:t>
            </a:r>
            <a:endParaRPr/>
          </a:p>
        </p:txBody>
      </p:sp>
      <p:sp>
        <p:nvSpPr>
          <p:cNvPr id="564" name="Google Shape;564;p47"/>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66" name="Google Shape;566;p47">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567" name="Google Shape;567;p47"/>
          <p:cNvSpPr txBox="1"/>
          <p:nvPr/>
        </p:nvSpPr>
        <p:spPr>
          <a:xfrm>
            <a:off x="317175" y="1175075"/>
            <a:ext cx="8520600" cy="76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Conține elementele afișabile (paragrafe, titluri de capitole și subcapitole, imagini, tabele etc.). Imparțirea body-ului (in </a:t>
            </a:r>
            <a:r>
              <a:rPr lang="en">
                <a:latin typeface="Courier New"/>
                <a:ea typeface="Courier New"/>
                <a:cs typeface="Courier New"/>
                <a:sym typeface="Courier New"/>
              </a:rPr>
              <a:t>header </a:t>
            </a:r>
            <a:r>
              <a:rPr lang="en"/>
              <a:t>și </a:t>
            </a:r>
            <a:r>
              <a:rPr lang="en">
                <a:latin typeface="Courier New"/>
                <a:ea typeface="Courier New"/>
                <a:cs typeface="Courier New"/>
                <a:sym typeface="Courier New"/>
              </a:rPr>
              <a:t>footer </a:t>
            </a:r>
            <a:r>
              <a:rPr lang="en"/>
              <a:t>părțile de început și final care se repetă pe fiecare pagină, iar în </a:t>
            </a:r>
            <a:r>
              <a:rPr lang="en">
                <a:latin typeface="Courier New"/>
                <a:ea typeface="Courier New"/>
                <a:cs typeface="Courier New"/>
                <a:sym typeface="Courier New"/>
              </a:rPr>
              <a:t>main </a:t>
            </a:r>
            <a:r>
              <a:rPr lang="en"/>
              <a:t>conținutul propriu paginii):</a:t>
            </a:r>
            <a:endParaRPr/>
          </a:p>
        </p:txBody>
      </p:sp>
      <p:sp>
        <p:nvSpPr>
          <p:cNvPr id="568" name="Google Shape;568;p47"/>
          <p:cNvSpPr/>
          <p:nvPr/>
        </p:nvSpPr>
        <p:spPr>
          <a:xfrm>
            <a:off x="399225" y="2069375"/>
            <a:ext cx="4614900" cy="268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7"/>
          <p:cNvSpPr txBox="1"/>
          <p:nvPr/>
        </p:nvSpPr>
        <p:spPr>
          <a:xfrm>
            <a:off x="617725" y="2069375"/>
            <a:ext cx="782700" cy="2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&lt;body&gt;</a:t>
            </a:r>
            <a:endParaRPr/>
          </a:p>
        </p:txBody>
      </p:sp>
      <p:sp>
        <p:nvSpPr>
          <p:cNvPr id="570" name="Google Shape;570;p47"/>
          <p:cNvSpPr txBox="1"/>
          <p:nvPr/>
        </p:nvSpPr>
        <p:spPr>
          <a:xfrm>
            <a:off x="617725" y="4260325"/>
            <a:ext cx="854100" cy="2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&lt;/body&gt;</a:t>
            </a:r>
            <a:endParaRPr/>
          </a:p>
        </p:txBody>
      </p:sp>
      <p:sp>
        <p:nvSpPr>
          <p:cNvPr id="571" name="Google Shape;571;p47"/>
          <p:cNvSpPr/>
          <p:nvPr/>
        </p:nvSpPr>
        <p:spPr>
          <a:xfrm>
            <a:off x="1004000" y="2496300"/>
            <a:ext cx="3547500" cy="4857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&lt;header&gt;&lt;/header&gt;</a:t>
            </a:r>
            <a:endParaRPr/>
          </a:p>
        </p:txBody>
      </p:sp>
      <p:sp>
        <p:nvSpPr>
          <p:cNvPr id="572" name="Google Shape;572;p47"/>
          <p:cNvSpPr/>
          <p:nvPr/>
        </p:nvSpPr>
        <p:spPr>
          <a:xfrm>
            <a:off x="1004000" y="3099775"/>
            <a:ext cx="3547500" cy="4857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&lt;main&gt;&lt;/main&gt;</a:t>
            </a:r>
            <a:endParaRPr/>
          </a:p>
        </p:txBody>
      </p:sp>
      <p:sp>
        <p:nvSpPr>
          <p:cNvPr id="573" name="Google Shape;573;p47"/>
          <p:cNvSpPr/>
          <p:nvPr/>
        </p:nvSpPr>
        <p:spPr>
          <a:xfrm>
            <a:off x="1004000" y="3683113"/>
            <a:ext cx="3547500" cy="4857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&lt;footer&gt;&lt;/footer&gt;</a:t>
            </a:r>
            <a:endParaRPr/>
          </a:p>
        </p:txBody>
      </p:sp>
      <p:sp>
        <p:nvSpPr>
          <p:cNvPr id="574" name="Google Shape;574;p47"/>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575" name="Google Shape;575;p47"/>
          <p:cNvSpPr txBox="1"/>
          <p:nvPr/>
        </p:nvSpPr>
        <p:spPr>
          <a:xfrm>
            <a:off x="5975400" y="2069375"/>
            <a:ext cx="2628300" cy="2180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body</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 </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header</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zona care se repetă pe fiecare pagină, cu meniu, sigla, motto etc.</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header</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main</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zona de conținut propriu al paginii</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main</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footer</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partea de subsol care se repetă pe fiecare pagină cu adresă de contact, copyright, diverse date și linkuri administrative etc.</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footer</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body</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579" name="Shape 579"/>
        <p:cNvGrpSpPr/>
        <p:nvPr/>
      </p:nvGrpSpPr>
      <p:grpSpPr>
        <a:xfrm>
          <a:off x="0" y="0"/>
          <a:ext cx="0" cy="0"/>
          <a:chOff x="0" y="0"/>
          <a:chExt cx="0" cy="0"/>
        </a:xfrm>
      </p:grpSpPr>
      <p:sp>
        <p:nvSpPr>
          <p:cNvPr id="580" name="Google Shape;580;p48"/>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 taguri de sectionare</a:t>
            </a:r>
            <a:endParaRPr/>
          </a:p>
        </p:txBody>
      </p:sp>
      <p:sp>
        <p:nvSpPr>
          <p:cNvPr id="581" name="Google Shape;581;p48"/>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83" name="Google Shape;583;p48">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584" name="Google Shape;584;p48"/>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585" name="Google Shape;585;p48"/>
          <p:cNvSpPr txBox="1"/>
          <p:nvPr/>
        </p:nvSpPr>
        <p:spPr>
          <a:xfrm>
            <a:off x="317150" y="1134400"/>
            <a:ext cx="8520600" cy="9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Tagurile de </a:t>
            </a:r>
            <a:r>
              <a:rPr b="1" lang="en">
                <a:solidFill>
                  <a:srgbClr val="666666"/>
                </a:solidFill>
              </a:rPr>
              <a:t>secționare </a:t>
            </a:r>
            <a:r>
              <a:rPr lang="en">
                <a:solidFill>
                  <a:srgbClr val="666666"/>
                </a:solidFill>
              </a:rPr>
              <a:t>se folosesc pentru a delimita zone de text care tratează o anumită temă și pentru care ar avea sens să asociem un titlu (de obicei tagurile de sectionare conțin ca prim element un tag-heading). Tagurile de secționare pot cuprinde tagurile </a:t>
            </a:r>
            <a:r>
              <a:rPr lang="en">
                <a:solidFill>
                  <a:srgbClr val="666666"/>
                </a:solidFill>
                <a:latin typeface="Courier New"/>
                <a:ea typeface="Courier New"/>
                <a:cs typeface="Courier New"/>
                <a:sym typeface="Courier New"/>
              </a:rPr>
              <a:t>header </a:t>
            </a:r>
            <a:r>
              <a:rPr lang="en">
                <a:solidFill>
                  <a:srgbClr val="666666"/>
                </a:solidFill>
              </a:rPr>
              <a:t>și </a:t>
            </a:r>
            <a:r>
              <a:rPr lang="en">
                <a:solidFill>
                  <a:srgbClr val="666666"/>
                </a:solidFill>
                <a:latin typeface="Courier New"/>
                <a:ea typeface="Courier New"/>
                <a:cs typeface="Courier New"/>
                <a:sym typeface="Courier New"/>
              </a:rPr>
              <a:t>footer</a:t>
            </a:r>
            <a:r>
              <a:rPr lang="en">
                <a:solidFill>
                  <a:srgbClr val="666666"/>
                </a:solidFill>
              </a:rPr>
              <a:t>.</a:t>
            </a:r>
            <a:endParaRPr>
              <a:solidFill>
                <a:srgbClr val="666666"/>
              </a:solidFill>
            </a:endParaRPr>
          </a:p>
        </p:txBody>
      </p:sp>
      <p:sp>
        <p:nvSpPr>
          <p:cNvPr id="586" name="Google Shape;586;p48"/>
          <p:cNvSpPr txBox="1"/>
          <p:nvPr/>
        </p:nvSpPr>
        <p:spPr>
          <a:xfrm>
            <a:off x="317150" y="2346775"/>
            <a:ext cx="8520600" cy="64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Observatie: tagul &lt;body&gt; de asemenea este tag de sectionare, acesta delimitand sectiunea principala (continutul afisabil al paginii). Tagul </a:t>
            </a:r>
            <a:r>
              <a:rPr lang="en">
                <a:solidFill>
                  <a:srgbClr val="666666"/>
                </a:solidFill>
                <a:latin typeface="Courier New"/>
                <a:ea typeface="Courier New"/>
                <a:cs typeface="Courier New"/>
                <a:sym typeface="Courier New"/>
              </a:rPr>
              <a:t>body </a:t>
            </a:r>
            <a:r>
              <a:rPr lang="en">
                <a:solidFill>
                  <a:srgbClr val="666666"/>
                </a:solidFill>
              </a:rPr>
              <a:t>e singurul care </a:t>
            </a:r>
            <a:r>
              <a:rPr lang="en">
                <a:solidFill>
                  <a:srgbClr val="666666"/>
                </a:solidFill>
              </a:rPr>
              <a:t>îl</a:t>
            </a:r>
            <a:r>
              <a:rPr lang="en">
                <a:solidFill>
                  <a:srgbClr val="666666"/>
                </a:solidFill>
              </a:rPr>
              <a:t> accepta ca fiu pe </a:t>
            </a:r>
            <a:r>
              <a:rPr lang="en">
                <a:solidFill>
                  <a:srgbClr val="666666"/>
                </a:solidFill>
                <a:latin typeface="Courier New"/>
                <a:ea typeface="Courier New"/>
                <a:cs typeface="Courier New"/>
                <a:sym typeface="Courier New"/>
              </a:rPr>
              <a:t>main</a:t>
            </a:r>
            <a:r>
              <a:rPr lang="en">
                <a:solidFill>
                  <a:srgbClr val="666666"/>
                </a:solidFill>
              </a:rPr>
              <a:t>.</a:t>
            </a:r>
            <a:endParaRPr>
              <a:solidFill>
                <a:srgbClr val="666666"/>
              </a:solidFill>
            </a:endParaRPr>
          </a:p>
        </p:txBody>
      </p:sp>
      <p:sp>
        <p:nvSpPr>
          <p:cNvPr id="587" name="Google Shape;587;p48"/>
          <p:cNvSpPr txBox="1"/>
          <p:nvPr/>
        </p:nvSpPr>
        <p:spPr>
          <a:xfrm>
            <a:off x="334800" y="3289375"/>
            <a:ext cx="8474400" cy="86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Toate tagurile de secționare sunt elemente de tip bloc: în comportamentul default, lasă un rând liber înainte și unul după conținutul lor, și se întind pe toată lățimea containerului.</a:t>
            </a:r>
            <a:endParaRPr>
              <a:solidFill>
                <a:srgbClr val="666666"/>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591" name="Shape 591"/>
        <p:cNvGrpSpPr/>
        <p:nvPr/>
      </p:nvGrpSpPr>
      <p:grpSpPr>
        <a:xfrm>
          <a:off x="0" y="0"/>
          <a:ext cx="0" cy="0"/>
          <a:chOff x="0" y="0"/>
          <a:chExt cx="0" cy="0"/>
        </a:xfrm>
      </p:grpSpPr>
      <p:sp>
        <p:nvSpPr>
          <p:cNvPr id="592" name="Google Shape;592;p49"/>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 taguri de sectionare (nav)</a:t>
            </a:r>
            <a:endParaRPr/>
          </a:p>
        </p:txBody>
      </p:sp>
      <p:sp>
        <p:nvSpPr>
          <p:cNvPr id="593" name="Google Shape;593;p49"/>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95" name="Google Shape;595;p49">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596" name="Google Shape;596;p49"/>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597" name="Google Shape;597;p49"/>
          <p:cNvSpPr txBox="1"/>
          <p:nvPr/>
        </p:nvSpPr>
        <p:spPr>
          <a:xfrm>
            <a:off x="311700" y="1053075"/>
            <a:ext cx="8520600" cy="23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Defineste o </a:t>
            </a:r>
            <a:r>
              <a:rPr lang="en"/>
              <a:t>secțiune</a:t>
            </a:r>
            <a:r>
              <a:rPr lang="en"/>
              <a:t> a paginii </a:t>
            </a:r>
            <a:r>
              <a:rPr lang="en"/>
              <a:t>dedicată</a:t>
            </a:r>
            <a:r>
              <a:rPr lang="en"/>
              <a:t> navigarii. Pot fi </a:t>
            </a:r>
            <a:r>
              <a:rPr lang="en"/>
              <a:t>link-uri</a:t>
            </a:r>
            <a:r>
              <a:rPr lang="en"/>
              <a:t> </a:t>
            </a:r>
            <a:r>
              <a:rPr lang="en"/>
              <a:t>către</a:t>
            </a:r>
            <a:r>
              <a:rPr lang="en"/>
              <a:t> zone din </a:t>
            </a:r>
            <a:r>
              <a:rPr lang="en"/>
              <a:t>aceeași</a:t>
            </a:r>
            <a:r>
              <a:rPr lang="en"/>
              <a:t> pagina (ancore), sau pagini diferite. </a:t>
            </a:r>
            <a:r>
              <a:rPr lang="en"/>
              <a:t>Așa</a:t>
            </a:r>
            <a:r>
              <a:rPr lang="en"/>
              <a:t> cum este precizat </a:t>
            </a:r>
            <a:r>
              <a:rPr lang="en"/>
              <a:t>în</a:t>
            </a:r>
            <a:r>
              <a:rPr lang="en"/>
              <a:t> standard, nu orice grup de linkuri ar trebui puse </a:t>
            </a:r>
            <a:r>
              <a:rPr lang="en"/>
              <a:t>într-un</a:t>
            </a:r>
            <a:r>
              <a:rPr lang="en"/>
              <a:t> element de tip nav, ci doar seturi de linkuri care reprezinta cu adevarat o </a:t>
            </a:r>
            <a:r>
              <a:rPr lang="en"/>
              <a:t>secțiune</a:t>
            </a:r>
            <a:r>
              <a:rPr lang="en"/>
              <a:t> </a:t>
            </a:r>
            <a:r>
              <a:rPr lang="en"/>
              <a:t>importantă</a:t>
            </a:r>
            <a:r>
              <a:rPr lang="en"/>
              <a:t> de navigatie, cum ar fi meniul unei pagini. Pot exista mai multe elemente nav pe pagina, de exemplu poate exista un nav pentru meniul site-ului </a:t>
            </a:r>
            <a:r>
              <a:rPr lang="en"/>
              <a:t>și</a:t>
            </a:r>
            <a:r>
              <a:rPr lang="en"/>
              <a:t> un nav pentru navigarea in pagina </a:t>
            </a:r>
            <a:r>
              <a:rPr lang="en"/>
              <a:t>curentă</a:t>
            </a:r>
            <a:r>
              <a:rPr lang="en"/>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Mai multe detalii:</a:t>
            </a:r>
            <a:endParaRPr/>
          </a:p>
          <a:p>
            <a:pPr indent="0" lvl="0" marL="0" rtl="0" algn="l">
              <a:spcBef>
                <a:spcPts val="0"/>
              </a:spcBef>
              <a:spcAft>
                <a:spcPts val="0"/>
              </a:spcAft>
              <a:buClr>
                <a:schemeClr val="dk1"/>
              </a:buClr>
              <a:buSzPts val="1100"/>
              <a:buFont typeface="Arial"/>
              <a:buNone/>
            </a:pPr>
            <a:r>
              <a:t/>
            </a:r>
            <a:endParaRPr/>
          </a:p>
          <a:p>
            <a:pPr indent="-317500" lvl="0" marL="457200" rtl="0" algn="l">
              <a:spcBef>
                <a:spcPts val="0"/>
              </a:spcBef>
              <a:spcAft>
                <a:spcPts val="0"/>
              </a:spcAft>
              <a:buSzPts val="1400"/>
              <a:buChar char="●"/>
            </a:pPr>
            <a:r>
              <a:rPr lang="en" u="sng">
                <a:solidFill>
                  <a:schemeClr val="hlink"/>
                </a:solidFill>
                <a:hlinkClick r:id="rId5"/>
              </a:rPr>
              <a:t>http://dev.w3.org/html5/spec/the-nav-element.html#the-nav-element</a:t>
            </a:r>
            <a:endParaRPr/>
          </a:p>
          <a:p>
            <a:pPr indent="-317500" lvl="0" marL="457200" rtl="0" algn="l">
              <a:spcBef>
                <a:spcPts val="0"/>
              </a:spcBef>
              <a:spcAft>
                <a:spcPts val="0"/>
              </a:spcAft>
              <a:buSzPts val="1400"/>
              <a:buChar char="●"/>
            </a:pPr>
            <a:r>
              <a:rPr lang="en" u="sng">
                <a:solidFill>
                  <a:schemeClr val="hlink"/>
                </a:solidFill>
                <a:hlinkClick r:id="rId6"/>
              </a:rPr>
              <a:t>http://html5doctor.com/nav-element/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598" name="Google Shape;598;p49"/>
          <p:cNvSpPr txBox="1"/>
          <p:nvPr/>
        </p:nvSpPr>
        <p:spPr>
          <a:xfrm>
            <a:off x="459450" y="3513025"/>
            <a:ext cx="8111700" cy="8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Conform indicațiilor din standard, meniul site-ului trebuie să fie definit în nav cu ajutorul unei liste neordonate de linkuri.</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602" name="Shape 602"/>
        <p:cNvGrpSpPr/>
        <p:nvPr/>
      </p:nvGrpSpPr>
      <p:grpSpPr>
        <a:xfrm>
          <a:off x="0" y="0"/>
          <a:ext cx="0" cy="0"/>
          <a:chOff x="0" y="0"/>
          <a:chExt cx="0" cy="0"/>
        </a:xfrm>
      </p:grpSpPr>
      <p:sp>
        <p:nvSpPr>
          <p:cNvPr id="603" name="Google Shape;603;p50"/>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 taguri de sectionare (nav)</a:t>
            </a:r>
            <a:endParaRPr/>
          </a:p>
        </p:txBody>
      </p:sp>
      <p:sp>
        <p:nvSpPr>
          <p:cNvPr id="604" name="Google Shape;604;p50"/>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06" name="Google Shape;606;p50">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607" name="Google Shape;607;p50"/>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608" name="Google Shape;608;p50"/>
          <p:cNvSpPr txBox="1"/>
          <p:nvPr/>
        </p:nvSpPr>
        <p:spPr>
          <a:xfrm>
            <a:off x="311700" y="1438763"/>
            <a:ext cx="8520600" cy="32019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150">
                <a:solidFill>
                  <a:schemeClr val="dk1"/>
                </a:solidFill>
                <a:highlight>
                  <a:srgbClr val="FFFFFE"/>
                </a:highlight>
                <a:latin typeface="Courier New"/>
                <a:ea typeface="Courier New"/>
                <a:cs typeface="Courier New"/>
                <a:sym typeface="Courier New"/>
              </a:rPr>
              <a:t>       </a:t>
            </a:r>
            <a:r>
              <a:rPr lang="en" sz="1150">
                <a:solidFill>
                  <a:srgbClr val="1F217D"/>
                </a:solidFill>
                <a:highlight>
                  <a:srgbClr val="FFFFFE"/>
                </a:highlight>
                <a:latin typeface="Courier New"/>
                <a:ea typeface="Courier New"/>
                <a:cs typeface="Courier New"/>
                <a:sym typeface="Courier New"/>
              </a:rPr>
              <a:t>&lt;</a:t>
            </a:r>
            <a:r>
              <a:rPr lang="en" sz="1150">
                <a:solidFill>
                  <a:srgbClr val="4D7FE2"/>
                </a:solidFill>
                <a:highlight>
                  <a:srgbClr val="FFFFFE"/>
                </a:highlight>
                <a:latin typeface="Courier New"/>
                <a:ea typeface="Courier New"/>
                <a:cs typeface="Courier New"/>
                <a:sym typeface="Courier New"/>
              </a:rPr>
              <a:t>nav</a:t>
            </a:r>
            <a:r>
              <a:rPr lang="en" sz="1150">
                <a:solidFill>
                  <a:srgbClr val="1F217D"/>
                </a:solidFill>
                <a:highlight>
                  <a:srgbClr val="FFFFFE"/>
                </a:highlight>
                <a:latin typeface="Courier New"/>
                <a:ea typeface="Courier New"/>
                <a:cs typeface="Courier New"/>
                <a:sym typeface="Courier New"/>
              </a:rPr>
              <a:t>&gt;</a:t>
            </a:r>
            <a:endParaRPr sz="1150">
              <a:solidFill>
                <a:srgbClr val="1F217D"/>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150">
                <a:solidFill>
                  <a:schemeClr val="dk1"/>
                </a:solidFill>
                <a:highlight>
                  <a:srgbClr val="FFFFFE"/>
                </a:highlight>
                <a:latin typeface="Courier New"/>
                <a:ea typeface="Courier New"/>
                <a:cs typeface="Courier New"/>
                <a:sym typeface="Courier New"/>
              </a:rPr>
              <a:t>           </a:t>
            </a:r>
            <a:r>
              <a:rPr lang="en" sz="1150">
                <a:solidFill>
                  <a:srgbClr val="1F217D"/>
                </a:solidFill>
                <a:highlight>
                  <a:srgbClr val="FFFFFE"/>
                </a:highlight>
                <a:latin typeface="Courier New"/>
                <a:ea typeface="Courier New"/>
                <a:cs typeface="Courier New"/>
                <a:sym typeface="Courier New"/>
              </a:rPr>
              <a:t>&lt;</a:t>
            </a:r>
            <a:r>
              <a:rPr lang="en" sz="1150">
                <a:solidFill>
                  <a:srgbClr val="4D7FE2"/>
                </a:solidFill>
                <a:highlight>
                  <a:srgbClr val="FFFFFE"/>
                </a:highlight>
                <a:latin typeface="Courier New"/>
                <a:ea typeface="Courier New"/>
                <a:cs typeface="Courier New"/>
                <a:sym typeface="Courier New"/>
              </a:rPr>
              <a:t>ul</a:t>
            </a:r>
            <a:r>
              <a:rPr lang="en" sz="1150">
                <a:solidFill>
                  <a:srgbClr val="1F217D"/>
                </a:solidFill>
                <a:highlight>
                  <a:srgbClr val="FFFFFE"/>
                </a:highlight>
                <a:latin typeface="Courier New"/>
                <a:ea typeface="Courier New"/>
                <a:cs typeface="Courier New"/>
                <a:sym typeface="Courier New"/>
              </a:rPr>
              <a:t>&gt;</a:t>
            </a:r>
            <a:endParaRPr sz="1150">
              <a:solidFill>
                <a:srgbClr val="1F217D"/>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150">
                <a:solidFill>
                  <a:schemeClr val="dk1"/>
                </a:solidFill>
                <a:highlight>
                  <a:srgbClr val="FFFFFE"/>
                </a:highlight>
                <a:latin typeface="Courier New"/>
                <a:ea typeface="Courier New"/>
                <a:cs typeface="Courier New"/>
                <a:sym typeface="Courier New"/>
              </a:rPr>
              <a:t>               </a:t>
            </a:r>
            <a:r>
              <a:rPr lang="en" sz="1150">
                <a:solidFill>
                  <a:srgbClr val="1F217D"/>
                </a:solidFill>
                <a:highlight>
                  <a:srgbClr val="FFFFFE"/>
                </a:highlight>
                <a:latin typeface="Courier New"/>
                <a:ea typeface="Courier New"/>
                <a:cs typeface="Courier New"/>
                <a:sym typeface="Courier New"/>
              </a:rPr>
              <a:t>&lt;</a:t>
            </a:r>
            <a:r>
              <a:rPr lang="en" sz="1150">
                <a:solidFill>
                  <a:srgbClr val="4D7FE2"/>
                </a:solidFill>
                <a:highlight>
                  <a:srgbClr val="FFFFFE"/>
                </a:highlight>
                <a:latin typeface="Courier New"/>
                <a:ea typeface="Courier New"/>
                <a:cs typeface="Courier New"/>
                <a:sym typeface="Courier New"/>
              </a:rPr>
              <a:t>li</a:t>
            </a:r>
            <a:r>
              <a:rPr lang="en" sz="1150">
                <a:solidFill>
                  <a:srgbClr val="1F217D"/>
                </a:solidFill>
                <a:highlight>
                  <a:srgbClr val="FFFFFE"/>
                </a:highlight>
                <a:latin typeface="Courier New"/>
                <a:ea typeface="Courier New"/>
                <a:cs typeface="Courier New"/>
                <a:sym typeface="Courier New"/>
              </a:rPr>
              <a:t>&gt;&lt;</a:t>
            </a:r>
            <a:r>
              <a:rPr lang="en" sz="1150">
                <a:solidFill>
                  <a:srgbClr val="4D7FE2"/>
                </a:solidFill>
                <a:highlight>
                  <a:srgbClr val="FFFFFE"/>
                </a:highlight>
                <a:latin typeface="Courier New"/>
                <a:ea typeface="Courier New"/>
                <a:cs typeface="Courier New"/>
                <a:sym typeface="Courier New"/>
              </a:rPr>
              <a:t>a</a:t>
            </a:r>
            <a:r>
              <a:rPr lang="en" sz="1150">
                <a:solidFill>
                  <a:schemeClr val="dk1"/>
                </a:solidFill>
                <a:highlight>
                  <a:srgbClr val="FFFFFE"/>
                </a:highlight>
                <a:latin typeface="Courier New"/>
                <a:ea typeface="Courier New"/>
                <a:cs typeface="Courier New"/>
                <a:sym typeface="Courier New"/>
              </a:rPr>
              <a:t> </a:t>
            </a:r>
            <a:r>
              <a:rPr lang="en" sz="1150">
                <a:solidFill>
                  <a:srgbClr val="984E9C"/>
                </a:solidFill>
                <a:highlight>
                  <a:srgbClr val="FFFFFE"/>
                </a:highlight>
                <a:latin typeface="Courier New"/>
                <a:ea typeface="Courier New"/>
                <a:cs typeface="Courier New"/>
                <a:sym typeface="Courier New"/>
              </a:rPr>
              <a:t>href</a:t>
            </a:r>
            <a:r>
              <a:rPr lang="en" sz="1150">
                <a:solidFill>
                  <a:srgbClr val="1F217D"/>
                </a:solidFill>
                <a:highlight>
                  <a:srgbClr val="FFFFFE"/>
                </a:highlight>
                <a:latin typeface="Courier New"/>
                <a:ea typeface="Courier New"/>
                <a:cs typeface="Courier New"/>
                <a:sym typeface="Courier New"/>
              </a:rPr>
              <a:t>=</a:t>
            </a:r>
            <a:r>
              <a:rPr lang="en" sz="1150">
                <a:solidFill>
                  <a:srgbClr val="AC9037"/>
                </a:solidFill>
                <a:highlight>
                  <a:srgbClr val="FFFFFE"/>
                </a:highlight>
                <a:latin typeface="Courier New"/>
                <a:ea typeface="Courier New"/>
                <a:cs typeface="Courier New"/>
                <a:sym typeface="Courier New"/>
              </a:rPr>
              <a:t>"index.html"</a:t>
            </a:r>
            <a:r>
              <a:rPr lang="en" sz="1150">
                <a:solidFill>
                  <a:srgbClr val="1F217D"/>
                </a:solidFill>
                <a:highlight>
                  <a:srgbClr val="FFFFFE"/>
                </a:highlight>
                <a:latin typeface="Courier New"/>
                <a:ea typeface="Courier New"/>
                <a:cs typeface="Courier New"/>
                <a:sym typeface="Courier New"/>
              </a:rPr>
              <a:t>&gt;</a:t>
            </a:r>
            <a:r>
              <a:rPr lang="en" sz="1150">
                <a:solidFill>
                  <a:schemeClr val="dk1"/>
                </a:solidFill>
                <a:highlight>
                  <a:srgbClr val="FFFFFE"/>
                </a:highlight>
                <a:latin typeface="Courier New"/>
                <a:ea typeface="Courier New"/>
                <a:cs typeface="Courier New"/>
                <a:sym typeface="Courier New"/>
              </a:rPr>
              <a:t>Pagina principală</a:t>
            </a:r>
            <a:r>
              <a:rPr lang="en" sz="1150">
                <a:solidFill>
                  <a:srgbClr val="1F217D"/>
                </a:solidFill>
                <a:highlight>
                  <a:srgbClr val="FFFFFE"/>
                </a:highlight>
                <a:latin typeface="Courier New"/>
                <a:ea typeface="Courier New"/>
                <a:cs typeface="Courier New"/>
                <a:sym typeface="Courier New"/>
              </a:rPr>
              <a:t>&lt;/</a:t>
            </a:r>
            <a:r>
              <a:rPr lang="en" sz="1150">
                <a:solidFill>
                  <a:srgbClr val="4D7FE2"/>
                </a:solidFill>
                <a:highlight>
                  <a:srgbClr val="FFFFFE"/>
                </a:highlight>
                <a:latin typeface="Courier New"/>
                <a:ea typeface="Courier New"/>
                <a:cs typeface="Courier New"/>
                <a:sym typeface="Courier New"/>
              </a:rPr>
              <a:t>a</a:t>
            </a:r>
            <a:r>
              <a:rPr lang="en" sz="1150">
                <a:solidFill>
                  <a:srgbClr val="1F217D"/>
                </a:solidFill>
                <a:highlight>
                  <a:srgbClr val="FFFFFE"/>
                </a:highlight>
                <a:latin typeface="Courier New"/>
                <a:ea typeface="Courier New"/>
                <a:cs typeface="Courier New"/>
                <a:sym typeface="Courier New"/>
              </a:rPr>
              <a:t>&gt;&lt;/</a:t>
            </a:r>
            <a:r>
              <a:rPr lang="en" sz="1150">
                <a:solidFill>
                  <a:srgbClr val="4D7FE2"/>
                </a:solidFill>
                <a:highlight>
                  <a:srgbClr val="FFFFFE"/>
                </a:highlight>
                <a:latin typeface="Courier New"/>
                <a:ea typeface="Courier New"/>
                <a:cs typeface="Courier New"/>
                <a:sym typeface="Courier New"/>
              </a:rPr>
              <a:t>li</a:t>
            </a:r>
            <a:r>
              <a:rPr lang="en" sz="1150">
                <a:solidFill>
                  <a:srgbClr val="1F217D"/>
                </a:solidFill>
                <a:highlight>
                  <a:srgbClr val="FFFFFE"/>
                </a:highlight>
                <a:latin typeface="Courier New"/>
                <a:ea typeface="Courier New"/>
                <a:cs typeface="Courier New"/>
                <a:sym typeface="Courier New"/>
              </a:rPr>
              <a:t>&gt;</a:t>
            </a:r>
            <a:endParaRPr sz="1150">
              <a:solidFill>
                <a:srgbClr val="1F217D"/>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150">
                <a:solidFill>
                  <a:schemeClr val="dk1"/>
                </a:solidFill>
                <a:highlight>
                  <a:srgbClr val="FFFFFE"/>
                </a:highlight>
                <a:latin typeface="Courier New"/>
                <a:ea typeface="Courier New"/>
                <a:cs typeface="Courier New"/>
                <a:sym typeface="Courier New"/>
              </a:rPr>
              <a:t>               </a:t>
            </a:r>
            <a:r>
              <a:rPr lang="en" sz="1150">
                <a:solidFill>
                  <a:srgbClr val="1F217D"/>
                </a:solidFill>
                <a:highlight>
                  <a:srgbClr val="FFFFFE"/>
                </a:highlight>
                <a:latin typeface="Courier New"/>
                <a:ea typeface="Courier New"/>
                <a:cs typeface="Courier New"/>
                <a:sym typeface="Courier New"/>
              </a:rPr>
              <a:t>&lt;</a:t>
            </a:r>
            <a:r>
              <a:rPr lang="en" sz="1150">
                <a:solidFill>
                  <a:srgbClr val="4D7FE2"/>
                </a:solidFill>
                <a:highlight>
                  <a:srgbClr val="FFFFFE"/>
                </a:highlight>
                <a:latin typeface="Courier New"/>
                <a:ea typeface="Courier New"/>
                <a:cs typeface="Courier New"/>
                <a:sym typeface="Courier New"/>
              </a:rPr>
              <a:t>li</a:t>
            </a:r>
            <a:r>
              <a:rPr lang="en" sz="1150">
                <a:solidFill>
                  <a:srgbClr val="1F217D"/>
                </a:solidFill>
                <a:highlight>
                  <a:srgbClr val="FFFFFE"/>
                </a:highlight>
                <a:latin typeface="Courier New"/>
                <a:ea typeface="Courier New"/>
                <a:cs typeface="Courier New"/>
                <a:sym typeface="Courier New"/>
              </a:rPr>
              <a:t>&gt;&lt;</a:t>
            </a:r>
            <a:r>
              <a:rPr lang="en" sz="1150">
                <a:solidFill>
                  <a:srgbClr val="4D7FE2"/>
                </a:solidFill>
                <a:highlight>
                  <a:srgbClr val="FFFFFE"/>
                </a:highlight>
                <a:latin typeface="Courier New"/>
                <a:ea typeface="Courier New"/>
                <a:cs typeface="Courier New"/>
                <a:sym typeface="Courier New"/>
              </a:rPr>
              <a:t>a</a:t>
            </a:r>
            <a:r>
              <a:rPr lang="en" sz="1150">
                <a:solidFill>
                  <a:schemeClr val="dk1"/>
                </a:solidFill>
                <a:highlight>
                  <a:srgbClr val="FFFFFE"/>
                </a:highlight>
                <a:latin typeface="Courier New"/>
                <a:ea typeface="Courier New"/>
                <a:cs typeface="Courier New"/>
                <a:sym typeface="Courier New"/>
              </a:rPr>
              <a:t> </a:t>
            </a:r>
            <a:r>
              <a:rPr lang="en" sz="1150">
                <a:solidFill>
                  <a:srgbClr val="984E9C"/>
                </a:solidFill>
                <a:highlight>
                  <a:srgbClr val="FFFFFE"/>
                </a:highlight>
                <a:latin typeface="Courier New"/>
                <a:ea typeface="Courier New"/>
                <a:cs typeface="Courier New"/>
                <a:sym typeface="Courier New"/>
              </a:rPr>
              <a:t>href</a:t>
            </a:r>
            <a:r>
              <a:rPr lang="en" sz="1150">
                <a:solidFill>
                  <a:srgbClr val="1F217D"/>
                </a:solidFill>
                <a:highlight>
                  <a:srgbClr val="FFFFFE"/>
                </a:highlight>
                <a:latin typeface="Courier New"/>
                <a:ea typeface="Courier New"/>
                <a:cs typeface="Courier New"/>
                <a:sym typeface="Courier New"/>
              </a:rPr>
              <a:t>=</a:t>
            </a:r>
            <a:r>
              <a:rPr lang="en" sz="1150">
                <a:solidFill>
                  <a:srgbClr val="AC9037"/>
                </a:solidFill>
                <a:highlight>
                  <a:srgbClr val="FFFFFE"/>
                </a:highlight>
                <a:latin typeface="Courier New"/>
                <a:ea typeface="Courier New"/>
                <a:cs typeface="Courier New"/>
                <a:sym typeface="Courier New"/>
              </a:rPr>
              <a:t>"despre.html"</a:t>
            </a:r>
            <a:r>
              <a:rPr lang="en" sz="1150">
                <a:solidFill>
                  <a:srgbClr val="1F217D"/>
                </a:solidFill>
                <a:highlight>
                  <a:srgbClr val="FFFFFE"/>
                </a:highlight>
                <a:latin typeface="Courier New"/>
                <a:ea typeface="Courier New"/>
                <a:cs typeface="Courier New"/>
                <a:sym typeface="Courier New"/>
              </a:rPr>
              <a:t>&gt;</a:t>
            </a:r>
            <a:r>
              <a:rPr lang="en" sz="1150">
                <a:solidFill>
                  <a:schemeClr val="dk1"/>
                </a:solidFill>
                <a:highlight>
                  <a:srgbClr val="FFFFFE"/>
                </a:highlight>
                <a:latin typeface="Courier New"/>
                <a:ea typeface="Courier New"/>
                <a:cs typeface="Courier New"/>
                <a:sym typeface="Courier New"/>
              </a:rPr>
              <a:t>Despre firma</a:t>
            </a:r>
            <a:r>
              <a:rPr lang="en" sz="1150">
                <a:solidFill>
                  <a:srgbClr val="1F217D"/>
                </a:solidFill>
                <a:highlight>
                  <a:srgbClr val="FFFFFE"/>
                </a:highlight>
                <a:latin typeface="Courier New"/>
                <a:ea typeface="Courier New"/>
                <a:cs typeface="Courier New"/>
                <a:sym typeface="Courier New"/>
              </a:rPr>
              <a:t>&lt;/</a:t>
            </a:r>
            <a:r>
              <a:rPr lang="en" sz="1150">
                <a:solidFill>
                  <a:srgbClr val="4D7FE2"/>
                </a:solidFill>
                <a:highlight>
                  <a:srgbClr val="FFFFFE"/>
                </a:highlight>
                <a:latin typeface="Courier New"/>
                <a:ea typeface="Courier New"/>
                <a:cs typeface="Courier New"/>
                <a:sym typeface="Courier New"/>
              </a:rPr>
              <a:t>a</a:t>
            </a:r>
            <a:r>
              <a:rPr lang="en" sz="1150">
                <a:solidFill>
                  <a:srgbClr val="1F217D"/>
                </a:solidFill>
                <a:highlight>
                  <a:srgbClr val="FFFFFE"/>
                </a:highlight>
                <a:latin typeface="Courier New"/>
                <a:ea typeface="Courier New"/>
                <a:cs typeface="Courier New"/>
                <a:sym typeface="Courier New"/>
              </a:rPr>
              <a:t>&gt;&lt;/</a:t>
            </a:r>
            <a:r>
              <a:rPr lang="en" sz="1150">
                <a:solidFill>
                  <a:srgbClr val="4D7FE2"/>
                </a:solidFill>
                <a:highlight>
                  <a:srgbClr val="FFFFFE"/>
                </a:highlight>
                <a:latin typeface="Courier New"/>
                <a:ea typeface="Courier New"/>
                <a:cs typeface="Courier New"/>
                <a:sym typeface="Courier New"/>
              </a:rPr>
              <a:t>li</a:t>
            </a:r>
            <a:r>
              <a:rPr lang="en" sz="1150">
                <a:solidFill>
                  <a:srgbClr val="1F217D"/>
                </a:solidFill>
                <a:highlight>
                  <a:srgbClr val="FFFFFE"/>
                </a:highlight>
                <a:latin typeface="Courier New"/>
                <a:ea typeface="Courier New"/>
                <a:cs typeface="Courier New"/>
                <a:sym typeface="Courier New"/>
              </a:rPr>
              <a:t>&gt;</a:t>
            </a:r>
            <a:endParaRPr sz="1150">
              <a:solidFill>
                <a:srgbClr val="1F217D"/>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150">
                <a:solidFill>
                  <a:schemeClr val="dk1"/>
                </a:solidFill>
                <a:highlight>
                  <a:srgbClr val="FFFFFE"/>
                </a:highlight>
                <a:latin typeface="Courier New"/>
                <a:ea typeface="Courier New"/>
                <a:cs typeface="Courier New"/>
                <a:sym typeface="Courier New"/>
              </a:rPr>
              <a:t>               </a:t>
            </a:r>
            <a:r>
              <a:rPr lang="en" sz="1150">
                <a:solidFill>
                  <a:srgbClr val="1F217D"/>
                </a:solidFill>
                <a:highlight>
                  <a:srgbClr val="FFFFFE"/>
                </a:highlight>
                <a:latin typeface="Courier New"/>
                <a:ea typeface="Courier New"/>
                <a:cs typeface="Courier New"/>
                <a:sym typeface="Courier New"/>
              </a:rPr>
              <a:t>&lt;</a:t>
            </a:r>
            <a:r>
              <a:rPr lang="en" sz="1150">
                <a:solidFill>
                  <a:srgbClr val="4D7FE2"/>
                </a:solidFill>
                <a:highlight>
                  <a:srgbClr val="FFFFFE"/>
                </a:highlight>
                <a:latin typeface="Courier New"/>
                <a:ea typeface="Courier New"/>
                <a:cs typeface="Courier New"/>
                <a:sym typeface="Courier New"/>
              </a:rPr>
              <a:t>li</a:t>
            </a:r>
            <a:r>
              <a:rPr lang="en" sz="1150">
                <a:solidFill>
                  <a:srgbClr val="1F217D"/>
                </a:solidFill>
                <a:highlight>
                  <a:srgbClr val="FFFFFE"/>
                </a:highlight>
                <a:latin typeface="Courier New"/>
                <a:ea typeface="Courier New"/>
                <a:cs typeface="Courier New"/>
                <a:sym typeface="Courier New"/>
              </a:rPr>
              <a:t>&gt;&lt;</a:t>
            </a:r>
            <a:r>
              <a:rPr lang="en" sz="1150">
                <a:solidFill>
                  <a:srgbClr val="4D7FE2"/>
                </a:solidFill>
                <a:highlight>
                  <a:srgbClr val="FFFFFE"/>
                </a:highlight>
                <a:latin typeface="Courier New"/>
                <a:ea typeface="Courier New"/>
                <a:cs typeface="Courier New"/>
                <a:sym typeface="Courier New"/>
              </a:rPr>
              <a:t>div</a:t>
            </a:r>
            <a:r>
              <a:rPr lang="en" sz="1150">
                <a:solidFill>
                  <a:srgbClr val="1F217D"/>
                </a:solidFill>
                <a:highlight>
                  <a:srgbClr val="FFFFFE"/>
                </a:highlight>
                <a:latin typeface="Courier New"/>
                <a:ea typeface="Courier New"/>
                <a:cs typeface="Courier New"/>
                <a:sym typeface="Courier New"/>
              </a:rPr>
              <a:t>&gt;</a:t>
            </a:r>
            <a:r>
              <a:rPr lang="en" sz="1150">
                <a:solidFill>
                  <a:schemeClr val="dk1"/>
                </a:solidFill>
                <a:highlight>
                  <a:srgbClr val="FFFFFE"/>
                </a:highlight>
                <a:latin typeface="Courier New"/>
                <a:ea typeface="Courier New"/>
                <a:cs typeface="Courier New"/>
                <a:sym typeface="Courier New"/>
              </a:rPr>
              <a:t>Produse</a:t>
            </a:r>
            <a:r>
              <a:rPr lang="en" sz="1150">
                <a:solidFill>
                  <a:srgbClr val="1F217D"/>
                </a:solidFill>
                <a:highlight>
                  <a:srgbClr val="FFFFFE"/>
                </a:highlight>
                <a:latin typeface="Courier New"/>
                <a:ea typeface="Courier New"/>
                <a:cs typeface="Courier New"/>
                <a:sym typeface="Courier New"/>
              </a:rPr>
              <a:t>&lt;/</a:t>
            </a:r>
            <a:r>
              <a:rPr lang="en" sz="1150">
                <a:solidFill>
                  <a:srgbClr val="4D7FE2"/>
                </a:solidFill>
                <a:highlight>
                  <a:srgbClr val="FFFFFE"/>
                </a:highlight>
                <a:latin typeface="Courier New"/>
                <a:ea typeface="Courier New"/>
                <a:cs typeface="Courier New"/>
                <a:sym typeface="Courier New"/>
              </a:rPr>
              <a:t>div</a:t>
            </a:r>
            <a:r>
              <a:rPr lang="en" sz="1150">
                <a:solidFill>
                  <a:srgbClr val="1F217D"/>
                </a:solidFill>
                <a:highlight>
                  <a:srgbClr val="FFFFFE"/>
                </a:highlight>
                <a:latin typeface="Courier New"/>
                <a:ea typeface="Courier New"/>
                <a:cs typeface="Courier New"/>
                <a:sym typeface="Courier New"/>
              </a:rPr>
              <a:t>&gt;</a:t>
            </a:r>
            <a:endParaRPr sz="1150">
              <a:solidFill>
                <a:srgbClr val="1F217D"/>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150">
                <a:solidFill>
                  <a:schemeClr val="dk1"/>
                </a:solidFill>
                <a:highlight>
                  <a:srgbClr val="FFFFFE"/>
                </a:highlight>
                <a:latin typeface="Courier New"/>
                <a:ea typeface="Courier New"/>
                <a:cs typeface="Courier New"/>
                <a:sym typeface="Courier New"/>
              </a:rPr>
              <a:t>                   </a:t>
            </a:r>
            <a:r>
              <a:rPr lang="en" sz="1150">
                <a:solidFill>
                  <a:srgbClr val="1F217D"/>
                </a:solidFill>
                <a:highlight>
                  <a:srgbClr val="FFFFFE"/>
                </a:highlight>
                <a:latin typeface="Courier New"/>
                <a:ea typeface="Courier New"/>
                <a:cs typeface="Courier New"/>
                <a:sym typeface="Courier New"/>
              </a:rPr>
              <a:t>&lt;</a:t>
            </a:r>
            <a:r>
              <a:rPr lang="en" sz="1150">
                <a:solidFill>
                  <a:srgbClr val="4D7FE2"/>
                </a:solidFill>
                <a:highlight>
                  <a:srgbClr val="FFFFFE"/>
                </a:highlight>
                <a:latin typeface="Courier New"/>
                <a:ea typeface="Courier New"/>
                <a:cs typeface="Courier New"/>
                <a:sym typeface="Courier New"/>
              </a:rPr>
              <a:t>ul</a:t>
            </a:r>
            <a:r>
              <a:rPr lang="en" sz="1150">
                <a:solidFill>
                  <a:srgbClr val="1F217D"/>
                </a:solidFill>
                <a:highlight>
                  <a:srgbClr val="FFFFFE"/>
                </a:highlight>
                <a:latin typeface="Courier New"/>
                <a:ea typeface="Courier New"/>
                <a:cs typeface="Courier New"/>
                <a:sym typeface="Courier New"/>
              </a:rPr>
              <a:t>&gt;</a:t>
            </a:r>
            <a:endParaRPr sz="1150">
              <a:solidFill>
                <a:srgbClr val="1F217D"/>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150">
                <a:solidFill>
                  <a:schemeClr val="dk1"/>
                </a:solidFill>
                <a:highlight>
                  <a:srgbClr val="FFFFFE"/>
                </a:highlight>
                <a:latin typeface="Courier New"/>
                <a:ea typeface="Courier New"/>
                <a:cs typeface="Courier New"/>
                <a:sym typeface="Courier New"/>
              </a:rPr>
              <a:t>                       </a:t>
            </a:r>
            <a:r>
              <a:rPr lang="en" sz="1150">
                <a:solidFill>
                  <a:srgbClr val="1F217D"/>
                </a:solidFill>
                <a:highlight>
                  <a:srgbClr val="FFFFFE"/>
                </a:highlight>
                <a:latin typeface="Courier New"/>
                <a:ea typeface="Courier New"/>
                <a:cs typeface="Courier New"/>
                <a:sym typeface="Courier New"/>
              </a:rPr>
              <a:t>&lt;</a:t>
            </a:r>
            <a:r>
              <a:rPr lang="en" sz="1150">
                <a:solidFill>
                  <a:srgbClr val="4D7FE2"/>
                </a:solidFill>
                <a:highlight>
                  <a:srgbClr val="FFFFFE"/>
                </a:highlight>
                <a:latin typeface="Courier New"/>
                <a:ea typeface="Courier New"/>
                <a:cs typeface="Courier New"/>
                <a:sym typeface="Courier New"/>
              </a:rPr>
              <a:t>li</a:t>
            </a:r>
            <a:r>
              <a:rPr lang="en" sz="1150">
                <a:solidFill>
                  <a:srgbClr val="1F217D"/>
                </a:solidFill>
                <a:highlight>
                  <a:srgbClr val="FFFFFE"/>
                </a:highlight>
                <a:latin typeface="Courier New"/>
                <a:ea typeface="Courier New"/>
                <a:cs typeface="Courier New"/>
                <a:sym typeface="Courier New"/>
              </a:rPr>
              <a:t>&gt;&lt;</a:t>
            </a:r>
            <a:r>
              <a:rPr lang="en" sz="1150">
                <a:solidFill>
                  <a:srgbClr val="4D7FE2"/>
                </a:solidFill>
                <a:highlight>
                  <a:srgbClr val="FFFFFE"/>
                </a:highlight>
                <a:latin typeface="Courier New"/>
                <a:ea typeface="Courier New"/>
                <a:cs typeface="Courier New"/>
                <a:sym typeface="Courier New"/>
              </a:rPr>
              <a:t>a</a:t>
            </a:r>
            <a:r>
              <a:rPr lang="en" sz="1150">
                <a:solidFill>
                  <a:schemeClr val="dk1"/>
                </a:solidFill>
                <a:highlight>
                  <a:srgbClr val="FFFFFE"/>
                </a:highlight>
                <a:latin typeface="Courier New"/>
                <a:ea typeface="Courier New"/>
                <a:cs typeface="Courier New"/>
                <a:sym typeface="Courier New"/>
              </a:rPr>
              <a:t> </a:t>
            </a:r>
            <a:r>
              <a:rPr lang="en" sz="1150">
                <a:solidFill>
                  <a:srgbClr val="984E9C"/>
                </a:solidFill>
                <a:highlight>
                  <a:srgbClr val="FFFFFE"/>
                </a:highlight>
                <a:latin typeface="Courier New"/>
                <a:ea typeface="Courier New"/>
                <a:cs typeface="Courier New"/>
                <a:sym typeface="Courier New"/>
              </a:rPr>
              <a:t>href</a:t>
            </a:r>
            <a:r>
              <a:rPr lang="en" sz="1150">
                <a:solidFill>
                  <a:srgbClr val="1F217D"/>
                </a:solidFill>
                <a:highlight>
                  <a:srgbClr val="FFFFFE"/>
                </a:highlight>
                <a:latin typeface="Courier New"/>
                <a:ea typeface="Courier New"/>
                <a:cs typeface="Courier New"/>
                <a:sym typeface="Courier New"/>
              </a:rPr>
              <a:t>=</a:t>
            </a:r>
            <a:r>
              <a:rPr lang="en" sz="1150">
                <a:solidFill>
                  <a:srgbClr val="AC9037"/>
                </a:solidFill>
                <a:highlight>
                  <a:srgbClr val="FFFFFE"/>
                </a:highlight>
                <a:latin typeface="Courier New"/>
                <a:ea typeface="Courier New"/>
                <a:cs typeface="Courier New"/>
                <a:sym typeface="Courier New"/>
              </a:rPr>
              <a:t>"carti.html"</a:t>
            </a:r>
            <a:r>
              <a:rPr lang="en" sz="1150">
                <a:solidFill>
                  <a:srgbClr val="1F217D"/>
                </a:solidFill>
                <a:highlight>
                  <a:srgbClr val="FFFFFE"/>
                </a:highlight>
                <a:latin typeface="Courier New"/>
                <a:ea typeface="Courier New"/>
                <a:cs typeface="Courier New"/>
                <a:sym typeface="Courier New"/>
              </a:rPr>
              <a:t>&gt;</a:t>
            </a:r>
            <a:r>
              <a:rPr lang="en" sz="1150">
                <a:solidFill>
                  <a:schemeClr val="dk1"/>
                </a:solidFill>
                <a:highlight>
                  <a:srgbClr val="FFFFFE"/>
                </a:highlight>
                <a:latin typeface="Courier New"/>
                <a:ea typeface="Courier New"/>
                <a:cs typeface="Courier New"/>
                <a:sym typeface="Courier New"/>
              </a:rPr>
              <a:t>Carti</a:t>
            </a:r>
            <a:r>
              <a:rPr lang="en" sz="1150">
                <a:solidFill>
                  <a:srgbClr val="1F217D"/>
                </a:solidFill>
                <a:highlight>
                  <a:srgbClr val="FFFFFE"/>
                </a:highlight>
                <a:latin typeface="Courier New"/>
                <a:ea typeface="Courier New"/>
                <a:cs typeface="Courier New"/>
                <a:sym typeface="Courier New"/>
              </a:rPr>
              <a:t>&lt;/</a:t>
            </a:r>
            <a:r>
              <a:rPr lang="en" sz="1150">
                <a:solidFill>
                  <a:srgbClr val="4D7FE2"/>
                </a:solidFill>
                <a:highlight>
                  <a:srgbClr val="FFFFFE"/>
                </a:highlight>
                <a:latin typeface="Courier New"/>
                <a:ea typeface="Courier New"/>
                <a:cs typeface="Courier New"/>
                <a:sym typeface="Courier New"/>
              </a:rPr>
              <a:t>a</a:t>
            </a:r>
            <a:r>
              <a:rPr lang="en" sz="1150">
                <a:solidFill>
                  <a:srgbClr val="1F217D"/>
                </a:solidFill>
                <a:highlight>
                  <a:srgbClr val="FFFFFE"/>
                </a:highlight>
                <a:latin typeface="Courier New"/>
                <a:ea typeface="Courier New"/>
                <a:cs typeface="Courier New"/>
                <a:sym typeface="Courier New"/>
              </a:rPr>
              <a:t>&gt;&lt;/</a:t>
            </a:r>
            <a:r>
              <a:rPr lang="en" sz="1150">
                <a:solidFill>
                  <a:srgbClr val="4D7FE2"/>
                </a:solidFill>
                <a:highlight>
                  <a:srgbClr val="FFFFFE"/>
                </a:highlight>
                <a:latin typeface="Courier New"/>
                <a:ea typeface="Courier New"/>
                <a:cs typeface="Courier New"/>
                <a:sym typeface="Courier New"/>
              </a:rPr>
              <a:t>li</a:t>
            </a:r>
            <a:r>
              <a:rPr lang="en" sz="1150">
                <a:solidFill>
                  <a:srgbClr val="1F217D"/>
                </a:solidFill>
                <a:highlight>
                  <a:srgbClr val="FFFFFE"/>
                </a:highlight>
                <a:latin typeface="Courier New"/>
                <a:ea typeface="Courier New"/>
                <a:cs typeface="Courier New"/>
                <a:sym typeface="Courier New"/>
              </a:rPr>
              <a:t>&gt;</a:t>
            </a:r>
            <a:endParaRPr sz="1150">
              <a:solidFill>
                <a:srgbClr val="1F217D"/>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150">
                <a:solidFill>
                  <a:schemeClr val="dk1"/>
                </a:solidFill>
                <a:highlight>
                  <a:srgbClr val="FFFFFE"/>
                </a:highlight>
                <a:latin typeface="Courier New"/>
                <a:ea typeface="Courier New"/>
                <a:cs typeface="Courier New"/>
                <a:sym typeface="Courier New"/>
              </a:rPr>
              <a:t>                       </a:t>
            </a:r>
            <a:r>
              <a:rPr lang="en" sz="1150">
                <a:solidFill>
                  <a:srgbClr val="1F217D"/>
                </a:solidFill>
                <a:highlight>
                  <a:srgbClr val="FFFFFE"/>
                </a:highlight>
                <a:latin typeface="Courier New"/>
                <a:ea typeface="Courier New"/>
                <a:cs typeface="Courier New"/>
                <a:sym typeface="Courier New"/>
              </a:rPr>
              <a:t>&lt;</a:t>
            </a:r>
            <a:r>
              <a:rPr lang="en" sz="1150">
                <a:solidFill>
                  <a:srgbClr val="4D7FE2"/>
                </a:solidFill>
                <a:highlight>
                  <a:srgbClr val="FFFFFE"/>
                </a:highlight>
                <a:latin typeface="Courier New"/>
                <a:ea typeface="Courier New"/>
                <a:cs typeface="Courier New"/>
                <a:sym typeface="Courier New"/>
              </a:rPr>
              <a:t>li</a:t>
            </a:r>
            <a:r>
              <a:rPr lang="en" sz="1150">
                <a:solidFill>
                  <a:srgbClr val="1F217D"/>
                </a:solidFill>
                <a:highlight>
                  <a:srgbClr val="FFFFFE"/>
                </a:highlight>
                <a:latin typeface="Courier New"/>
                <a:ea typeface="Courier New"/>
                <a:cs typeface="Courier New"/>
                <a:sym typeface="Courier New"/>
              </a:rPr>
              <a:t>&gt;&lt;</a:t>
            </a:r>
            <a:r>
              <a:rPr lang="en" sz="1150">
                <a:solidFill>
                  <a:srgbClr val="4D7FE2"/>
                </a:solidFill>
                <a:highlight>
                  <a:srgbClr val="FFFFFE"/>
                </a:highlight>
                <a:latin typeface="Courier New"/>
                <a:ea typeface="Courier New"/>
                <a:cs typeface="Courier New"/>
                <a:sym typeface="Courier New"/>
              </a:rPr>
              <a:t>a</a:t>
            </a:r>
            <a:r>
              <a:rPr lang="en" sz="1150">
                <a:solidFill>
                  <a:schemeClr val="dk1"/>
                </a:solidFill>
                <a:highlight>
                  <a:srgbClr val="FFFFFE"/>
                </a:highlight>
                <a:latin typeface="Courier New"/>
                <a:ea typeface="Courier New"/>
                <a:cs typeface="Courier New"/>
                <a:sym typeface="Courier New"/>
              </a:rPr>
              <a:t> </a:t>
            </a:r>
            <a:r>
              <a:rPr lang="en" sz="1150">
                <a:solidFill>
                  <a:srgbClr val="984E9C"/>
                </a:solidFill>
                <a:highlight>
                  <a:srgbClr val="FFFFFE"/>
                </a:highlight>
                <a:latin typeface="Courier New"/>
                <a:ea typeface="Courier New"/>
                <a:cs typeface="Courier New"/>
                <a:sym typeface="Courier New"/>
              </a:rPr>
              <a:t>href</a:t>
            </a:r>
            <a:r>
              <a:rPr lang="en" sz="1150">
                <a:solidFill>
                  <a:srgbClr val="1F217D"/>
                </a:solidFill>
                <a:highlight>
                  <a:srgbClr val="FFFFFE"/>
                </a:highlight>
                <a:latin typeface="Courier New"/>
                <a:ea typeface="Courier New"/>
                <a:cs typeface="Courier New"/>
                <a:sym typeface="Courier New"/>
              </a:rPr>
              <a:t>=</a:t>
            </a:r>
            <a:r>
              <a:rPr lang="en" sz="1150">
                <a:solidFill>
                  <a:srgbClr val="AC9037"/>
                </a:solidFill>
                <a:highlight>
                  <a:srgbClr val="FFFFFE"/>
                </a:highlight>
                <a:latin typeface="Courier New"/>
                <a:ea typeface="Courier New"/>
                <a:cs typeface="Courier New"/>
                <a:sym typeface="Courier New"/>
              </a:rPr>
              <a:t>"reviste.html"</a:t>
            </a:r>
            <a:r>
              <a:rPr lang="en" sz="1150">
                <a:solidFill>
                  <a:srgbClr val="1F217D"/>
                </a:solidFill>
                <a:highlight>
                  <a:srgbClr val="FFFFFE"/>
                </a:highlight>
                <a:latin typeface="Courier New"/>
                <a:ea typeface="Courier New"/>
                <a:cs typeface="Courier New"/>
                <a:sym typeface="Courier New"/>
              </a:rPr>
              <a:t>&gt;</a:t>
            </a:r>
            <a:r>
              <a:rPr lang="en" sz="1150">
                <a:solidFill>
                  <a:schemeClr val="dk1"/>
                </a:solidFill>
                <a:highlight>
                  <a:srgbClr val="FFFFFE"/>
                </a:highlight>
                <a:latin typeface="Courier New"/>
                <a:ea typeface="Courier New"/>
                <a:cs typeface="Courier New"/>
                <a:sym typeface="Courier New"/>
              </a:rPr>
              <a:t>Reviste</a:t>
            </a:r>
            <a:r>
              <a:rPr lang="en" sz="1150">
                <a:solidFill>
                  <a:srgbClr val="1F217D"/>
                </a:solidFill>
                <a:highlight>
                  <a:srgbClr val="FFFFFE"/>
                </a:highlight>
                <a:latin typeface="Courier New"/>
                <a:ea typeface="Courier New"/>
                <a:cs typeface="Courier New"/>
                <a:sym typeface="Courier New"/>
              </a:rPr>
              <a:t>&lt;/</a:t>
            </a:r>
            <a:r>
              <a:rPr lang="en" sz="1150">
                <a:solidFill>
                  <a:srgbClr val="4D7FE2"/>
                </a:solidFill>
                <a:highlight>
                  <a:srgbClr val="FFFFFE"/>
                </a:highlight>
                <a:latin typeface="Courier New"/>
                <a:ea typeface="Courier New"/>
                <a:cs typeface="Courier New"/>
                <a:sym typeface="Courier New"/>
              </a:rPr>
              <a:t>a</a:t>
            </a:r>
            <a:r>
              <a:rPr lang="en" sz="1150">
                <a:solidFill>
                  <a:srgbClr val="1F217D"/>
                </a:solidFill>
                <a:highlight>
                  <a:srgbClr val="FFFFFE"/>
                </a:highlight>
                <a:latin typeface="Courier New"/>
                <a:ea typeface="Courier New"/>
                <a:cs typeface="Courier New"/>
                <a:sym typeface="Courier New"/>
              </a:rPr>
              <a:t>&gt;&lt;/</a:t>
            </a:r>
            <a:r>
              <a:rPr lang="en" sz="1150">
                <a:solidFill>
                  <a:srgbClr val="4D7FE2"/>
                </a:solidFill>
                <a:highlight>
                  <a:srgbClr val="FFFFFE"/>
                </a:highlight>
                <a:latin typeface="Courier New"/>
                <a:ea typeface="Courier New"/>
                <a:cs typeface="Courier New"/>
                <a:sym typeface="Courier New"/>
              </a:rPr>
              <a:t>li</a:t>
            </a:r>
            <a:r>
              <a:rPr lang="en" sz="1150">
                <a:solidFill>
                  <a:srgbClr val="1F217D"/>
                </a:solidFill>
                <a:highlight>
                  <a:srgbClr val="FFFFFE"/>
                </a:highlight>
                <a:latin typeface="Courier New"/>
                <a:ea typeface="Courier New"/>
                <a:cs typeface="Courier New"/>
                <a:sym typeface="Courier New"/>
              </a:rPr>
              <a:t>&gt;</a:t>
            </a:r>
            <a:endParaRPr sz="1150">
              <a:solidFill>
                <a:srgbClr val="1F217D"/>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150">
                <a:solidFill>
                  <a:schemeClr val="dk1"/>
                </a:solidFill>
                <a:highlight>
                  <a:srgbClr val="FFFFFE"/>
                </a:highlight>
                <a:latin typeface="Courier New"/>
                <a:ea typeface="Courier New"/>
                <a:cs typeface="Courier New"/>
                <a:sym typeface="Courier New"/>
              </a:rPr>
              <a:t>                       </a:t>
            </a:r>
            <a:r>
              <a:rPr lang="en" sz="1150">
                <a:solidFill>
                  <a:srgbClr val="1F217D"/>
                </a:solidFill>
                <a:highlight>
                  <a:srgbClr val="FFFFFE"/>
                </a:highlight>
                <a:latin typeface="Courier New"/>
                <a:ea typeface="Courier New"/>
                <a:cs typeface="Courier New"/>
                <a:sym typeface="Courier New"/>
              </a:rPr>
              <a:t>&lt;</a:t>
            </a:r>
            <a:r>
              <a:rPr lang="en" sz="1150">
                <a:solidFill>
                  <a:srgbClr val="4D7FE2"/>
                </a:solidFill>
                <a:highlight>
                  <a:srgbClr val="FFFFFE"/>
                </a:highlight>
                <a:latin typeface="Courier New"/>
                <a:ea typeface="Courier New"/>
                <a:cs typeface="Courier New"/>
                <a:sym typeface="Courier New"/>
              </a:rPr>
              <a:t>li</a:t>
            </a:r>
            <a:r>
              <a:rPr lang="en" sz="1150">
                <a:solidFill>
                  <a:srgbClr val="1F217D"/>
                </a:solidFill>
                <a:highlight>
                  <a:srgbClr val="FFFFFE"/>
                </a:highlight>
                <a:latin typeface="Courier New"/>
                <a:ea typeface="Courier New"/>
                <a:cs typeface="Courier New"/>
                <a:sym typeface="Courier New"/>
              </a:rPr>
              <a:t>&gt;&lt;</a:t>
            </a:r>
            <a:r>
              <a:rPr lang="en" sz="1150">
                <a:solidFill>
                  <a:srgbClr val="4D7FE2"/>
                </a:solidFill>
                <a:highlight>
                  <a:srgbClr val="FFFFFE"/>
                </a:highlight>
                <a:latin typeface="Courier New"/>
                <a:ea typeface="Courier New"/>
                <a:cs typeface="Courier New"/>
                <a:sym typeface="Courier New"/>
              </a:rPr>
              <a:t>a</a:t>
            </a:r>
            <a:r>
              <a:rPr lang="en" sz="1150">
                <a:solidFill>
                  <a:schemeClr val="dk1"/>
                </a:solidFill>
                <a:highlight>
                  <a:srgbClr val="FFFFFE"/>
                </a:highlight>
                <a:latin typeface="Courier New"/>
                <a:ea typeface="Courier New"/>
                <a:cs typeface="Courier New"/>
                <a:sym typeface="Courier New"/>
              </a:rPr>
              <a:t> </a:t>
            </a:r>
            <a:r>
              <a:rPr lang="en" sz="1150">
                <a:solidFill>
                  <a:srgbClr val="984E9C"/>
                </a:solidFill>
                <a:highlight>
                  <a:srgbClr val="FFFFFE"/>
                </a:highlight>
                <a:latin typeface="Courier New"/>
                <a:ea typeface="Courier New"/>
                <a:cs typeface="Courier New"/>
                <a:sym typeface="Courier New"/>
              </a:rPr>
              <a:t>href</a:t>
            </a:r>
            <a:r>
              <a:rPr lang="en" sz="1150">
                <a:solidFill>
                  <a:srgbClr val="1F217D"/>
                </a:solidFill>
                <a:highlight>
                  <a:srgbClr val="FFFFFE"/>
                </a:highlight>
                <a:latin typeface="Courier New"/>
                <a:ea typeface="Courier New"/>
                <a:cs typeface="Courier New"/>
                <a:sym typeface="Courier New"/>
              </a:rPr>
              <a:t>=</a:t>
            </a:r>
            <a:r>
              <a:rPr lang="en" sz="1150">
                <a:solidFill>
                  <a:srgbClr val="AC9037"/>
                </a:solidFill>
                <a:highlight>
                  <a:srgbClr val="FFFFFE"/>
                </a:highlight>
                <a:latin typeface="Courier New"/>
                <a:ea typeface="Courier New"/>
                <a:cs typeface="Courier New"/>
                <a:sym typeface="Courier New"/>
              </a:rPr>
              <a:t>"ziare.html"</a:t>
            </a:r>
            <a:r>
              <a:rPr lang="en" sz="1150">
                <a:solidFill>
                  <a:srgbClr val="1F217D"/>
                </a:solidFill>
                <a:highlight>
                  <a:srgbClr val="FFFFFE"/>
                </a:highlight>
                <a:latin typeface="Courier New"/>
                <a:ea typeface="Courier New"/>
                <a:cs typeface="Courier New"/>
                <a:sym typeface="Courier New"/>
              </a:rPr>
              <a:t>&gt;</a:t>
            </a:r>
            <a:r>
              <a:rPr lang="en" sz="1150">
                <a:solidFill>
                  <a:schemeClr val="dk1"/>
                </a:solidFill>
                <a:highlight>
                  <a:srgbClr val="FFFFFE"/>
                </a:highlight>
                <a:latin typeface="Courier New"/>
                <a:ea typeface="Courier New"/>
                <a:cs typeface="Courier New"/>
                <a:sym typeface="Courier New"/>
              </a:rPr>
              <a:t>Ziare</a:t>
            </a:r>
            <a:r>
              <a:rPr lang="en" sz="1150">
                <a:solidFill>
                  <a:srgbClr val="1F217D"/>
                </a:solidFill>
                <a:highlight>
                  <a:srgbClr val="FFFFFE"/>
                </a:highlight>
                <a:latin typeface="Courier New"/>
                <a:ea typeface="Courier New"/>
                <a:cs typeface="Courier New"/>
                <a:sym typeface="Courier New"/>
              </a:rPr>
              <a:t>&lt;/</a:t>
            </a:r>
            <a:r>
              <a:rPr lang="en" sz="1150">
                <a:solidFill>
                  <a:srgbClr val="4D7FE2"/>
                </a:solidFill>
                <a:highlight>
                  <a:srgbClr val="FFFFFE"/>
                </a:highlight>
                <a:latin typeface="Courier New"/>
                <a:ea typeface="Courier New"/>
                <a:cs typeface="Courier New"/>
                <a:sym typeface="Courier New"/>
              </a:rPr>
              <a:t>a</a:t>
            </a:r>
            <a:r>
              <a:rPr lang="en" sz="1150">
                <a:solidFill>
                  <a:srgbClr val="1F217D"/>
                </a:solidFill>
                <a:highlight>
                  <a:srgbClr val="FFFFFE"/>
                </a:highlight>
                <a:latin typeface="Courier New"/>
                <a:ea typeface="Courier New"/>
                <a:cs typeface="Courier New"/>
                <a:sym typeface="Courier New"/>
              </a:rPr>
              <a:t>&gt;&lt;/</a:t>
            </a:r>
            <a:r>
              <a:rPr lang="en" sz="1150">
                <a:solidFill>
                  <a:srgbClr val="4D7FE2"/>
                </a:solidFill>
                <a:highlight>
                  <a:srgbClr val="FFFFFE"/>
                </a:highlight>
                <a:latin typeface="Courier New"/>
                <a:ea typeface="Courier New"/>
                <a:cs typeface="Courier New"/>
                <a:sym typeface="Courier New"/>
              </a:rPr>
              <a:t>li</a:t>
            </a:r>
            <a:r>
              <a:rPr lang="en" sz="1150">
                <a:solidFill>
                  <a:srgbClr val="1F217D"/>
                </a:solidFill>
                <a:highlight>
                  <a:srgbClr val="FFFFFE"/>
                </a:highlight>
                <a:latin typeface="Courier New"/>
                <a:ea typeface="Courier New"/>
                <a:cs typeface="Courier New"/>
                <a:sym typeface="Courier New"/>
              </a:rPr>
              <a:t>&gt;</a:t>
            </a:r>
            <a:endParaRPr sz="1150">
              <a:solidFill>
                <a:srgbClr val="1F217D"/>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150">
                <a:solidFill>
                  <a:schemeClr val="dk1"/>
                </a:solidFill>
                <a:highlight>
                  <a:srgbClr val="FFFFFE"/>
                </a:highlight>
                <a:latin typeface="Courier New"/>
                <a:ea typeface="Courier New"/>
                <a:cs typeface="Courier New"/>
                <a:sym typeface="Courier New"/>
              </a:rPr>
              <a:t>                   </a:t>
            </a:r>
            <a:r>
              <a:rPr lang="en" sz="1150">
                <a:solidFill>
                  <a:srgbClr val="1F217D"/>
                </a:solidFill>
                <a:highlight>
                  <a:srgbClr val="FFFFFE"/>
                </a:highlight>
                <a:latin typeface="Courier New"/>
                <a:ea typeface="Courier New"/>
                <a:cs typeface="Courier New"/>
                <a:sym typeface="Courier New"/>
              </a:rPr>
              <a:t>&lt;/</a:t>
            </a:r>
            <a:r>
              <a:rPr lang="en" sz="1150">
                <a:solidFill>
                  <a:srgbClr val="4D7FE2"/>
                </a:solidFill>
                <a:highlight>
                  <a:srgbClr val="FFFFFE"/>
                </a:highlight>
                <a:latin typeface="Courier New"/>
                <a:ea typeface="Courier New"/>
                <a:cs typeface="Courier New"/>
                <a:sym typeface="Courier New"/>
              </a:rPr>
              <a:t>ul</a:t>
            </a:r>
            <a:r>
              <a:rPr lang="en" sz="1150">
                <a:solidFill>
                  <a:srgbClr val="1F217D"/>
                </a:solidFill>
                <a:highlight>
                  <a:srgbClr val="FFFFFE"/>
                </a:highlight>
                <a:latin typeface="Courier New"/>
                <a:ea typeface="Courier New"/>
                <a:cs typeface="Courier New"/>
                <a:sym typeface="Courier New"/>
              </a:rPr>
              <a:t>&gt;</a:t>
            </a:r>
            <a:endParaRPr sz="1150">
              <a:solidFill>
                <a:srgbClr val="1F217D"/>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150">
                <a:solidFill>
                  <a:schemeClr val="dk1"/>
                </a:solidFill>
                <a:highlight>
                  <a:srgbClr val="FFFFFE"/>
                </a:highlight>
                <a:latin typeface="Courier New"/>
                <a:ea typeface="Courier New"/>
                <a:cs typeface="Courier New"/>
                <a:sym typeface="Courier New"/>
              </a:rPr>
              <a:t>               </a:t>
            </a:r>
            <a:r>
              <a:rPr lang="en" sz="1150">
                <a:solidFill>
                  <a:srgbClr val="1F217D"/>
                </a:solidFill>
                <a:highlight>
                  <a:srgbClr val="FFFFFE"/>
                </a:highlight>
                <a:latin typeface="Courier New"/>
                <a:ea typeface="Courier New"/>
                <a:cs typeface="Courier New"/>
                <a:sym typeface="Courier New"/>
              </a:rPr>
              <a:t>&lt;/</a:t>
            </a:r>
            <a:r>
              <a:rPr lang="en" sz="1150">
                <a:solidFill>
                  <a:srgbClr val="4D7FE2"/>
                </a:solidFill>
                <a:highlight>
                  <a:srgbClr val="FFFFFE"/>
                </a:highlight>
                <a:latin typeface="Courier New"/>
                <a:ea typeface="Courier New"/>
                <a:cs typeface="Courier New"/>
                <a:sym typeface="Courier New"/>
              </a:rPr>
              <a:t>li</a:t>
            </a:r>
            <a:r>
              <a:rPr lang="en" sz="1150">
                <a:solidFill>
                  <a:srgbClr val="1F217D"/>
                </a:solidFill>
                <a:highlight>
                  <a:srgbClr val="FFFFFE"/>
                </a:highlight>
                <a:latin typeface="Courier New"/>
                <a:ea typeface="Courier New"/>
                <a:cs typeface="Courier New"/>
                <a:sym typeface="Courier New"/>
              </a:rPr>
              <a:t>&gt;</a:t>
            </a:r>
            <a:endParaRPr sz="1150">
              <a:solidFill>
                <a:srgbClr val="1F217D"/>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150">
                <a:solidFill>
                  <a:schemeClr val="dk1"/>
                </a:solidFill>
                <a:highlight>
                  <a:srgbClr val="FFFFFE"/>
                </a:highlight>
                <a:latin typeface="Courier New"/>
                <a:ea typeface="Courier New"/>
                <a:cs typeface="Courier New"/>
                <a:sym typeface="Courier New"/>
              </a:rPr>
              <a:t>           </a:t>
            </a:r>
            <a:r>
              <a:rPr lang="en" sz="1150">
                <a:solidFill>
                  <a:srgbClr val="1F217D"/>
                </a:solidFill>
                <a:highlight>
                  <a:srgbClr val="FFFFFE"/>
                </a:highlight>
                <a:latin typeface="Courier New"/>
                <a:ea typeface="Courier New"/>
                <a:cs typeface="Courier New"/>
                <a:sym typeface="Courier New"/>
              </a:rPr>
              <a:t>&lt;/</a:t>
            </a:r>
            <a:r>
              <a:rPr lang="en" sz="1150">
                <a:solidFill>
                  <a:srgbClr val="4D7FE2"/>
                </a:solidFill>
                <a:highlight>
                  <a:srgbClr val="FFFFFE"/>
                </a:highlight>
                <a:latin typeface="Courier New"/>
                <a:ea typeface="Courier New"/>
                <a:cs typeface="Courier New"/>
                <a:sym typeface="Courier New"/>
              </a:rPr>
              <a:t>ul</a:t>
            </a:r>
            <a:r>
              <a:rPr lang="en" sz="1150">
                <a:solidFill>
                  <a:srgbClr val="1F217D"/>
                </a:solidFill>
                <a:highlight>
                  <a:srgbClr val="FFFFFE"/>
                </a:highlight>
                <a:latin typeface="Courier New"/>
                <a:ea typeface="Courier New"/>
                <a:cs typeface="Courier New"/>
                <a:sym typeface="Courier New"/>
              </a:rPr>
              <a:t>&gt;</a:t>
            </a:r>
            <a:endParaRPr sz="1150">
              <a:solidFill>
                <a:srgbClr val="1F217D"/>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150">
                <a:solidFill>
                  <a:schemeClr val="dk1"/>
                </a:solidFill>
                <a:highlight>
                  <a:srgbClr val="FFFFFE"/>
                </a:highlight>
                <a:latin typeface="Courier New"/>
                <a:ea typeface="Courier New"/>
                <a:cs typeface="Courier New"/>
                <a:sym typeface="Courier New"/>
              </a:rPr>
              <a:t>       </a:t>
            </a:r>
            <a:r>
              <a:rPr lang="en" sz="1150">
                <a:solidFill>
                  <a:srgbClr val="1F217D"/>
                </a:solidFill>
                <a:highlight>
                  <a:srgbClr val="FFFFFE"/>
                </a:highlight>
                <a:latin typeface="Courier New"/>
                <a:ea typeface="Courier New"/>
                <a:cs typeface="Courier New"/>
                <a:sym typeface="Courier New"/>
              </a:rPr>
              <a:t>&lt;/</a:t>
            </a:r>
            <a:r>
              <a:rPr lang="en" sz="1150">
                <a:solidFill>
                  <a:srgbClr val="4D7FE2"/>
                </a:solidFill>
                <a:highlight>
                  <a:srgbClr val="FFFFFE"/>
                </a:highlight>
                <a:latin typeface="Courier New"/>
                <a:ea typeface="Courier New"/>
                <a:cs typeface="Courier New"/>
                <a:sym typeface="Courier New"/>
              </a:rPr>
              <a:t>nav</a:t>
            </a:r>
            <a:r>
              <a:rPr lang="en" sz="1150">
                <a:solidFill>
                  <a:srgbClr val="1F217D"/>
                </a:solidFill>
                <a:highlight>
                  <a:srgbClr val="FFFFFE"/>
                </a:highlight>
                <a:latin typeface="Courier New"/>
                <a:ea typeface="Courier New"/>
                <a:cs typeface="Courier New"/>
                <a:sym typeface="Courier New"/>
              </a:rPr>
              <a:t>&gt;</a:t>
            </a:r>
            <a:endParaRPr sz="1500"/>
          </a:p>
        </p:txBody>
      </p:sp>
      <p:sp>
        <p:nvSpPr>
          <p:cNvPr id="609" name="Google Shape;609;p50"/>
          <p:cNvSpPr txBox="1"/>
          <p:nvPr/>
        </p:nvSpPr>
        <p:spPr>
          <a:xfrm>
            <a:off x="347650" y="1022600"/>
            <a:ext cx="52554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Exemplu de meniu cu submeniu:</a:t>
            </a:r>
            <a:endParaRPr>
              <a:solidFill>
                <a:srgbClr val="666666"/>
              </a:solidFill>
            </a:endParaRPr>
          </a:p>
        </p:txBody>
      </p:sp>
      <p:pic>
        <p:nvPicPr>
          <p:cNvPr id="610" name="Google Shape;610;p50"/>
          <p:cNvPicPr preferRelativeResize="0"/>
          <p:nvPr/>
        </p:nvPicPr>
        <p:blipFill>
          <a:blip r:embed="rId5">
            <a:alphaModFix/>
          </a:blip>
          <a:stretch>
            <a:fillRect/>
          </a:stretch>
        </p:blipFill>
        <p:spPr>
          <a:xfrm>
            <a:off x="6833476" y="1104675"/>
            <a:ext cx="1998824" cy="200194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614" name="Shape 614"/>
        <p:cNvGrpSpPr/>
        <p:nvPr/>
      </p:nvGrpSpPr>
      <p:grpSpPr>
        <a:xfrm>
          <a:off x="0" y="0"/>
          <a:ext cx="0" cy="0"/>
          <a:chOff x="0" y="0"/>
          <a:chExt cx="0" cy="0"/>
        </a:xfrm>
      </p:grpSpPr>
      <p:sp>
        <p:nvSpPr>
          <p:cNvPr id="615" name="Google Shape;615;p51"/>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 taguri de sectionare (article)</a:t>
            </a:r>
            <a:endParaRPr/>
          </a:p>
        </p:txBody>
      </p:sp>
      <p:sp>
        <p:nvSpPr>
          <p:cNvPr id="616" name="Google Shape;616;p51"/>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18" name="Google Shape;618;p51">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619" name="Google Shape;619;p51"/>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620" name="Google Shape;620;p51"/>
          <p:cNvSpPr txBox="1"/>
          <p:nvPr/>
        </p:nvSpPr>
        <p:spPr>
          <a:xfrm>
            <a:off x="347650" y="1022600"/>
            <a:ext cx="8484600" cy="11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t>Tagul &lt;article&gt;...&lt;/article&gt;</a:t>
            </a:r>
            <a:endParaRPr b="1"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rPr lang="en" sz="1000"/>
              <a:t>Defineste un articol. Conform specificatiilor w3c, articolul este un </a:t>
            </a:r>
            <a:r>
              <a:rPr b="1" lang="en" sz="1000"/>
              <a:t>element cu continut de sine statator</a:t>
            </a:r>
            <a:r>
              <a:rPr lang="en" sz="1000"/>
              <a:t>, ce poate fi distribuit ori folosit independent de restul site-ului, precum o postare intr-un forum, un articol de revista online, un articol de ziar, un articol de blog, o poezie (sau alt tip de text)într-o antologie etc.</a:t>
            </a:r>
            <a:endParaRPr sz="1000"/>
          </a:p>
          <a:p>
            <a:pPr indent="0" lvl="0" marL="0" rtl="0" algn="l">
              <a:spcBef>
                <a:spcPts val="0"/>
              </a:spcBef>
              <a:spcAft>
                <a:spcPts val="0"/>
              </a:spcAft>
              <a:buClr>
                <a:schemeClr val="dk1"/>
              </a:buClr>
              <a:buSzPts val="1100"/>
              <a:buFont typeface="Arial"/>
              <a:buNone/>
            </a:pPr>
            <a:r>
              <a:rPr lang="en" sz="1000"/>
              <a:t>Poate avea propriul sau antet si paragraf de subsol. De asemenea, fiind un continut independent, poate avea propriul sau titlu de tip h1.</a:t>
            </a:r>
            <a:endParaRPr sz="10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621" name="Google Shape;621;p51"/>
          <p:cNvSpPr txBox="1"/>
          <p:nvPr/>
        </p:nvSpPr>
        <p:spPr>
          <a:xfrm>
            <a:off x="347650" y="2294675"/>
            <a:ext cx="4787700" cy="9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rPr>
              <a:t>Mai multe detalii:</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292100" lvl="0" marL="457200" rtl="0" algn="l">
              <a:spcBef>
                <a:spcPts val="0"/>
              </a:spcBef>
              <a:spcAft>
                <a:spcPts val="0"/>
              </a:spcAft>
              <a:buClr>
                <a:schemeClr val="dk1"/>
              </a:buClr>
              <a:buSzPts val="1000"/>
              <a:buChar char="●"/>
            </a:pPr>
            <a:r>
              <a:rPr lang="en" sz="1000" u="sng">
                <a:solidFill>
                  <a:schemeClr val="accent5"/>
                </a:solidFill>
                <a:hlinkClick r:id="rId5">
                  <a:extLst>
                    <a:ext uri="{A12FA001-AC4F-418D-AE19-62706E023703}">
                      <ahyp:hlinkClr val="tx"/>
                    </a:ext>
                  </a:extLst>
                </a:hlinkClick>
              </a:rPr>
              <a:t>http://www.w3.org/TR/html5/the-article-element.html#the-article-element</a:t>
            </a:r>
            <a:endParaRPr sz="1000">
              <a:solidFill>
                <a:schemeClr val="dk1"/>
              </a:solidFill>
            </a:endParaRPr>
          </a:p>
          <a:p>
            <a:pPr indent="-292100" lvl="0" marL="457200" rtl="0" algn="l">
              <a:spcBef>
                <a:spcPts val="0"/>
              </a:spcBef>
              <a:spcAft>
                <a:spcPts val="0"/>
              </a:spcAft>
              <a:buClr>
                <a:schemeClr val="dk1"/>
              </a:buClr>
              <a:buSzPts val="1000"/>
              <a:buChar char="●"/>
            </a:pPr>
            <a:r>
              <a:rPr lang="en" sz="1000" u="sng">
                <a:solidFill>
                  <a:schemeClr val="accent5"/>
                </a:solidFill>
                <a:hlinkClick r:id="rId6">
                  <a:extLst>
                    <a:ext uri="{A12FA001-AC4F-418D-AE19-62706E023703}">
                      <ahyp:hlinkClr val="tx"/>
                    </a:ext>
                  </a:extLst>
                </a:hlinkClick>
              </a:rPr>
              <a:t>http://html5doctor.com/the-article-element/</a:t>
            </a:r>
            <a:endParaRPr sz="1200"/>
          </a:p>
        </p:txBody>
      </p:sp>
      <p:sp>
        <p:nvSpPr>
          <p:cNvPr id="622" name="Google Shape;622;p51"/>
          <p:cNvSpPr txBox="1"/>
          <p:nvPr/>
        </p:nvSpPr>
        <p:spPr>
          <a:xfrm>
            <a:off x="5135350" y="2275050"/>
            <a:ext cx="3696900" cy="2287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750">
                <a:solidFill>
                  <a:srgbClr val="1F217D"/>
                </a:solidFill>
                <a:highlight>
                  <a:srgbClr val="FFFFFE"/>
                </a:highlight>
                <a:latin typeface="Courier New"/>
                <a:ea typeface="Courier New"/>
                <a:cs typeface="Courier New"/>
                <a:sym typeface="Courier New"/>
              </a:rPr>
              <a:t>&lt;</a:t>
            </a:r>
            <a:r>
              <a:rPr lang="en" sz="750">
                <a:solidFill>
                  <a:srgbClr val="4D7FE2"/>
                </a:solidFill>
                <a:highlight>
                  <a:srgbClr val="FFFFFE"/>
                </a:highlight>
                <a:latin typeface="Courier New"/>
                <a:ea typeface="Courier New"/>
                <a:cs typeface="Courier New"/>
                <a:sym typeface="Courier New"/>
              </a:rPr>
              <a:t>h1</a:t>
            </a:r>
            <a:r>
              <a:rPr lang="en" sz="750">
                <a:solidFill>
                  <a:srgbClr val="1F217D"/>
                </a:solidFill>
                <a:highlight>
                  <a:srgbClr val="FFFFFE"/>
                </a:highlight>
                <a:latin typeface="Courier New"/>
                <a:ea typeface="Courier New"/>
                <a:cs typeface="Courier New"/>
                <a:sym typeface="Courier New"/>
              </a:rPr>
              <a:t>&gt;</a:t>
            </a:r>
            <a:r>
              <a:rPr lang="en" sz="750">
                <a:solidFill>
                  <a:schemeClr val="dk1"/>
                </a:solidFill>
                <a:highlight>
                  <a:srgbClr val="FFFFFE"/>
                </a:highlight>
                <a:latin typeface="Courier New"/>
                <a:ea typeface="Courier New"/>
                <a:cs typeface="Courier New"/>
                <a:sym typeface="Courier New"/>
              </a:rPr>
              <a:t>Povești</a:t>
            </a:r>
            <a:r>
              <a:rPr lang="en" sz="750">
                <a:solidFill>
                  <a:srgbClr val="1F217D"/>
                </a:solidFill>
                <a:highlight>
                  <a:srgbClr val="FFFFFE"/>
                </a:highlight>
                <a:latin typeface="Courier New"/>
                <a:ea typeface="Courier New"/>
                <a:cs typeface="Courier New"/>
                <a:sym typeface="Courier New"/>
              </a:rPr>
              <a:t>&lt;/</a:t>
            </a:r>
            <a:r>
              <a:rPr lang="en" sz="750">
                <a:solidFill>
                  <a:srgbClr val="4D7FE2"/>
                </a:solidFill>
                <a:highlight>
                  <a:srgbClr val="FFFFFE"/>
                </a:highlight>
                <a:latin typeface="Courier New"/>
                <a:ea typeface="Courier New"/>
                <a:cs typeface="Courier New"/>
                <a:sym typeface="Courier New"/>
              </a:rPr>
              <a:t>h1</a:t>
            </a:r>
            <a:r>
              <a:rPr lang="en" sz="750">
                <a:solidFill>
                  <a:srgbClr val="1F217D"/>
                </a:solidFill>
                <a:highlight>
                  <a:srgbClr val="FFFFFE"/>
                </a:highlight>
                <a:latin typeface="Courier New"/>
                <a:ea typeface="Courier New"/>
                <a:cs typeface="Courier New"/>
                <a:sym typeface="Courier New"/>
              </a:rPr>
              <a:t>&gt;</a:t>
            </a:r>
            <a:endParaRPr sz="7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750">
                <a:solidFill>
                  <a:schemeClr val="dk1"/>
                </a:solidFill>
                <a:highlight>
                  <a:srgbClr val="FFFFFE"/>
                </a:highlight>
                <a:latin typeface="Courier New"/>
                <a:ea typeface="Courier New"/>
                <a:cs typeface="Courier New"/>
                <a:sym typeface="Courier New"/>
              </a:rPr>
              <a:t>   </a:t>
            </a:r>
            <a:r>
              <a:rPr lang="en" sz="750">
                <a:solidFill>
                  <a:srgbClr val="1F217D"/>
                </a:solidFill>
                <a:highlight>
                  <a:srgbClr val="FFFFFE"/>
                </a:highlight>
                <a:latin typeface="Courier New"/>
                <a:ea typeface="Courier New"/>
                <a:cs typeface="Courier New"/>
                <a:sym typeface="Courier New"/>
              </a:rPr>
              <a:t>&lt;</a:t>
            </a:r>
            <a:r>
              <a:rPr lang="en" sz="750">
                <a:solidFill>
                  <a:srgbClr val="4D7FE2"/>
                </a:solidFill>
                <a:highlight>
                  <a:srgbClr val="FFFFFE"/>
                </a:highlight>
                <a:latin typeface="Courier New"/>
                <a:ea typeface="Courier New"/>
                <a:cs typeface="Courier New"/>
                <a:sym typeface="Courier New"/>
              </a:rPr>
              <a:t>p</a:t>
            </a:r>
            <a:r>
              <a:rPr lang="en" sz="750">
                <a:solidFill>
                  <a:srgbClr val="1F217D"/>
                </a:solidFill>
                <a:highlight>
                  <a:srgbClr val="FFFFFE"/>
                </a:highlight>
                <a:latin typeface="Courier New"/>
                <a:ea typeface="Courier New"/>
                <a:cs typeface="Courier New"/>
                <a:sym typeface="Courier New"/>
              </a:rPr>
              <a:t>&gt;</a:t>
            </a:r>
            <a:r>
              <a:rPr lang="en" sz="750">
                <a:solidFill>
                  <a:schemeClr val="dk1"/>
                </a:solidFill>
                <a:highlight>
                  <a:srgbClr val="FFFFFE"/>
                </a:highlight>
                <a:latin typeface="Courier New"/>
                <a:ea typeface="Courier New"/>
                <a:cs typeface="Courier New"/>
                <a:sym typeface="Courier New"/>
              </a:rPr>
              <a:t>Vă prezentăm mai jos niște povești scrise de un autor anonim (și ne foarte bucurăm că a rămas așa):</a:t>
            </a:r>
            <a:r>
              <a:rPr lang="en" sz="750">
                <a:solidFill>
                  <a:srgbClr val="1F217D"/>
                </a:solidFill>
                <a:highlight>
                  <a:srgbClr val="FFFFFE"/>
                </a:highlight>
                <a:latin typeface="Courier New"/>
                <a:ea typeface="Courier New"/>
                <a:cs typeface="Courier New"/>
                <a:sym typeface="Courier New"/>
              </a:rPr>
              <a:t>&lt;/</a:t>
            </a:r>
            <a:r>
              <a:rPr lang="en" sz="750">
                <a:solidFill>
                  <a:srgbClr val="4D7FE2"/>
                </a:solidFill>
                <a:highlight>
                  <a:srgbClr val="FFFFFE"/>
                </a:highlight>
                <a:latin typeface="Courier New"/>
                <a:ea typeface="Courier New"/>
                <a:cs typeface="Courier New"/>
                <a:sym typeface="Courier New"/>
              </a:rPr>
              <a:t>p</a:t>
            </a:r>
            <a:r>
              <a:rPr lang="en" sz="750">
                <a:solidFill>
                  <a:srgbClr val="1F217D"/>
                </a:solidFill>
                <a:highlight>
                  <a:srgbClr val="FFFFFE"/>
                </a:highlight>
                <a:latin typeface="Courier New"/>
                <a:ea typeface="Courier New"/>
                <a:cs typeface="Courier New"/>
                <a:sym typeface="Courier New"/>
              </a:rPr>
              <a:t>&gt;</a:t>
            </a:r>
            <a:endParaRPr sz="7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750">
                <a:solidFill>
                  <a:schemeClr val="dk1"/>
                </a:solidFill>
                <a:highlight>
                  <a:srgbClr val="FFFFFE"/>
                </a:highlight>
                <a:latin typeface="Courier New"/>
                <a:ea typeface="Courier New"/>
                <a:cs typeface="Courier New"/>
                <a:sym typeface="Courier New"/>
              </a:rPr>
              <a:t>   </a:t>
            </a:r>
            <a:r>
              <a:rPr lang="en" sz="750">
                <a:solidFill>
                  <a:srgbClr val="1F217D"/>
                </a:solidFill>
                <a:highlight>
                  <a:srgbClr val="FFFFFE"/>
                </a:highlight>
                <a:latin typeface="Courier New"/>
                <a:ea typeface="Courier New"/>
                <a:cs typeface="Courier New"/>
                <a:sym typeface="Courier New"/>
              </a:rPr>
              <a:t>&lt;</a:t>
            </a:r>
            <a:r>
              <a:rPr lang="en" sz="750">
                <a:solidFill>
                  <a:srgbClr val="4D7FE2"/>
                </a:solidFill>
                <a:highlight>
                  <a:srgbClr val="FFFFFE"/>
                </a:highlight>
                <a:latin typeface="Courier New"/>
                <a:ea typeface="Courier New"/>
                <a:cs typeface="Courier New"/>
                <a:sym typeface="Courier New"/>
              </a:rPr>
              <a:t>article</a:t>
            </a:r>
            <a:r>
              <a:rPr lang="en" sz="750">
                <a:solidFill>
                  <a:srgbClr val="1F217D"/>
                </a:solidFill>
                <a:highlight>
                  <a:srgbClr val="FFFFFE"/>
                </a:highlight>
                <a:latin typeface="Courier New"/>
                <a:ea typeface="Courier New"/>
                <a:cs typeface="Courier New"/>
                <a:sym typeface="Courier New"/>
              </a:rPr>
              <a:t>&gt;</a:t>
            </a:r>
            <a:endParaRPr sz="7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750">
                <a:solidFill>
                  <a:schemeClr val="dk1"/>
                </a:solidFill>
                <a:highlight>
                  <a:srgbClr val="FFFFFE"/>
                </a:highlight>
                <a:latin typeface="Courier New"/>
                <a:ea typeface="Courier New"/>
                <a:cs typeface="Courier New"/>
                <a:sym typeface="Courier New"/>
              </a:rPr>
              <a:t>     </a:t>
            </a:r>
            <a:r>
              <a:rPr lang="en" sz="750">
                <a:solidFill>
                  <a:srgbClr val="1F217D"/>
                </a:solidFill>
                <a:highlight>
                  <a:srgbClr val="FFFFFE"/>
                </a:highlight>
                <a:latin typeface="Courier New"/>
                <a:ea typeface="Courier New"/>
                <a:cs typeface="Courier New"/>
                <a:sym typeface="Courier New"/>
              </a:rPr>
              <a:t>&lt;</a:t>
            </a:r>
            <a:r>
              <a:rPr lang="en" sz="750">
                <a:solidFill>
                  <a:srgbClr val="4D7FE2"/>
                </a:solidFill>
                <a:highlight>
                  <a:srgbClr val="FFFFFE"/>
                </a:highlight>
                <a:latin typeface="Courier New"/>
                <a:ea typeface="Courier New"/>
                <a:cs typeface="Courier New"/>
                <a:sym typeface="Courier New"/>
              </a:rPr>
              <a:t>h2</a:t>
            </a:r>
            <a:r>
              <a:rPr lang="en" sz="750">
                <a:solidFill>
                  <a:srgbClr val="1F217D"/>
                </a:solidFill>
                <a:highlight>
                  <a:srgbClr val="FFFFFE"/>
                </a:highlight>
                <a:latin typeface="Courier New"/>
                <a:ea typeface="Courier New"/>
                <a:cs typeface="Courier New"/>
                <a:sym typeface="Courier New"/>
              </a:rPr>
              <a:t>&gt;</a:t>
            </a:r>
            <a:r>
              <a:rPr lang="en" sz="750">
                <a:solidFill>
                  <a:schemeClr val="dk1"/>
                </a:solidFill>
                <a:highlight>
                  <a:srgbClr val="FFFFFE"/>
                </a:highlight>
                <a:latin typeface="Courier New"/>
                <a:ea typeface="Courier New"/>
                <a:cs typeface="Courier New"/>
                <a:sym typeface="Courier New"/>
              </a:rPr>
              <a:t>Povestea unui copac</a:t>
            </a:r>
            <a:r>
              <a:rPr lang="en" sz="750">
                <a:solidFill>
                  <a:srgbClr val="1F217D"/>
                </a:solidFill>
                <a:highlight>
                  <a:srgbClr val="FFFFFE"/>
                </a:highlight>
                <a:latin typeface="Courier New"/>
                <a:ea typeface="Courier New"/>
                <a:cs typeface="Courier New"/>
                <a:sym typeface="Courier New"/>
              </a:rPr>
              <a:t>&lt;/</a:t>
            </a:r>
            <a:r>
              <a:rPr lang="en" sz="750">
                <a:solidFill>
                  <a:srgbClr val="4D7FE2"/>
                </a:solidFill>
                <a:highlight>
                  <a:srgbClr val="FFFFFE"/>
                </a:highlight>
                <a:latin typeface="Courier New"/>
                <a:ea typeface="Courier New"/>
                <a:cs typeface="Courier New"/>
                <a:sym typeface="Courier New"/>
              </a:rPr>
              <a:t>h2</a:t>
            </a:r>
            <a:r>
              <a:rPr lang="en" sz="750">
                <a:solidFill>
                  <a:srgbClr val="1F217D"/>
                </a:solidFill>
                <a:highlight>
                  <a:srgbClr val="FFFFFE"/>
                </a:highlight>
                <a:latin typeface="Courier New"/>
                <a:ea typeface="Courier New"/>
                <a:cs typeface="Courier New"/>
                <a:sym typeface="Courier New"/>
              </a:rPr>
              <a:t>&gt;</a:t>
            </a:r>
            <a:endParaRPr sz="7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750">
                <a:solidFill>
                  <a:schemeClr val="dk1"/>
                </a:solidFill>
                <a:highlight>
                  <a:srgbClr val="FFFFFE"/>
                </a:highlight>
                <a:latin typeface="Courier New"/>
                <a:ea typeface="Courier New"/>
                <a:cs typeface="Courier New"/>
                <a:sym typeface="Courier New"/>
              </a:rPr>
              <a:t>     </a:t>
            </a:r>
            <a:r>
              <a:rPr lang="en" sz="750">
                <a:solidFill>
                  <a:srgbClr val="1F217D"/>
                </a:solidFill>
                <a:highlight>
                  <a:srgbClr val="FFFFFE"/>
                </a:highlight>
                <a:latin typeface="Courier New"/>
                <a:ea typeface="Courier New"/>
                <a:cs typeface="Courier New"/>
                <a:sym typeface="Courier New"/>
              </a:rPr>
              <a:t>&lt;</a:t>
            </a:r>
            <a:r>
              <a:rPr lang="en" sz="750">
                <a:solidFill>
                  <a:srgbClr val="4D7FE2"/>
                </a:solidFill>
                <a:highlight>
                  <a:srgbClr val="FFFFFE"/>
                </a:highlight>
                <a:latin typeface="Courier New"/>
                <a:ea typeface="Courier New"/>
                <a:cs typeface="Courier New"/>
                <a:sym typeface="Courier New"/>
              </a:rPr>
              <a:t>p</a:t>
            </a:r>
            <a:r>
              <a:rPr lang="en" sz="750">
                <a:solidFill>
                  <a:srgbClr val="1F217D"/>
                </a:solidFill>
                <a:highlight>
                  <a:srgbClr val="FFFFFE"/>
                </a:highlight>
                <a:latin typeface="Courier New"/>
                <a:ea typeface="Courier New"/>
                <a:cs typeface="Courier New"/>
                <a:sym typeface="Courier New"/>
              </a:rPr>
              <a:t>&gt;</a:t>
            </a:r>
            <a:r>
              <a:rPr lang="en" sz="750">
                <a:solidFill>
                  <a:schemeClr val="dk1"/>
                </a:solidFill>
                <a:highlight>
                  <a:srgbClr val="FFFFFE"/>
                </a:highlight>
                <a:latin typeface="Courier New"/>
                <a:ea typeface="Courier New"/>
                <a:cs typeface="Courier New"/>
                <a:sym typeface="Courier New"/>
              </a:rPr>
              <a:t>A fost odată un copac. Într-o zi o ciocănitoare i-a poposit pe cap. Copacul a tipat îngrozit. Un tăietor de lemne l-a auzit și a țipat și el îngrozit. Sfârșit.</a:t>
            </a:r>
            <a:endParaRPr sz="7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750">
                <a:solidFill>
                  <a:schemeClr val="dk1"/>
                </a:solidFill>
                <a:highlight>
                  <a:srgbClr val="FFFFFE"/>
                </a:highlight>
                <a:latin typeface="Courier New"/>
                <a:ea typeface="Courier New"/>
                <a:cs typeface="Courier New"/>
                <a:sym typeface="Courier New"/>
              </a:rPr>
              <a:t>     </a:t>
            </a:r>
            <a:r>
              <a:rPr lang="en" sz="750">
                <a:solidFill>
                  <a:srgbClr val="1F217D"/>
                </a:solidFill>
                <a:highlight>
                  <a:srgbClr val="FFFFFE"/>
                </a:highlight>
                <a:latin typeface="Courier New"/>
                <a:ea typeface="Courier New"/>
                <a:cs typeface="Courier New"/>
                <a:sym typeface="Courier New"/>
              </a:rPr>
              <a:t>&lt;/</a:t>
            </a:r>
            <a:r>
              <a:rPr lang="en" sz="750">
                <a:solidFill>
                  <a:srgbClr val="4D7FE2"/>
                </a:solidFill>
                <a:highlight>
                  <a:srgbClr val="FFFFFE"/>
                </a:highlight>
                <a:latin typeface="Courier New"/>
                <a:ea typeface="Courier New"/>
                <a:cs typeface="Courier New"/>
                <a:sym typeface="Courier New"/>
              </a:rPr>
              <a:t>p</a:t>
            </a:r>
            <a:r>
              <a:rPr lang="en" sz="750">
                <a:solidFill>
                  <a:srgbClr val="1F217D"/>
                </a:solidFill>
                <a:highlight>
                  <a:srgbClr val="FFFFFE"/>
                </a:highlight>
                <a:latin typeface="Courier New"/>
                <a:ea typeface="Courier New"/>
                <a:cs typeface="Courier New"/>
                <a:sym typeface="Courier New"/>
              </a:rPr>
              <a:t>&gt;</a:t>
            </a:r>
            <a:endParaRPr sz="7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750">
                <a:solidFill>
                  <a:schemeClr val="dk1"/>
                </a:solidFill>
                <a:highlight>
                  <a:srgbClr val="FFFFFE"/>
                </a:highlight>
                <a:latin typeface="Courier New"/>
                <a:ea typeface="Courier New"/>
                <a:cs typeface="Courier New"/>
                <a:sym typeface="Courier New"/>
              </a:rPr>
              <a:t>   </a:t>
            </a:r>
            <a:r>
              <a:rPr lang="en" sz="750">
                <a:solidFill>
                  <a:srgbClr val="1F217D"/>
                </a:solidFill>
                <a:highlight>
                  <a:srgbClr val="FFFFFE"/>
                </a:highlight>
                <a:latin typeface="Courier New"/>
                <a:ea typeface="Courier New"/>
                <a:cs typeface="Courier New"/>
                <a:sym typeface="Courier New"/>
              </a:rPr>
              <a:t>&lt;/</a:t>
            </a:r>
            <a:r>
              <a:rPr lang="en" sz="750">
                <a:solidFill>
                  <a:srgbClr val="4D7FE2"/>
                </a:solidFill>
                <a:highlight>
                  <a:srgbClr val="FFFFFE"/>
                </a:highlight>
                <a:latin typeface="Courier New"/>
                <a:ea typeface="Courier New"/>
                <a:cs typeface="Courier New"/>
                <a:sym typeface="Courier New"/>
              </a:rPr>
              <a:t>article</a:t>
            </a:r>
            <a:r>
              <a:rPr lang="en" sz="750">
                <a:solidFill>
                  <a:srgbClr val="1F217D"/>
                </a:solidFill>
                <a:highlight>
                  <a:srgbClr val="FFFFFE"/>
                </a:highlight>
                <a:latin typeface="Courier New"/>
                <a:ea typeface="Courier New"/>
                <a:cs typeface="Courier New"/>
                <a:sym typeface="Courier New"/>
              </a:rPr>
              <a:t>&gt;</a:t>
            </a:r>
            <a:endParaRPr sz="7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750">
                <a:solidFill>
                  <a:schemeClr val="dk1"/>
                </a:solidFill>
                <a:highlight>
                  <a:srgbClr val="FFFFFE"/>
                </a:highlight>
                <a:latin typeface="Courier New"/>
                <a:ea typeface="Courier New"/>
                <a:cs typeface="Courier New"/>
                <a:sym typeface="Courier New"/>
              </a:rPr>
              <a:t>   </a:t>
            </a:r>
            <a:r>
              <a:rPr lang="en" sz="750">
                <a:solidFill>
                  <a:srgbClr val="1F217D"/>
                </a:solidFill>
                <a:highlight>
                  <a:srgbClr val="FFFFFE"/>
                </a:highlight>
                <a:latin typeface="Courier New"/>
                <a:ea typeface="Courier New"/>
                <a:cs typeface="Courier New"/>
                <a:sym typeface="Courier New"/>
              </a:rPr>
              <a:t>&lt;</a:t>
            </a:r>
            <a:r>
              <a:rPr lang="en" sz="750">
                <a:solidFill>
                  <a:srgbClr val="4D7FE2"/>
                </a:solidFill>
                <a:highlight>
                  <a:srgbClr val="FFFFFE"/>
                </a:highlight>
                <a:latin typeface="Courier New"/>
                <a:ea typeface="Courier New"/>
                <a:cs typeface="Courier New"/>
                <a:sym typeface="Courier New"/>
              </a:rPr>
              <a:t>article</a:t>
            </a:r>
            <a:r>
              <a:rPr lang="en" sz="750">
                <a:solidFill>
                  <a:srgbClr val="1F217D"/>
                </a:solidFill>
                <a:highlight>
                  <a:srgbClr val="FFFFFE"/>
                </a:highlight>
                <a:latin typeface="Courier New"/>
                <a:ea typeface="Courier New"/>
                <a:cs typeface="Courier New"/>
                <a:sym typeface="Courier New"/>
              </a:rPr>
              <a:t>&gt;</a:t>
            </a:r>
            <a:endParaRPr sz="7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750">
                <a:solidFill>
                  <a:schemeClr val="dk1"/>
                </a:solidFill>
                <a:highlight>
                  <a:srgbClr val="FFFFFE"/>
                </a:highlight>
                <a:latin typeface="Courier New"/>
                <a:ea typeface="Courier New"/>
                <a:cs typeface="Courier New"/>
                <a:sym typeface="Courier New"/>
              </a:rPr>
              <a:t>     </a:t>
            </a:r>
            <a:r>
              <a:rPr lang="en" sz="750">
                <a:solidFill>
                  <a:srgbClr val="1F217D"/>
                </a:solidFill>
                <a:highlight>
                  <a:srgbClr val="FFFFFE"/>
                </a:highlight>
                <a:latin typeface="Courier New"/>
                <a:ea typeface="Courier New"/>
                <a:cs typeface="Courier New"/>
                <a:sym typeface="Courier New"/>
              </a:rPr>
              <a:t>&lt;</a:t>
            </a:r>
            <a:r>
              <a:rPr lang="en" sz="750">
                <a:solidFill>
                  <a:srgbClr val="4D7FE2"/>
                </a:solidFill>
                <a:highlight>
                  <a:srgbClr val="FFFFFE"/>
                </a:highlight>
                <a:latin typeface="Courier New"/>
                <a:ea typeface="Courier New"/>
                <a:cs typeface="Courier New"/>
                <a:sym typeface="Courier New"/>
              </a:rPr>
              <a:t>h2</a:t>
            </a:r>
            <a:r>
              <a:rPr lang="en" sz="750">
                <a:solidFill>
                  <a:srgbClr val="1F217D"/>
                </a:solidFill>
                <a:highlight>
                  <a:srgbClr val="FFFFFE"/>
                </a:highlight>
                <a:latin typeface="Courier New"/>
                <a:ea typeface="Courier New"/>
                <a:cs typeface="Courier New"/>
                <a:sym typeface="Courier New"/>
              </a:rPr>
              <a:t>&gt;</a:t>
            </a:r>
            <a:r>
              <a:rPr lang="en" sz="750">
                <a:solidFill>
                  <a:schemeClr val="dk1"/>
                </a:solidFill>
                <a:highlight>
                  <a:srgbClr val="FFFFFE"/>
                </a:highlight>
                <a:latin typeface="Courier New"/>
                <a:ea typeface="Courier New"/>
                <a:cs typeface="Courier New"/>
                <a:sym typeface="Courier New"/>
              </a:rPr>
              <a:t>Povestea unei prințese</a:t>
            </a:r>
            <a:r>
              <a:rPr lang="en" sz="750">
                <a:solidFill>
                  <a:srgbClr val="1F217D"/>
                </a:solidFill>
                <a:highlight>
                  <a:srgbClr val="FFFFFE"/>
                </a:highlight>
                <a:latin typeface="Courier New"/>
                <a:ea typeface="Courier New"/>
                <a:cs typeface="Courier New"/>
                <a:sym typeface="Courier New"/>
              </a:rPr>
              <a:t>&lt;/</a:t>
            </a:r>
            <a:r>
              <a:rPr lang="en" sz="750">
                <a:solidFill>
                  <a:srgbClr val="4D7FE2"/>
                </a:solidFill>
                <a:highlight>
                  <a:srgbClr val="FFFFFE"/>
                </a:highlight>
                <a:latin typeface="Courier New"/>
                <a:ea typeface="Courier New"/>
                <a:cs typeface="Courier New"/>
                <a:sym typeface="Courier New"/>
              </a:rPr>
              <a:t>h2</a:t>
            </a:r>
            <a:r>
              <a:rPr lang="en" sz="750">
                <a:solidFill>
                  <a:srgbClr val="1F217D"/>
                </a:solidFill>
                <a:highlight>
                  <a:srgbClr val="FFFFFE"/>
                </a:highlight>
                <a:latin typeface="Courier New"/>
                <a:ea typeface="Courier New"/>
                <a:cs typeface="Courier New"/>
                <a:sym typeface="Courier New"/>
              </a:rPr>
              <a:t>&gt;</a:t>
            </a:r>
            <a:endParaRPr sz="7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750">
                <a:solidFill>
                  <a:schemeClr val="dk1"/>
                </a:solidFill>
                <a:highlight>
                  <a:srgbClr val="FFFFFE"/>
                </a:highlight>
                <a:latin typeface="Courier New"/>
                <a:ea typeface="Courier New"/>
                <a:cs typeface="Courier New"/>
                <a:sym typeface="Courier New"/>
              </a:rPr>
              <a:t>     </a:t>
            </a:r>
            <a:r>
              <a:rPr lang="en" sz="750">
                <a:solidFill>
                  <a:srgbClr val="1F217D"/>
                </a:solidFill>
                <a:highlight>
                  <a:srgbClr val="FFFFFE"/>
                </a:highlight>
                <a:latin typeface="Courier New"/>
                <a:ea typeface="Courier New"/>
                <a:cs typeface="Courier New"/>
                <a:sym typeface="Courier New"/>
              </a:rPr>
              <a:t>&lt;</a:t>
            </a:r>
            <a:r>
              <a:rPr lang="en" sz="750">
                <a:solidFill>
                  <a:srgbClr val="4D7FE2"/>
                </a:solidFill>
                <a:highlight>
                  <a:srgbClr val="FFFFFE"/>
                </a:highlight>
                <a:latin typeface="Courier New"/>
                <a:ea typeface="Courier New"/>
                <a:cs typeface="Courier New"/>
                <a:sym typeface="Courier New"/>
              </a:rPr>
              <a:t>p</a:t>
            </a:r>
            <a:r>
              <a:rPr lang="en" sz="750">
                <a:solidFill>
                  <a:srgbClr val="1F217D"/>
                </a:solidFill>
                <a:highlight>
                  <a:srgbClr val="FFFFFE"/>
                </a:highlight>
                <a:latin typeface="Courier New"/>
                <a:ea typeface="Courier New"/>
                <a:cs typeface="Courier New"/>
                <a:sym typeface="Courier New"/>
              </a:rPr>
              <a:t>&gt;</a:t>
            </a:r>
            <a:r>
              <a:rPr lang="en" sz="750">
                <a:solidFill>
                  <a:schemeClr val="dk1"/>
                </a:solidFill>
                <a:highlight>
                  <a:srgbClr val="FFFFFE"/>
                </a:highlight>
                <a:latin typeface="Courier New"/>
                <a:ea typeface="Courier New"/>
                <a:cs typeface="Courier New"/>
                <a:sym typeface="Courier New"/>
              </a:rPr>
              <a:t>A fost odată o prințesă. Care a răpit un zmeu. într-o zi a venit prințul să elibereze zmeul. L-a prins de sfoară și zmeul purtat de vânt s-a înălțat în aer. Prințesa a luat niște bețe, pânză și o sfoară și și-a construit propriul zmeu. Sfârșit.</a:t>
            </a:r>
            <a:endParaRPr sz="7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750">
                <a:solidFill>
                  <a:schemeClr val="dk1"/>
                </a:solidFill>
                <a:highlight>
                  <a:srgbClr val="FFFFFE"/>
                </a:highlight>
                <a:latin typeface="Courier New"/>
                <a:ea typeface="Courier New"/>
                <a:cs typeface="Courier New"/>
                <a:sym typeface="Courier New"/>
              </a:rPr>
              <a:t>     </a:t>
            </a:r>
            <a:r>
              <a:rPr lang="en" sz="750">
                <a:solidFill>
                  <a:srgbClr val="1F217D"/>
                </a:solidFill>
                <a:highlight>
                  <a:srgbClr val="FFFFFE"/>
                </a:highlight>
                <a:latin typeface="Courier New"/>
                <a:ea typeface="Courier New"/>
                <a:cs typeface="Courier New"/>
                <a:sym typeface="Courier New"/>
              </a:rPr>
              <a:t>&lt;/</a:t>
            </a:r>
            <a:r>
              <a:rPr lang="en" sz="750">
                <a:solidFill>
                  <a:srgbClr val="4D7FE2"/>
                </a:solidFill>
                <a:highlight>
                  <a:srgbClr val="FFFFFE"/>
                </a:highlight>
                <a:latin typeface="Courier New"/>
                <a:ea typeface="Courier New"/>
                <a:cs typeface="Courier New"/>
                <a:sym typeface="Courier New"/>
              </a:rPr>
              <a:t>p</a:t>
            </a:r>
            <a:r>
              <a:rPr lang="en" sz="750">
                <a:solidFill>
                  <a:srgbClr val="1F217D"/>
                </a:solidFill>
                <a:highlight>
                  <a:srgbClr val="FFFFFE"/>
                </a:highlight>
                <a:latin typeface="Courier New"/>
                <a:ea typeface="Courier New"/>
                <a:cs typeface="Courier New"/>
                <a:sym typeface="Courier New"/>
              </a:rPr>
              <a:t>&gt;</a:t>
            </a:r>
            <a:endParaRPr sz="7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750">
                <a:solidFill>
                  <a:schemeClr val="dk1"/>
                </a:solidFill>
                <a:highlight>
                  <a:srgbClr val="FFFFFE"/>
                </a:highlight>
                <a:latin typeface="Courier New"/>
                <a:ea typeface="Courier New"/>
                <a:cs typeface="Courier New"/>
                <a:sym typeface="Courier New"/>
              </a:rPr>
              <a:t>   </a:t>
            </a:r>
            <a:r>
              <a:rPr lang="en" sz="750">
                <a:solidFill>
                  <a:srgbClr val="1F217D"/>
                </a:solidFill>
                <a:highlight>
                  <a:srgbClr val="FFFFFE"/>
                </a:highlight>
                <a:latin typeface="Courier New"/>
                <a:ea typeface="Courier New"/>
                <a:cs typeface="Courier New"/>
                <a:sym typeface="Courier New"/>
              </a:rPr>
              <a:t>&lt;/</a:t>
            </a:r>
            <a:r>
              <a:rPr lang="en" sz="750">
                <a:solidFill>
                  <a:srgbClr val="4D7FE2"/>
                </a:solidFill>
                <a:highlight>
                  <a:srgbClr val="FFFFFE"/>
                </a:highlight>
                <a:latin typeface="Courier New"/>
                <a:ea typeface="Courier New"/>
                <a:cs typeface="Courier New"/>
                <a:sym typeface="Courier New"/>
              </a:rPr>
              <a:t>article</a:t>
            </a:r>
            <a:r>
              <a:rPr lang="en" sz="750">
                <a:solidFill>
                  <a:srgbClr val="1F217D"/>
                </a:solidFill>
                <a:highlight>
                  <a:srgbClr val="FFFFFE"/>
                </a:highlight>
                <a:latin typeface="Courier New"/>
                <a:ea typeface="Courier New"/>
                <a:cs typeface="Courier New"/>
                <a:sym typeface="Courier New"/>
              </a:rPr>
              <a:t>&gt;</a:t>
            </a:r>
            <a:endParaRPr sz="7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750">
              <a:solidFill>
                <a:schemeClr val="dk1"/>
              </a:solidFill>
              <a:highlight>
                <a:srgbClr val="FFFFFE"/>
              </a:highlight>
              <a:latin typeface="Courier New"/>
              <a:ea typeface="Courier New"/>
              <a:cs typeface="Courier New"/>
              <a:sym typeface="Courier New"/>
            </a:endParaRPr>
          </a:p>
        </p:txBody>
      </p:sp>
      <p:sp>
        <p:nvSpPr>
          <p:cNvPr id="623" name="Google Shape;623;p51"/>
          <p:cNvSpPr txBox="1"/>
          <p:nvPr/>
        </p:nvSpPr>
        <p:spPr>
          <a:xfrm>
            <a:off x="2630275" y="3228875"/>
            <a:ext cx="2361000" cy="13338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În exemplu, poveștile sunt în tagul &lt;article&gt; fiindcă nu fac parte din context, sunt de sine stătătoare. Nu ar fi mers folosit &lt;section&gt;, fiindcă nu sunt subcapitole (de exemplu dintr-o poveste mai lungă).</a:t>
            </a:r>
            <a:endParaRPr sz="1100">
              <a:solidFill>
                <a:srgbClr val="666666"/>
              </a:solidFill>
            </a:endParaRPr>
          </a:p>
        </p:txBody>
      </p:sp>
      <p:pic>
        <p:nvPicPr>
          <p:cNvPr id="624" name="Google Shape;624;p51"/>
          <p:cNvPicPr preferRelativeResize="0"/>
          <p:nvPr/>
        </p:nvPicPr>
        <p:blipFill>
          <a:blip r:embed="rId7">
            <a:alphaModFix/>
          </a:blip>
          <a:stretch>
            <a:fillRect/>
          </a:stretch>
        </p:blipFill>
        <p:spPr>
          <a:xfrm>
            <a:off x="311700" y="3228875"/>
            <a:ext cx="1525706" cy="1333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96" name="Shape 96"/>
        <p:cNvGrpSpPr/>
        <p:nvPr/>
      </p:nvGrpSpPr>
      <p:grpSpPr>
        <a:xfrm>
          <a:off x="0" y="0"/>
          <a:ext cx="0" cy="0"/>
          <a:chOff x="0" y="0"/>
          <a:chExt cx="0" cy="0"/>
        </a:xfrm>
      </p:grpSpPr>
      <p:sp>
        <p:nvSpPr>
          <p:cNvPr id="97" name="Google Shape;97;p16"/>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World Wide Web - descriere</a:t>
            </a:r>
            <a:endParaRPr/>
          </a:p>
        </p:txBody>
      </p:sp>
      <p:sp>
        <p:nvSpPr>
          <p:cNvPr id="98" name="Google Shape;98;p16"/>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0" name="Google Shape;100;p16">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101" name="Google Shape;101;p16"/>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102" name="Google Shape;102;p16"/>
          <p:cNvSpPr txBox="1"/>
          <p:nvPr/>
        </p:nvSpPr>
        <p:spPr>
          <a:xfrm>
            <a:off x="337475" y="1164900"/>
            <a:ext cx="6536100" cy="3498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întemeiat de </a:t>
            </a:r>
            <a:r>
              <a:rPr b="1" lang="en"/>
              <a:t>Timothy John Berners-Lee</a:t>
            </a:r>
            <a:endParaRPr b="1"/>
          </a:p>
          <a:p>
            <a:pPr indent="0" lvl="0" marL="457200" rtl="0" algn="l">
              <a:spcBef>
                <a:spcPts val="0"/>
              </a:spcBef>
              <a:spcAft>
                <a:spcPts val="0"/>
              </a:spcAft>
              <a:buNone/>
            </a:pPr>
            <a:r>
              <a:t/>
            </a:r>
            <a:endParaRPr b="1"/>
          </a:p>
          <a:p>
            <a:pPr indent="-317500" lvl="0" marL="457200" rtl="0" algn="l">
              <a:spcBef>
                <a:spcPts val="0"/>
              </a:spcBef>
              <a:spcAft>
                <a:spcPts val="0"/>
              </a:spcAft>
              <a:buSzPts val="1400"/>
              <a:buChar char="●"/>
            </a:pPr>
            <a:r>
              <a:rPr lang="en"/>
              <a:t>Internetul este o rețea de rețele de calculatoare</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Inițial era folosit de oameni de știință, facilitând comunicarea între universități (motiv pentru care avem și tagurile mai rar folosite, cu profil strict informatic: code, kbd, samp, var etc</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În prezent este utilizat în foarte multe domenii: site-uri educaționale, </a:t>
            </a:r>
            <a:r>
              <a:rPr lang="en">
                <a:solidFill>
                  <a:schemeClr val="dk1"/>
                </a:solidFill>
              </a:rPr>
              <a:t>site-uri comerciale,</a:t>
            </a:r>
            <a:r>
              <a:rPr lang="en"/>
              <a:t> site-uri de divertisment, </a:t>
            </a:r>
            <a:r>
              <a:rPr lang="en">
                <a:solidFill>
                  <a:schemeClr val="dk1"/>
                </a:solidFill>
              </a:rPr>
              <a:t>site-uri de socializare, site-uri care oferă servicii, site-uri de știri etc.</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628" name="Shape 628"/>
        <p:cNvGrpSpPr/>
        <p:nvPr/>
      </p:nvGrpSpPr>
      <p:grpSpPr>
        <a:xfrm>
          <a:off x="0" y="0"/>
          <a:ext cx="0" cy="0"/>
          <a:chOff x="0" y="0"/>
          <a:chExt cx="0" cy="0"/>
        </a:xfrm>
      </p:grpSpPr>
      <p:sp>
        <p:nvSpPr>
          <p:cNvPr id="629" name="Google Shape;629;p52"/>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 taguri de sectionare (aside)</a:t>
            </a:r>
            <a:endParaRPr/>
          </a:p>
        </p:txBody>
      </p:sp>
      <p:sp>
        <p:nvSpPr>
          <p:cNvPr id="630" name="Google Shape;630;p52"/>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32" name="Google Shape;632;p52">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633" name="Google Shape;633;p52"/>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634" name="Google Shape;634;p52"/>
          <p:cNvSpPr txBox="1"/>
          <p:nvPr/>
        </p:nvSpPr>
        <p:spPr>
          <a:xfrm>
            <a:off x="347650" y="1022600"/>
            <a:ext cx="8484600" cy="12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666666"/>
                </a:solidFill>
              </a:rPr>
              <a:t>Este un tag de secționare, </a:t>
            </a:r>
            <a:r>
              <a:rPr lang="en">
                <a:solidFill>
                  <a:srgbClr val="666666"/>
                </a:solidFill>
              </a:rPr>
              <a:t>și</a:t>
            </a:r>
            <a:r>
              <a:rPr lang="en">
                <a:solidFill>
                  <a:srgbClr val="666666"/>
                </a:solidFill>
              </a:rPr>
              <a:t> cuprinde text care iese </a:t>
            </a:r>
            <a:r>
              <a:rPr lang="en">
                <a:solidFill>
                  <a:srgbClr val="666666"/>
                </a:solidFill>
              </a:rPr>
              <a:t>puțin</a:t>
            </a:r>
            <a:r>
              <a:rPr lang="en">
                <a:solidFill>
                  <a:srgbClr val="666666"/>
                </a:solidFill>
              </a:rPr>
              <a:t> din context (nu se </a:t>
            </a:r>
            <a:r>
              <a:rPr lang="en">
                <a:solidFill>
                  <a:srgbClr val="666666"/>
                </a:solidFill>
              </a:rPr>
              <a:t>încadrează</a:t>
            </a:r>
            <a:r>
              <a:rPr lang="en">
                <a:solidFill>
                  <a:srgbClr val="666666"/>
                </a:solidFill>
              </a:rPr>
              <a:t> </a:t>
            </a:r>
            <a:r>
              <a:rPr lang="en">
                <a:solidFill>
                  <a:srgbClr val="666666"/>
                </a:solidFill>
              </a:rPr>
              <a:t>în</a:t>
            </a:r>
            <a:r>
              <a:rPr lang="en">
                <a:solidFill>
                  <a:srgbClr val="666666"/>
                </a:solidFill>
              </a:rPr>
              <a:t> cursul textului, e cumva separat, ca o paranteză, un apropo) </a:t>
            </a:r>
            <a:r>
              <a:rPr lang="en">
                <a:solidFill>
                  <a:srgbClr val="666666"/>
                </a:solidFill>
              </a:rPr>
              <a:t>însă</a:t>
            </a:r>
            <a:r>
              <a:rPr lang="en">
                <a:solidFill>
                  <a:srgbClr val="666666"/>
                </a:solidFill>
              </a:rPr>
              <a:t> care </a:t>
            </a:r>
            <a:r>
              <a:rPr lang="en">
                <a:solidFill>
                  <a:srgbClr val="666666"/>
                </a:solidFill>
              </a:rPr>
              <a:t>totuși</a:t>
            </a:r>
            <a:r>
              <a:rPr lang="en">
                <a:solidFill>
                  <a:srgbClr val="666666"/>
                </a:solidFill>
              </a:rPr>
              <a:t> are legatura cu textul (</a:t>
            </a:r>
            <a:r>
              <a:rPr lang="en">
                <a:solidFill>
                  <a:srgbClr val="666666"/>
                </a:solidFill>
              </a:rPr>
              <a:t>conținut</a:t>
            </a:r>
            <a:r>
              <a:rPr lang="en">
                <a:solidFill>
                  <a:srgbClr val="666666"/>
                </a:solidFill>
              </a:rPr>
              <a:t> tangential). De exemplu: un text explicativ referitor la un anumit termen folosit în text, o nota de subsol etc.</a:t>
            </a:r>
            <a:endParaRPr>
              <a:solidFill>
                <a:srgbClr val="666666"/>
              </a:solidFill>
            </a:endParaRPr>
          </a:p>
          <a:p>
            <a:pPr indent="0" lvl="0" marL="0" rtl="0" algn="l">
              <a:spcBef>
                <a:spcPts val="0"/>
              </a:spcBef>
              <a:spcAft>
                <a:spcPts val="0"/>
              </a:spcAft>
              <a:buClr>
                <a:schemeClr val="dk1"/>
              </a:buClr>
              <a:buSzPts val="1100"/>
              <a:buFont typeface="Arial"/>
              <a:buNone/>
            </a:pPr>
            <a:r>
              <a:t/>
            </a:r>
            <a:endParaRPr>
              <a:solidFill>
                <a:srgbClr val="666666"/>
              </a:solidFill>
            </a:endParaRPr>
          </a:p>
          <a:p>
            <a:pPr indent="0" lvl="0" marL="0" rtl="0" algn="l">
              <a:spcBef>
                <a:spcPts val="0"/>
              </a:spcBef>
              <a:spcAft>
                <a:spcPts val="0"/>
              </a:spcAft>
              <a:buClr>
                <a:schemeClr val="dk1"/>
              </a:buClr>
              <a:buSzPts val="1100"/>
              <a:buFont typeface="Arial"/>
              <a:buNone/>
            </a:pPr>
            <a:r>
              <a:rPr lang="en">
                <a:solidFill>
                  <a:srgbClr val="666666"/>
                </a:solidFill>
              </a:rPr>
              <a:t>E</a:t>
            </a:r>
            <a:r>
              <a:rPr lang="en">
                <a:solidFill>
                  <a:srgbClr val="666666"/>
                </a:solidFill>
              </a:rPr>
              <a:t>xemplu:</a:t>
            </a:r>
            <a:endParaRPr>
              <a:solidFill>
                <a:srgbClr val="666666"/>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35" name="Google Shape;635;p52"/>
          <p:cNvSpPr txBox="1"/>
          <p:nvPr/>
        </p:nvSpPr>
        <p:spPr>
          <a:xfrm>
            <a:off x="311700" y="2293100"/>
            <a:ext cx="8520600" cy="2297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h1</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 Iar o zi grea de luni</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h1</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Azi am invatat toata ziua la TW.</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aside</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TW vine de la tehnici web este materia unde discutam despre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aside</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Nu mai pot de oboseala, cred </a:t>
            </a:r>
            <a:r>
              <a:rPr lang="en" sz="1050">
                <a:solidFill>
                  <a:schemeClr val="dk1"/>
                </a:solidFill>
                <a:highlight>
                  <a:srgbClr val="FFFFFE"/>
                </a:highlight>
                <a:latin typeface="Courier New"/>
                <a:ea typeface="Courier New"/>
                <a:cs typeface="Courier New"/>
                <a:sym typeface="Courier New"/>
              </a:rPr>
              <a:t>că</a:t>
            </a:r>
            <a:r>
              <a:rPr lang="en" sz="1050">
                <a:solidFill>
                  <a:schemeClr val="dk1"/>
                </a:solidFill>
                <a:highlight>
                  <a:srgbClr val="FFFFFE"/>
                </a:highlight>
                <a:latin typeface="Courier New"/>
                <a:ea typeface="Courier New"/>
                <a:cs typeface="Courier New"/>
                <a:sym typeface="Courier New"/>
              </a:rPr>
              <a:t> </a:t>
            </a:r>
            <a:r>
              <a:rPr lang="en" sz="1050">
                <a:solidFill>
                  <a:schemeClr val="dk1"/>
                </a:solidFill>
                <a:highlight>
                  <a:srgbClr val="FFFFFE"/>
                </a:highlight>
                <a:latin typeface="Courier New"/>
                <a:ea typeface="Courier New"/>
                <a:cs typeface="Courier New"/>
                <a:sym typeface="Courier New"/>
              </a:rPr>
              <a:t>mă</a:t>
            </a:r>
            <a:r>
              <a:rPr lang="en" sz="1050">
                <a:solidFill>
                  <a:schemeClr val="dk1"/>
                </a:solidFill>
                <a:highlight>
                  <a:srgbClr val="FFFFFE"/>
                </a:highlight>
                <a:latin typeface="Courier New"/>
                <a:ea typeface="Courier New"/>
                <a:cs typeface="Courier New"/>
                <a:sym typeface="Courier New"/>
              </a:rPr>
              <a:t> duc sa ma uit la un film </a:t>
            </a:r>
            <a:r>
              <a:rPr lang="en" sz="1050">
                <a:solidFill>
                  <a:schemeClr val="dk1"/>
                </a:solidFill>
                <a:highlight>
                  <a:srgbClr val="FFFFFE"/>
                </a:highlight>
                <a:latin typeface="Courier New"/>
                <a:ea typeface="Courier New"/>
                <a:cs typeface="Courier New"/>
                <a:sym typeface="Courier New"/>
              </a:rPr>
              <a:t>și</a:t>
            </a:r>
            <a:r>
              <a:rPr lang="en" sz="1050">
                <a:solidFill>
                  <a:schemeClr val="dk1"/>
                </a:solidFill>
                <a:highlight>
                  <a:srgbClr val="FFFFFE"/>
                </a:highlight>
                <a:latin typeface="Courier New"/>
                <a:ea typeface="Courier New"/>
                <a:cs typeface="Courier New"/>
                <a:sym typeface="Courier New"/>
              </a:rPr>
              <a:t> apoi sa dorm.</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639" name="Shape 639"/>
        <p:cNvGrpSpPr/>
        <p:nvPr/>
      </p:nvGrpSpPr>
      <p:grpSpPr>
        <a:xfrm>
          <a:off x="0" y="0"/>
          <a:ext cx="0" cy="0"/>
          <a:chOff x="0" y="0"/>
          <a:chExt cx="0" cy="0"/>
        </a:xfrm>
      </p:grpSpPr>
      <p:sp>
        <p:nvSpPr>
          <p:cNvPr id="640" name="Google Shape;640;p53"/>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 taguri de sectionare (section)</a:t>
            </a:r>
            <a:endParaRPr/>
          </a:p>
        </p:txBody>
      </p:sp>
      <p:sp>
        <p:nvSpPr>
          <p:cNvPr id="641" name="Google Shape;641;p53"/>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43" name="Google Shape;643;p53">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644" name="Google Shape;644;p53"/>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645" name="Google Shape;645;p53"/>
          <p:cNvSpPr txBox="1"/>
          <p:nvPr/>
        </p:nvSpPr>
        <p:spPr>
          <a:xfrm>
            <a:off x="347650" y="1022600"/>
            <a:ext cx="8484600" cy="173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666666"/>
                </a:solidFill>
              </a:rPr>
              <a:t>Acest element reprezinta </a:t>
            </a:r>
            <a:r>
              <a:rPr b="1" lang="en">
                <a:solidFill>
                  <a:srgbClr val="666666"/>
                </a:solidFill>
              </a:rPr>
              <a:t>o sectiune generica a unui document</a:t>
            </a:r>
            <a:r>
              <a:rPr lang="en">
                <a:solidFill>
                  <a:srgbClr val="666666"/>
                </a:solidFill>
              </a:rPr>
              <a:t>, o </a:t>
            </a:r>
            <a:r>
              <a:rPr lang="en">
                <a:solidFill>
                  <a:srgbClr val="666666"/>
                </a:solidFill>
              </a:rPr>
              <a:t>porțiune</a:t>
            </a:r>
            <a:r>
              <a:rPr lang="en">
                <a:solidFill>
                  <a:srgbClr val="666666"/>
                </a:solidFill>
              </a:rPr>
              <a:t> de text cu o tema </a:t>
            </a:r>
            <a:r>
              <a:rPr lang="en">
                <a:solidFill>
                  <a:srgbClr val="666666"/>
                </a:solidFill>
              </a:rPr>
              <a:t>clară</a:t>
            </a:r>
            <a:r>
              <a:rPr lang="en">
                <a:solidFill>
                  <a:srgbClr val="666666"/>
                </a:solidFill>
              </a:rPr>
              <a:t>, de cele mai multe ori cu propriul sau heading , dar subordonata temei generale a documentului (spre deosebire de </a:t>
            </a:r>
            <a:r>
              <a:rPr lang="en">
                <a:solidFill>
                  <a:srgbClr val="666666"/>
                </a:solidFill>
                <a:latin typeface="Courier New"/>
                <a:ea typeface="Courier New"/>
                <a:cs typeface="Courier New"/>
                <a:sym typeface="Courier New"/>
              </a:rPr>
              <a:t>article </a:t>
            </a:r>
            <a:r>
              <a:rPr lang="en">
                <a:solidFill>
                  <a:srgbClr val="666666"/>
                </a:solidFill>
              </a:rPr>
              <a:t>care are </a:t>
            </a:r>
            <a:r>
              <a:rPr lang="en">
                <a:solidFill>
                  <a:srgbClr val="666666"/>
                </a:solidFill>
              </a:rPr>
              <a:t>conținut</a:t>
            </a:r>
            <a:r>
              <a:rPr lang="en">
                <a:solidFill>
                  <a:srgbClr val="666666"/>
                </a:solidFill>
              </a:rPr>
              <a:t> independent). Cel mai bun exemplu il reprezinta </a:t>
            </a:r>
            <a:r>
              <a:rPr b="1" lang="en">
                <a:solidFill>
                  <a:srgbClr val="666666"/>
                </a:solidFill>
              </a:rPr>
              <a:t>capitolele </a:t>
            </a:r>
            <a:r>
              <a:rPr lang="en">
                <a:solidFill>
                  <a:srgbClr val="666666"/>
                </a:solidFill>
              </a:rPr>
              <a:t>de </a:t>
            </a:r>
            <a:r>
              <a:rPr lang="en">
                <a:solidFill>
                  <a:srgbClr val="666666"/>
                </a:solidFill>
              </a:rPr>
              <a:t>cărți</a:t>
            </a:r>
            <a:r>
              <a:rPr lang="en">
                <a:solidFill>
                  <a:srgbClr val="666666"/>
                </a:solidFill>
              </a:rPr>
              <a:t>.</a:t>
            </a:r>
            <a:endParaRPr>
              <a:solidFill>
                <a:srgbClr val="666666"/>
              </a:solidFill>
            </a:endParaRPr>
          </a:p>
          <a:p>
            <a:pPr indent="0" lvl="0" marL="0" rtl="0" algn="l">
              <a:spcBef>
                <a:spcPts val="0"/>
              </a:spcBef>
              <a:spcAft>
                <a:spcPts val="0"/>
              </a:spcAft>
              <a:buClr>
                <a:schemeClr val="dk1"/>
              </a:buClr>
              <a:buSzPts val="1100"/>
              <a:buFont typeface="Arial"/>
              <a:buNone/>
            </a:pPr>
            <a:r>
              <a:t/>
            </a:r>
            <a:endParaRPr>
              <a:solidFill>
                <a:srgbClr val="666666"/>
              </a:solidFill>
            </a:endParaRPr>
          </a:p>
          <a:p>
            <a:pPr indent="0" lvl="0" marL="0" rtl="0" algn="l">
              <a:spcBef>
                <a:spcPts val="0"/>
              </a:spcBef>
              <a:spcAft>
                <a:spcPts val="0"/>
              </a:spcAft>
              <a:buClr>
                <a:schemeClr val="dk1"/>
              </a:buClr>
              <a:buSzPts val="1100"/>
              <a:buFont typeface="Arial"/>
              <a:buNone/>
            </a:pPr>
            <a:r>
              <a:rPr lang="en">
                <a:solidFill>
                  <a:srgbClr val="666666"/>
                </a:solidFill>
              </a:rPr>
              <a:t>Mai multe detalii:</a:t>
            </a:r>
            <a:endParaRPr>
              <a:solidFill>
                <a:srgbClr val="666666"/>
              </a:solidFill>
            </a:endParaRPr>
          </a:p>
          <a:p>
            <a:pPr indent="0" lvl="0" marL="0" rtl="0" algn="l">
              <a:spcBef>
                <a:spcPts val="0"/>
              </a:spcBef>
              <a:spcAft>
                <a:spcPts val="0"/>
              </a:spcAft>
              <a:buClr>
                <a:schemeClr val="dk1"/>
              </a:buClr>
              <a:buSzPts val="1100"/>
              <a:buFont typeface="Arial"/>
              <a:buNone/>
            </a:pPr>
            <a:r>
              <a:rPr lang="en" u="sng">
                <a:solidFill>
                  <a:schemeClr val="hlink"/>
                </a:solidFill>
                <a:hlinkClick r:id="rId5"/>
              </a:rPr>
              <a:t>http://webdesign.about.com/od/html5tags/a/when-to-use-section-element.htm</a:t>
            </a:r>
            <a:endParaRPr/>
          </a:p>
          <a:p>
            <a:pPr indent="0" lvl="0" marL="0" rtl="0" algn="l">
              <a:spcBef>
                <a:spcPts val="0"/>
              </a:spcBef>
              <a:spcAft>
                <a:spcPts val="0"/>
              </a:spcAft>
              <a:buNone/>
            </a:pPr>
            <a:r>
              <a:t/>
            </a:r>
            <a:endParaRPr/>
          </a:p>
        </p:txBody>
      </p:sp>
      <p:sp>
        <p:nvSpPr>
          <p:cNvPr id="646" name="Google Shape;646;p53"/>
          <p:cNvSpPr txBox="1"/>
          <p:nvPr/>
        </p:nvSpPr>
        <p:spPr>
          <a:xfrm>
            <a:off x="347650" y="2842150"/>
            <a:ext cx="2927400" cy="1616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section</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h2</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Titlu capitol</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h2</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section</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h</a:t>
            </a:r>
            <a:r>
              <a:rPr lang="en" sz="1050">
                <a:solidFill>
                  <a:srgbClr val="4D7FE2"/>
                </a:solidFill>
                <a:highlight>
                  <a:srgbClr val="FFFFFE"/>
                </a:highlight>
                <a:latin typeface="Courier New"/>
                <a:ea typeface="Courier New"/>
                <a:cs typeface="Courier New"/>
                <a:sym typeface="Courier New"/>
              </a:rPr>
              <a:t>3</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Titlu subcapitol</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h3</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section</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section</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a:p>
        </p:txBody>
      </p:sp>
      <p:sp>
        <p:nvSpPr>
          <p:cNvPr id="647" name="Google Shape;647;p53"/>
          <p:cNvSpPr txBox="1"/>
          <p:nvPr/>
        </p:nvSpPr>
        <p:spPr>
          <a:xfrm>
            <a:off x="3441325" y="2857475"/>
            <a:ext cx="1776000" cy="14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Secțiunile (ca și alte taguri de secționare) se pot imbrica, crescând și nivelul headingului</a:t>
            </a:r>
            <a:endParaRPr sz="1200">
              <a:solidFill>
                <a:srgbClr val="666666"/>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651" name="Shape 651"/>
        <p:cNvGrpSpPr/>
        <p:nvPr/>
      </p:nvGrpSpPr>
      <p:grpSpPr>
        <a:xfrm>
          <a:off x="0" y="0"/>
          <a:ext cx="0" cy="0"/>
          <a:chOff x="0" y="0"/>
          <a:chExt cx="0" cy="0"/>
        </a:xfrm>
      </p:grpSpPr>
      <p:sp>
        <p:nvSpPr>
          <p:cNvPr id="652" name="Google Shape;652;p54"/>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 taguri de sectionare (header)</a:t>
            </a:r>
            <a:endParaRPr/>
          </a:p>
        </p:txBody>
      </p:sp>
      <p:sp>
        <p:nvSpPr>
          <p:cNvPr id="653" name="Google Shape;653;p54"/>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55" name="Google Shape;655;p54">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656" name="Google Shape;656;p54"/>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657" name="Google Shape;657;p54"/>
          <p:cNvSpPr txBox="1"/>
          <p:nvPr/>
        </p:nvSpPr>
        <p:spPr>
          <a:xfrm>
            <a:off x="347650" y="1022600"/>
            <a:ext cx="8484600" cy="33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Tagul header, cum ii spune si numele, se </a:t>
            </a:r>
            <a:r>
              <a:rPr lang="en"/>
              <a:t>referă</a:t>
            </a:r>
            <a:r>
              <a:rPr lang="en"/>
              <a:t> la antetul unui document. </a:t>
            </a:r>
            <a:r>
              <a:rPr lang="en"/>
              <a:t>Atenție</a:t>
            </a:r>
            <a:r>
              <a:rPr lang="en"/>
              <a:t>, a nu se confunda cu tagul head. Conform specificatiilor, de obicei cuprinde o zona de titlu, o parte introductiva, elemente de </a:t>
            </a:r>
            <a:r>
              <a:rPr lang="en"/>
              <a:t>navigație</a:t>
            </a:r>
            <a:r>
              <a:rPr lang="en"/>
              <a:t> (meniu, link-uri stil cuprins de carte etc.), logo-uri. Elementul header nu e el </a:t>
            </a:r>
            <a:r>
              <a:rPr lang="en"/>
              <a:t>însuși</a:t>
            </a:r>
            <a:r>
              <a:rPr lang="en"/>
              <a:t> o </a:t>
            </a:r>
            <a:r>
              <a:rPr lang="en"/>
              <a:t>secțiune</a:t>
            </a:r>
            <a:r>
              <a:rPr lang="en"/>
              <a:t> ci este </a:t>
            </a:r>
            <a:r>
              <a:rPr lang="en"/>
              <a:t>începutul</a:t>
            </a:r>
            <a:r>
              <a:rPr lang="en"/>
              <a:t> unei </a:t>
            </a:r>
            <a:r>
              <a:rPr lang="en"/>
              <a:t>secțiuni</a:t>
            </a:r>
            <a:r>
              <a:rPr lang="en"/>
              <a:t>. Nu are efecte vizuale, rolul sau fiind doar semantic. Un element header nu poate contine un alt element header ori footer. Pot exista mai multe taguri header in document insa ele vor reprezenta antetul celui mai apropiat element </a:t>
            </a:r>
            <a:r>
              <a:rPr lang="en"/>
              <a:t>părinte</a:t>
            </a:r>
            <a:r>
              <a:rPr lang="en"/>
              <a:t> de tip </a:t>
            </a:r>
            <a:r>
              <a:rPr lang="en"/>
              <a:t>secțiune</a:t>
            </a:r>
            <a:r>
              <a:rPr lang="en"/>
              <a:t> (practic, in arborele HTML cel mai de jos </a:t>
            </a:r>
            <a:r>
              <a:rPr lang="en"/>
              <a:t>strămoș</a:t>
            </a:r>
            <a:r>
              <a:rPr lang="en"/>
              <a:t>). Astfel putem avea header pentru articol, </a:t>
            </a:r>
            <a:r>
              <a:rPr lang="en"/>
              <a:t>secțiune</a:t>
            </a:r>
            <a:r>
              <a:rPr lang="en"/>
              <a:t> etc. sau pentru </a:t>
            </a:r>
            <a:r>
              <a:rPr lang="en"/>
              <a:t>întreaga</a:t>
            </a:r>
            <a:r>
              <a:rPr lang="en"/>
              <a:t> pagina, cand cel mai apropiat </a:t>
            </a:r>
            <a:r>
              <a:rPr lang="en"/>
              <a:t>părinte</a:t>
            </a:r>
            <a:r>
              <a:rPr lang="en"/>
              <a:t> e elementul body.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Mai multe detalii:</a:t>
            </a:r>
            <a:endParaRPr/>
          </a:p>
          <a:p>
            <a:pPr indent="0" lvl="0" marL="0" rtl="0" algn="l">
              <a:spcBef>
                <a:spcPts val="0"/>
              </a:spcBef>
              <a:spcAft>
                <a:spcPts val="0"/>
              </a:spcAft>
              <a:buClr>
                <a:schemeClr val="dk1"/>
              </a:buClr>
              <a:buSzPts val="1100"/>
              <a:buFont typeface="Arial"/>
              <a:buNone/>
            </a:pPr>
            <a:r>
              <a:t/>
            </a:r>
            <a:endParaRPr/>
          </a:p>
          <a:p>
            <a:pPr indent="-317500" lvl="0" marL="457200" rtl="0" algn="l">
              <a:spcBef>
                <a:spcPts val="0"/>
              </a:spcBef>
              <a:spcAft>
                <a:spcPts val="0"/>
              </a:spcAft>
              <a:buSzPts val="1400"/>
              <a:buChar char="●"/>
            </a:pPr>
            <a:r>
              <a:rPr lang="en" u="sng">
                <a:solidFill>
                  <a:schemeClr val="hlink"/>
                </a:solidFill>
                <a:hlinkClick r:id="rId5"/>
              </a:rPr>
              <a:t>http://www.w3.org/TR/html-markup/header.html</a:t>
            </a:r>
            <a:endParaRPr/>
          </a:p>
          <a:p>
            <a:pPr indent="-317500" lvl="0" marL="457200" rtl="0" algn="l">
              <a:spcBef>
                <a:spcPts val="0"/>
              </a:spcBef>
              <a:spcAft>
                <a:spcPts val="0"/>
              </a:spcAft>
              <a:buSzPts val="1400"/>
              <a:buChar char="●"/>
            </a:pPr>
            <a:r>
              <a:rPr lang="en" u="sng">
                <a:solidFill>
                  <a:schemeClr val="hlink"/>
                </a:solidFill>
                <a:hlinkClick r:id="rId6"/>
              </a:rPr>
              <a:t>http://www.w3resource.com/html5/header-element.php</a:t>
            </a:r>
            <a:endParaRPr/>
          </a:p>
          <a:p>
            <a:pPr indent="-317500" lvl="0" marL="457200" rtl="0" algn="l">
              <a:spcBef>
                <a:spcPts val="0"/>
              </a:spcBef>
              <a:spcAft>
                <a:spcPts val="0"/>
              </a:spcAft>
              <a:buSzPts val="1400"/>
              <a:buChar char="●"/>
            </a:pPr>
            <a:r>
              <a:rPr lang="en" u="sng">
                <a:solidFill>
                  <a:schemeClr val="hlink"/>
                </a:solidFill>
                <a:hlinkClick r:id="rId7"/>
              </a:rPr>
              <a:t>http://html5doctor.com/the-header-element/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661" name="Shape 661"/>
        <p:cNvGrpSpPr/>
        <p:nvPr/>
      </p:nvGrpSpPr>
      <p:grpSpPr>
        <a:xfrm>
          <a:off x="0" y="0"/>
          <a:ext cx="0" cy="0"/>
          <a:chOff x="0" y="0"/>
          <a:chExt cx="0" cy="0"/>
        </a:xfrm>
      </p:grpSpPr>
      <p:sp>
        <p:nvSpPr>
          <p:cNvPr id="662" name="Google Shape;662;p55"/>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 taguri de sectionare (footer)</a:t>
            </a:r>
            <a:endParaRPr/>
          </a:p>
        </p:txBody>
      </p:sp>
      <p:sp>
        <p:nvSpPr>
          <p:cNvPr id="663" name="Google Shape;663;p55"/>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65" name="Google Shape;665;p55">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666" name="Google Shape;666;p55"/>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667" name="Google Shape;667;p55"/>
          <p:cNvSpPr txBox="1"/>
          <p:nvPr/>
        </p:nvSpPr>
        <p:spPr>
          <a:xfrm>
            <a:off x="347650" y="1022600"/>
            <a:ext cx="8484600" cy="33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Tagul &lt;footer&gt;...&lt;/footer&gt; defineste subsolul unei pagini, unei </a:t>
            </a:r>
            <a:r>
              <a:rPr lang="en"/>
              <a:t>secțiuni</a:t>
            </a:r>
            <a:r>
              <a:rPr lang="en"/>
              <a:t>. Conform specificatiilor, el poate contine: autorii textului, </a:t>
            </a:r>
            <a:r>
              <a:rPr lang="en"/>
              <a:t>legături</a:t>
            </a:r>
            <a:r>
              <a:rPr lang="en"/>
              <a:t> </a:t>
            </a:r>
            <a:r>
              <a:rPr lang="en"/>
              <a:t>către</a:t>
            </a:r>
            <a:r>
              <a:rPr lang="en"/>
              <a:t> documente </a:t>
            </a:r>
            <a:r>
              <a:rPr lang="en"/>
              <a:t>asemănătoare</a:t>
            </a:r>
            <a:r>
              <a:rPr lang="en"/>
              <a:t>,date de copyright, date de contact (care vor fi </a:t>
            </a:r>
            <a:r>
              <a:rPr lang="en"/>
              <a:t>încadrate</a:t>
            </a:r>
            <a:r>
              <a:rPr lang="en"/>
              <a:t> </a:t>
            </a:r>
            <a:r>
              <a:rPr lang="en"/>
              <a:t>și</a:t>
            </a:r>
            <a:r>
              <a:rPr lang="en"/>
              <a:t> de tagul address). Elementul footer nu e el </a:t>
            </a:r>
            <a:r>
              <a:rPr lang="en"/>
              <a:t>însuși</a:t>
            </a:r>
            <a:r>
              <a:rPr lang="en"/>
              <a:t> o </a:t>
            </a:r>
            <a:r>
              <a:rPr lang="en"/>
              <a:t>secțiune</a:t>
            </a:r>
            <a:r>
              <a:rPr lang="en"/>
              <a:t> ci este sfarsitul unei </a:t>
            </a:r>
            <a:r>
              <a:rPr lang="en"/>
              <a:t>secțiuni</a:t>
            </a:r>
            <a:r>
              <a:rPr lang="en"/>
              <a:t>. Nu are efecte vizuale, rolul sau fiind doar semantic. Un element footer nu poate contine un alt element header ori footer. Se obisnuieste sa fie la sfarsitul documentului </a:t>
            </a:r>
            <a:r>
              <a:rPr lang="en"/>
              <a:t>însă</a:t>
            </a:r>
            <a:r>
              <a:rPr lang="en"/>
              <a:t> nu e obligatoriu. Pot exista mai multe taguri footer in document </a:t>
            </a:r>
            <a:r>
              <a:rPr lang="en"/>
              <a:t>însă</a:t>
            </a:r>
            <a:r>
              <a:rPr lang="en"/>
              <a:t> ele vor reprezenta </a:t>
            </a:r>
            <a:r>
              <a:rPr lang="en"/>
              <a:t>informațiile</a:t>
            </a:r>
            <a:r>
              <a:rPr lang="en"/>
              <a:t> de subsol ale celui mai apropiat element </a:t>
            </a:r>
            <a:r>
              <a:rPr lang="en"/>
              <a:t>părinte</a:t>
            </a:r>
            <a:r>
              <a:rPr lang="en"/>
              <a:t> de tip </a:t>
            </a:r>
            <a:r>
              <a:rPr lang="en"/>
              <a:t>secțiune</a:t>
            </a:r>
            <a:r>
              <a:rPr lang="en"/>
              <a:t> (practic, în arborele HTML cel mai de jos </a:t>
            </a:r>
            <a:r>
              <a:rPr lang="en"/>
              <a:t>strămoș</a:t>
            </a:r>
            <a:r>
              <a:rPr lang="en"/>
              <a:t>). Astfel putem avea footer pentru articol, </a:t>
            </a:r>
            <a:r>
              <a:rPr lang="en"/>
              <a:t>secțiune</a:t>
            </a:r>
            <a:r>
              <a:rPr lang="en"/>
              <a:t> etc. sau pentru </a:t>
            </a:r>
            <a:r>
              <a:rPr lang="en"/>
              <a:t>întreaga</a:t>
            </a:r>
            <a:r>
              <a:rPr lang="en"/>
              <a:t> pagina, cand cel mai apropiat </a:t>
            </a:r>
            <a:r>
              <a:rPr lang="en"/>
              <a:t>părinte</a:t>
            </a:r>
            <a:r>
              <a:rPr lang="en"/>
              <a:t> e elementul body.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Mai multe detalii:</a:t>
            </a:r>
            <a:endParaRPr/>
          </a:p>
          <a:p>
            <a:pPr indent="0" lvl="0" marL="0" rtl="0" algn="l">
              <a:spcBef>
                <a:spcPts val="0"/>
              </a:spcBef>
              <a:spcAft>
                <a:spcPts val="0"/>
              </a:spcAft>
              <a:buClr>
                <a:schemeClr val="dk1"/>
              </a:buClr>
              <a:buSzPts val="1100"/>
              <a:buFont typeface="Arial"/>
              <a:buNone/>
            </a:pPr>
            <a:r>
              <a:t/>
            </a:r>
            <a:endParaRPr/>
          </a:p>
          <a:p>
            <a:pPr indent="-317500" lvl="0" marL="457200" rtl="0" algn="l">
              <a:spcBef>
                <a:spcPts val="0"/>
              </a:spcBef>
              <a:spcAft>
                <a:spcPts val="0"/>
              </a:spcAft>
              <a:buSzPts val="1400"/>
              <a:buChar char="●"/>
            </a:pPr>
            <a:r>
              <a:rPr lang="en" u="sng">
                <a:solidFill>
                  <a:schemeClr val="hlink"/>
                </a:solidFill>
                <a:hlinkClick r:id="rId5"/>
              </a:rPr>
              <a:t>http://www.w3.org/TR/2011/WD-html5-20110525/sections.html#the-footer-element</a:t>
            </a:r>
            <a:endParaRPr/>
          </a:p>
          <a:p>
            <a:pPr indent="-317500" lvl="0" marL="457200" rtl="0" algn="l">
              <a:spcBef>
                <a:spcPts val="0"/>
              </a:spcBef>
              <a:spcAft>
                <a:spcPts val="0"/>
              </a:spcAft>
              <a:buSzPts val="1400"/>
              <a:buChar char="●"/>
            </a:pPr>
            <a:r>
              <a:rPr lang="en" u="sng">
                <a:solidFill>
                  <a:schemeClr val="hlink"/>
                </a:solidFill>
                <a:hlinkClick r:id="rId6"/>
              </a:rPr>
              <a:t>http://www.quackit.com/html_5/tags/html_footer_tag.cfm</a:t>
            </a:r>
            <a:endParaRPr/>
          </a:p>
          <a:p>
            <a:pPr indent="-317500" lvl="0" marL="457200" rtl="0" algn="l">
              <a:spcBef>
                <a:spcPts val="0"/>
              </a:spcBef>
              <a:spcAft>
                <a:spcPts val="0"/>
              </a:spcAft>
              <a:buSzPts val="1400"/>
              <a:buChar char="●"/>
            </a:pPr>
            <a:r>
              <a:rPr lang="en" u="sng">
                <a:solidFill>
                  <a:schemeClr val="hlink"/>
                </a:solidFill>
                <a:hlinkClick r:id="rId7"/>
              </a:rPr>
              <a:t>http://html5doctor.com/the-footer-element-update/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671" name="Shape 671"/>
        <p:cNvGrpSpPr/>
        <p:nvPr/>
      </p:nvGrpSpPr>
      <p:grpSpPr>
        <a:xfrm>
          <a:off x="0" y="0"/>
          <a:ext cx="0" cy="0"/>
          <a:chOff x="0" y="0"/>
          <a:chExt cx="0" cy="0"/>
        </a:xfrm>
      </p:grpSpPr>
      <p:sp>
        <p:nvSpPr>
          <p:cNvPr id="672" name="Google Shape;672;p56"/>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 taguri de sectionare (headinguri: h1-h6)</a:t>
            </a:r>
            <a:endParaRPr/>
          </a:p>
        </p:txBody>
      </p:sp>
      <p:sp>
        <p:nvSpPr>
          <p:cNvPr id="673" name="Google Shape;673;p56"/>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75" name="Google Shape;675;p56">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676" name="Google Shape;676;p56"/>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677" name="Google Shape;677;p56"/>
          <p:cNvSpPr txBox="1"/>
          <p:nvPr/>
        </p:nvSpPr>
        <p:spPr>
          <a:xfrm>
            <a:off x="347650" y="1022600"/>
            <a:ext cx="4157400" cy="31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Tagul h1- este de obicei vazut ca fiind titlul paginii, deoarece este headerul cu cea mai mare importanta. Se recomanda sa existe </a:t>
            </a:r>
            <a:r>
              <a:rPr b="1" lang="en"/>
              <a:t>doar un singur element h1 pe pagina</a:t>
            </a:r>
            <a:r>
              <a:rPr lang="en"/>
              <a:t>, dar pot exista exceptii (de exemplu folosirea unui h1 in cadrul unui element de sectionare a continutul, precum article, pe langa h1-ul propriu paginii).</a:t>
            </a:r>
            <a:endParaRPr/>
          </a:p>
          <a:p>
            <a:pPr indent="0" lvl="0" marL="0" rtl="0" algn="l">
              <a:spcBef>
                <a:spcPts val="0"/>
              </a:spcBef>
              <a:spcAft>
                <a:spcPts val="0"/>
              </a:spcAft>
              <a:buNone/>
            </a:pPr>
            <a:r>
              <a:rPr b="1" lang="en"/>
              <a:t>Tagul h2 </a:t>
            </a:r>
            <a:r>
              <a:rPr lang="en"/>
              <a:t>corespunde unui titlu de </a:t>
            </a:r>
            <a:r>
              <a:rPr b="1" lang="en"/>
              <a:t>capitol</a:t>
            </a:r>
            <a:r>
              <a:rPr lang="en"/>
              <a:t>. </a:t>
            </a:r>
            <a:endParaRPr/>
          </a:p>
          <a:p>
            <a:pPr indent="0" lvl="0" marL="0" rtl="0" algn="l">
              <a:spcBef>
                <a:spcPts val="0"/>
              </a:spcBef>
              <a:spcAft>
                <a:spcPts val="0"/>
              </a:spcAft>
              <a:buNone/>
            </a:pPr>
            <a:r>
              <a:rPr b="1" lang="en"/>
              <a:t>Tagul h3</a:t>
            </a:r>
            <a:r>
              <a:rPr lang="en"/>
              <a:t>, unui titlu de </a:t>
            </a:r>
            <a:r>
              <a:rPr b="1" lang="en"/>
              <a:t>subcapitol</a:t>
            </a:r>
            <a:r>
              <a:rPr lang="en"/>
              <a:t>. etc.</a:t>
            </a:r>
            <a:endParaRPr/>
          </a:p>
          <a:p>
            <a:pPr indent="0" lvl="0" marL="0" rtl="0" algn="l">
              <a:spcBef>
                <a:spcPts val="0"/>
              </a:spcBef>
              <a:spcAft>
                <a:spcPts val="0"/>
              </a:spcAft>
              <a:buNone/>
            </a:pPr>
            <a:r>
              <a:rPr lang="en"/>
              <a:t>Atenție tagurile de la h2 încolo trebuie folosite mereu în taguri de secționare. Numărul headingului indică nivelul de imbricare al tagurilor de secționare.</a:t>
            </a:r>
            <a:endParaRPr/>
          </a:p>
        </p:txBody>
      </p:sp>
      <p:sp>
        <p:nvSpPr>
          <p:cNvPr id="678" name="Google Shape;678;p56"/>
          <p:cNvSpPr txBox="1"/>
          <p:nvPr/>
        </p:nvSpPr>
        <p:spPr>
          <a:xfrm>
            <a:off x="4799925" y="1022600"/>
            <a:ext cx="3811800" cy="3443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section</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h2</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Titlu capitol 1</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h2</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section</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h3</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Titlu subcapitol</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h3</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Un paragraf.</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section</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section</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section</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h2</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Titlu capitol 2</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h2</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article</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h3</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Titlu articol</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h3</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Un paragraf.</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article</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section</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682" name="Shape 682"/>
        <p:cNvGrpSpPr/>
        <p:nvPr/>
      </p:nvGrpSpPr>
      <p:grpSpPr>
        <a:xfrm>
          <a:off x="0" y="0"/>
          <a:ext cx="0" cy="0"/>
          <a:chOff x="0" y="0"/>
          <a:chExt cx="0" cy="0"/>
        </a:xfrm>
      </p:grpSpPr>
      <p:sp>
        <p:nvSpPr>
          <p:cNvPr id="683" name="Google Shape;683;p57"/>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 taguri de grupare</a:t>
            </a:r>
            <a:endParaRPr/>
          </a:p>
        </p:txBody>
      </p:sp>
      <p:sp>
        <p:nvSpPr>
          <p:cNvPr id="684" name="Google Shape;684;p57"/>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86" name="Google Shape;686;p57">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687" name="Google Shape;687;p57"/>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688" name="Google Shape;688;p57"/>
          <p:cNvSpPr txBox="1"/>
          <p:nvPr/>
        </p:nvSpPr>
        <p:spPr>
          <a:xfrm>
            <a:off x="317150" y="1134400"/>
            <a:ext cx="8520600" cy="65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De obicei sunt folosite în interiorul tagurilor de secționare. Determină structura unei secțiuni. Sunt folosite, cum le spune și numele pentru a grupa alte elemente într-un element unitar (de exemplu text node-uri și elemente inline într-un paragraf).</a:t>
            </a:r>
            <a:endParaRPr sz="1200">
              <a:solidFill>
                <a:srgbClr val="666666"/>
              </a:solidFill>
            </a:endParaRPr>
          </a:p>
          <a:p>
            <a:pPr indent="0" lvl="0" marL="0" rtl="0" algn="l">
              <a:spcBef>
                <a:spcPts val="0"/>
              </a:spcBef>
              <a:spcAft>
                <a:spcPts val="0"/>
              </a:spcAft>
              <a:buClr>
                <a:schemeClr val="dk1"/>
              </a:buClr>
              <a:buSzPts val="1100"/>
              <a:buFont typeface="Arial"/>
              <a:buNone/>
            </a:pPr>
            <a:r>
              <a:rPr lang="en" sz="1200">
                <a:solidFill>
                  <a:srgbClr val="666666"/>
                </a:solidFill>
              </a:rPr>
              <a:t>Sunt elemente de tip bloc.</a:t>
            </a:r>
            <a:endParaRPr sz="1200">
              <a:solidFill>
                <a:srgbClr val="666666"/>
              </a:solidFill>
            </a:endParaRPr>
          </a:p>
        </p:txBody>
      </p:sp>
      <p:sp>
        <p:nvSpPr>
          <p:cNvPr id="689" name="Google Shape;689;p57"/>
          <p:cNvSpPr txBox="1"/>
          <p:nvPr/>
        </p:nvSpPr>
        <p:spPr>
          <a:xfrm>
            <a:off x="317150" y="2150825"/>
            <a:ext cx="85206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666666"/>
              </a:solidFill>
            </a:endParaRPr>
          </a:p>
        </p:txBody>
      </p:sp>
      <p:sp>
        <p:nvSpPr>
          <p:cNvPr id="690" name="Google Shape;690;p57"/>
          <p:cNvSpPr txBox="1"/>
          <p:nvPr/>
        </p:nvSpPr>
        <p:spPr>
          <a:xfrm>
            <a:off x="343650" y="3557525"/>
            <a:ext cx="8520600" cy="2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Tagul </a:t>
            </a:r>
            <a:r>
              <a:rPr lang="en" sz="1200">
                <a:solidFill>
                  <a:srgbClr val="666666"/>
                </a:solidFill>
                <a:latin typeface="Courier New"/>
                <a:ea typeface="Courier New"/>
                <a:cs typeface="Courier New"/>
                <a:sym typeface="Courier New"/>
              </a:rPr>
              <a:t>&lt;hr/&gt;</a:t>
            </a:r>
            <a:r>
              <a:rPr lang="en" sz="1200">
                <a:solidFill>
                  <a:srgbClr val="666666"/>
                </a:solidFill>
              </a:rPr>
              <a:t> - Inserează o linie orizontală despartitoare.</a:t>
            </a:r>
            <a:endParaRPr sz="1200">
              <a:solidFill>
                <a:srgbClr val="666666"/>
              </a:solidFill>
            </a:endParaRPr>
          </a:p>
          <a:p>
            <a:pPr indent="0" lvl="0" marL="0" rtl="0" algn="l">
              <a:spcBef>
                <a:spcPts val="0"/>
              </a:spcBef>
              <a:spcAft>
                <a:spcPts val="0"/>
              </a:spcAft>
              <a:buClr>
                <a:schemeClr val="dk1"/>
              </a:buClr>
              <a:buSzPts val="1100"/>
              <a:buFont typeface="Arial"/>
              <a:buNone/>
            </a:pPr>
            <a:r>
              <a:t/>
            </a:r>
            <a:endParaRPr sz="1200">
              <a:solidFill>
                <a:srgbClr val="666666"/>
              </a:solidFill>
            </a:endParaRPr>
          </a:p>
          <a:p>
            <a:pPr indent="0" lvl="0" marL="0" rtl="0" algn="l">
              <a:spcBef>
                <a:spcPts val="0"/>
              </a:spcBef>
              <a:spcAft>
                <a:spcPts val="0"/>
              </a:spcAft>
              <a:buClr>
                <a:schemeClr val="dk1"/>
              </a:buClr>
              <a:buSzPts val="1100"/>
              <a:buFont typeface="Arial"/>
              <a:buNone/>
            </a:pPr>
            <a:r>
              <a:t/>
            </a:r>
            <a:endParaRPr sz="1200">
              <a:solidFill>
                <a:srgbClr val="666666"/>
              </a:solidFill>
            </a:endParaRPr>
          </a:p>
          <a:p>
            <a:pPr indent="0" lvl="0" marL="0" rtl="0" algn="l">
              <a:spcBef>
                <a:spcPts val="0"/>
              </a:spcBef>
              <a:spcAft>
                <a:spcPts val="0"/>
              </a:spcAft>
              <a:buNone/>
            </a:pPr>
            <a:r>
              <a:t/>
            </a:r>
            <a:endParaRPr sz="1200">
              <a:solidFill>
                <a:srgbClr val="666666"/>
              </a:solidFill>
            </a:endParaRPr>
          </a:p>
        </p:txBody>
      </p:sp>
      <p:sp>
        <p:nvSpPr>
          <p:cNvPr id="691" name="Google Shape;691;p57"/>
          <p:cNvSpPr txBox="1"/>
          <p:nvPr/>
        </p:nvSpPr>
        <p:spPr>
          <a:xfrm>
            <a:off x="311700" y="1857775"/>
            <a:ext cx="1396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Exemple:</a:t>
            </a:r>
            <a:endParaRPr sz="1200">
              <a:solidFill>
                <a:srgbClr val="666666"/>
              </a:solidFill>
            </a:endParaRPr>
          </a:p>
        </p:txBody>
      </p:sp>
      <p:sp>
        <p:nvSpPr>
          <p:cNvPr id="692" name="Google Shape;692;p57"/>
          <p:cNvSpPr txBox="1"/>
          <p:nvPr/>
        </p:nvSpPr>
        <p:spPr>
          <a:xfrm>
            <a:off x="311700" y="21508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666666"/>
                </a:solidFill>
              </a:rPr>
              <a:t>Tagul </a:t>
            </a:r>
            <a:r>
              <a:rPr lang="en" sz="1200">
                <a:solidFill>
                  <a:srgbClr val="666666"/>
                </a:solidFill>
                <a:latin typeface="Courier New"/>
                <a:ea typeface="Courier New"/>
                <a:cs typeface="Courier New"/>
                <a:sym typeface="Courier New"/>
              </a:rPr>
              <a:t>&lt;blockquote&gt;&lt;/blockquote&gt;</a:t>
            </a:r>
            <a:r>
              <a:rPr lang="en" sz="1200">
                <a:solidFill>
                  <a:srgbClr val="666666"/>
                </a:solidFill>
              </a:rPr>
              <a:t> - este un citat de dimensiuni mai mari, care se întinde pe mai multe linii sau cuprinde mai multe paragrafe. Sursa citatului poate fi precizata cu ajutorul atributului </a:t>
            </a:r>
            <a:r>
              <a:rPr lang="en" sz="1200">
                <a:solidFill>
                  <a:srgbClr val="666666"/>
                </a:solidFill>
                <a:latin typeface="Courier New"/>
                <a:ea typeface="Courier New"/>
                <a:cs typeface="Courier New"/>
                <a:sym typeface="Courier New"/>
              </a:rPr>
              <a:t>cite</a:t>
            </a:r>
            <a:r>
              <a:rPr lang="en" sz="1200">
                <a:solidFill>
                  <a:srgbClr val="666666"/>
                </a:solidFill>
              </a:rPr>
              <a:t>.</a:t>
            </a:r>
            <a:endParaRPr sz="1200">
              <a:solidFill>
                <a:srgbClr val="666666"/>
              </a:solidFill>
            </a:endParaRPr>
          </a:p>
          <a:p>
            <a:pPr indent="0" lvl="0" marL="0" rtl="0" algn="l">
              <a:spcBef>
                <a:spcPts val="0"/>
              </a:spcBef>
              <a:spcAft>
                <a:spcPts val="0"/>
              </a:spcAft>
              <a:buNone/>
            </a:pPr>
            <a:r>
              <a:t/>
            </a:r>
            <a:endParaRPr sz="1200">
              <a:solidFill>
                <a:srgbClr val="666666"/>
              </a:solidFill>
            </a:endParaRPr>
          </a:p>
        </p:txBody>
      </p:sp>
      <p:sp>
        <p:nvSpPr>
          <p:cNvPr id="693" name="Google Shape;693;p57"/>
          <p:cNvSpPr txBox="1"/>
          <p:nvPr/>
        </p:nvSpPr>
        <p:spPr>
          <a:xfrm>
            <a:off x="375750" y="2695625"/>
            <a:ext cx="8456400" cy="802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blockquote</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cite</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"https://html.spec.whatwg.org/multipage/grouping-content.html#the-blockquote-element"</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p</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The blockquote element represents a section that is quoted from another source.</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p</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p</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Content inside a blockquote must be quoted from another source, whose address, if it has one, may be cited in the cite attribute.</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p</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blockquote</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200"/>
          </a:p>
        </p:txBody>
      </p:sp>
      <p:sp>
        <p:nvSpPr>
          <p:cNvPr id="694" name="Google Shape;694;p57"/>
          <p:cNvSpPr txBox="1"/>
          <p:nvPr/>
        </p:nvSpPr>
        <p:spPr>
          <a:xfrm>
            <a:off x="343500" y="425165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666666"/>
                </a:solidFill>
              </a:rPr>
              <a:t>Tagul </a:t>
            </a:r>
            <a:r>
              <a:rPr lang="en" sz="1200">
                <a:solidFill>
                  <a:srgbClr val="666666"/>
                </a:solidFill>
                <a:latin typeface="Courier New"/>
                <a:ea typeface="Courier New"/>
                <a:cs typeface="Courier New"/>
                <a:sym typeface="Courier New"/>
              </a:rPr>
              <a:t>&lt;main&gt;&lt;/main&gt;</a:t>
            </a:r>
            <a:r>
              <a:rPr lang="en" sz="1200">
                <a:solidFill>
                  <a:srgbClr val="666666"/>
                </a:solidFill>
              </a:rPr>
              <a:t> cuprinde conținutul propriu-zis (nerepetitiv) al paginii. Trebuie să fie unic în pagină (pot fi mai multe elemente main numai daca toate cu excepția unuia au atributul hidden setat.</a:t>
            </a:r>
            <a:endParaRPr/>
          </a:p>
        </p:txBody>
      </p:sp>
      <p:sp>
        <p:nvSpPr>
          <p:cNvPr id="695" name="Google Shape;695;p57"/>
          <p:cNvSpPr txBox="1"/>
          <p:nvPr/>
        </p:nvSpPr>
        <p:spPr>
          <a:xfrm>
            <a:off x="405475" y="3939925"/>
            <a:ext cx="734400" cy="292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hr</a:t>
            </a:r>
            <a:r>
              <a:rPr lang="en" sz="1050">
                <a:solidFill>
                  <a:srgbClr val="1F217D"/>
                </a:solidFill>
                <a:highlight>
                  <a:srgbClr val="FFFFFE"/>
                </a:highlight>
                <a:latin typeface="Courier New"/>
                <a:ea typeface="Courier New"/>
                <a:cs typeface="Courier New"/>
                <a:sym typeface="Courier New"/>
              </a:rPr>
              <a:t>/&gt;</a:t>
            </a:r>
            <a:endParaRPr/>
          </a:p>
        </p:txBody>
      </p:sp>
      <p:pic>
        <p:nvPicPr>
          <p:cNvPr id="696" name="Google Shape;696;p57"/>
          <p:cNvPicPr preferRelativeResize="0"/>
          <p:nvPr/>
        </p:nvPicPr>
        <p:blipFill>
          <a:blip r:embed="rId5">
            <a:alphaModFix/>
          </a:blip>
          <a:stretch>
            <a:fillRect/>
          </a:stretch>
        </p:blipFill>
        <p:spPr>
          <a:xfrm>
            <a:off x="1768100" y="3909125"/>
            <a:ext cx="4429125" cy="1809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700" name="Shape 700"/>
        <p:cNvGrpSpPr/>
        <p:nvPr/>
      </p:nvGrpSpPr>
      <p:grpSpPr>
        <a:xfrm>
          <a:off x="0" y="0"/>
          <a:ext cx="0" cy="0"/>
          <a:chOff x="0" y="0"/>
          <a:chExt cx="0" cy="0"/>
        </a:xfrm>
      </p:grpSpPr>
      <p:sp>
        <p:nvSpPr>
          <p:cNvPr id="701" name="Google Shape;701;p58"/>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 tagul &lt;p&gt;</a:t>
            </a:r>
            <a:endParaRPr/>
          </a:p>
        </p:txBody>
      </p:sp>
      <p:sp>
        <p:nvSpPr>
          <p:cNvPr id="702" name="Google Shape;702;p58"/>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04" name="Google Shape;704;p58">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705" name="Google Shape;705;p58"/>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706" name="Google Shape;706;p58"/>
          <p:cNvSpPr txBox="1"/>
          <p:nvPr/>
        </p:nvSpPr>
        <p:spPr>
          <a:xfrm>
            <a:off x="317150" y="982000"/>
            <a:ext cx="8520600" cy="7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rgbClr val="666666"/>
                </a:solidFill>
              </a:rPr>
              <a:t>Tagul &lt;p&gt;...&lt;/p&gt; - </a:t>
            </a:r>
            <a:r>
              <a:rPr lang="en" sz="1300">
                <a:solidFill>
                  <a:srgbClr val="666666"/>
                </a:solidFill>
              </a:rPr>
              <a:t>inserează</a:t>
            </a:r>
            <a:r>
              <a:rPr lang="en" sz="1300">
                <a:solidFill>
                  <a:srgbClr val="666666"/>
                </a:solidFill>
              </a:rPr>
              <a:t> un paragraf. Implicit, este un element de tip bloc, si, deci, va asigura trecerea pe randul urmator atat </a:t>
            </a:r>
            <a:r>
              <a:rPr lang="en" sz="1300">
                <a:solidFill>
                  <a:srgbClr val="666666"/>
                </a:solidFill>
              </a:rPr>
              <a:t>înaintea</a:t>
            </a:r>
            <a:r>
              <a:rPr lang="en" sz="1300">
                <a:solidFill>
                  <a:srgbClr val="666666"/>
                </a:solidFill>
              </a:rPr>
              <a:t> lui, cat </a:t>
            </a:r>
            <a:r>
              <a:rPr lang="en" sz="1300">
                <a:solidFill>
                  <a:srgbClr val="666666"/>
                </a:solidFill>
              </a:rPr>
              <a:t>și</a:t>
            </a:r>
            <a:r>
              <a:rPr lang="en" sz="1300">
                <a:solidFill>
                  <a:srgbClr val="666666"/>
                </a:solidFill>
              </a:rPr>
              <a:t> </a:t>
            </a:r>
            <a:r>
              <a:rPr lang="en" sz="1300">
                <a:solidFill>
                  <a:srgbClr val="666666"/>
                </a:solidFill>
              </a:rPr>
              <a:t>după</a:t>
            </a:r>
            <a:r>
              <a:rPr lang="en" sz="1300">
                <a:solidFill>
                  <a:srgbClr val="666666"/>
                </a:solidFill>
              </a:rPr>
              <a:t> el. </a:t>
            </a:r>
            <a:r>
              <a:rPr b="1" lang="en" sz="1300">
                <a:solidFill>
                  <a:srgbClr val="783F04"/>
                </a:solidFill>
              </a:rPr>
              <a:t>Nu se pot insera </a:t>
            </a:r>
            <a:r>
              <a:rPr b="1" lang="en" sz="1300">
                <a:solidFill>
                  <a:srgbClr val="783F04"/>
                </a:solidFill>
              </a:rPr>
              <a:t>într-un</a:t>
            </a:r>
            <a:r>
              <a:rPr b="1" lang="en" sz="1300">
                <a:solidFill>
                  <a:srgbClr val="783F04"/>
                </a:solidFill>
              </a:rPr>
              <a:t> paragraf elemente care in mod implicit sunt de tip bloc</a:t>
            </a:r>
            <a:r>
              <a:rPr lang="en" sz="1300">
                <a:solidFill>
                  <a:srgbClr val="666666"/>
                </a:solidFill>
              </a:rPr>
              <a:t>. Deci un paragraf nu poate sa contina: alte paragrafe, liste, elemente de tip heading, sectiuni etc.</a:t>
            </a:r>
            <a:endParaRPr sz="1300">
              <a:solidFill>
                <a:srgbClr val="666666"/>
              </a:solidFill>
            </a:endParaRPr>
          </a:p>
          <a:p>
            <a:pPr indent="0" lvl="0" marL="0" rtl="0" algn="l">
              <a:spcBef>
                <a:spcPts val="0"/>
              </a:spcBef>
              <a:spcAft>
                <a:spcPts val="0"/>
              </a:spcAft>
              <a:buNone/>
            </a:pPr>
            <a:r>
              <a:t/>
            </a:r>
            <a:endParaRPr sz="1300">
              <a:solidFill>
                <a:srgbClr val="666666"/>
              </a:solidFill>
            </a:endParaRPr>
          </a:p>
        </p:txBody>
      </p:sp>
      <p:sp>
        <p:nvSpPr>
          <p:cNvPr id="707" name="Google Shape;707;p58"/>
          <p:cNvSpPr txBox="1"/>
          <p:nvPr/>
        </p:nvSpPr>
        <p:spPr>
          <a:xfrm>
            <a:off x="317150" y="2149425"/>
            <a:ext cx="8520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666666"/>
                </a:solidFill>
              </a:rPr>
              <a:t>O greșeală frecventă: punerea unei liste într-un paragraf (incorect deoarece lista e un element de tip bloc)</a:t>
            </a:r>
            <a:endParaRPr sz="1300">
              <a:solidFill>
                <a:srgbClr val="666666"/>
              </a:solidFill>
            </a:endParaRPr>
          </a:p>
          <a:p>
            <a:pPr indent="0" lvl="0" marL="0" rtl="0" algn="l">
              <a:spcBef>
                <a:spcPts val="0"/>
              </a:spcBef>
              <a:spcAft>
                <a:spcPts val="0"/>
              </a:spcAft>
              <a:buNone/>
            </a:pPr>
            <a:r>
              <a:t/>
            </a:r>
            <a:endParaRPr sz="1300">
              <a:solidFill>
                <a:srgbClr val="666666"/>
              </a:solidFill>
            </a:endParaRPr>
          </a:p>
          <a:p>
            <a:pPr indent="0" lvl="0" marL="0" rtl="0" algn="l">
              <a:spcBef>
                <a:spcPts val="0"/>
              </a:spcBef>
              <a:spcAft>
                <a:spcPts val="0"/>
              </a:spcAft>
              <a:buNone/>
            </a:pPr>
            <a:r>
              <a:t/>
            </a:r>
            <a:endParaRPr sz="1300">
              <a:solidFill>
                <a:srgbClr val="666666"/>
              </a:solidFill>
            </a:endParaRPr>
          </a:p>
          <a:p>
            <a:pPr indent="0" lvl="0" marL="0" rtl="0" algn="l">
              <a:spcBef>
                <a:spcPts val="0"/>
              </a:spcBef>
              <a:spcAft>
                <a:spcPts val="0"/>
              </a:spcAft>
              <a:buNone/>
            </a:pPr>
            <a:r>
              <a:t/>
            </a:r>
            <a:endParaRPr sz="1300">
              <a:solidFill>
                <a:srgbClr val="666666"/>
              </a:solidFill>
            </a:endParaRPr>
          </a:p>
          <a:p>
            <a:pPr indent="0" lvl="0" marL="0" rtl="0" algn="l">
              <a:spcBef>
                <a:spcPts val="0"/>
              </a:spcBef>
              <a:spcAft>
                <a:spcPts val="0"/>
              </a:spcAft>
              <a:buClr>
                <a:schemeClr val="dk1"/>
              </a:buClr>
              <a:buSzPts val="1100"/>
              <a:buFont typeface="Arial"/>
              <a:buNone/>
            </a:pPr>
            <a:r>
              <a:t/>
            </a:r>
            <a:endParaRPr sz="1300">
              <a:solidFill>
                <a:srgbClr val="666666"/>
              </a:solidFill>
            </a:endParaRPr>
          </a:p>
          <a:p>
            <a:pPr indent="0" lvl="0" marL="0" rtl="0" algn="l">
              <a:spcBef>
                <a:spcPts val="0"/>
              </a:spcBef>
              <a:spcAft>
                <a:spcPts val="0"/>
              </a:spcAft>
              <a:buClr>
                <a:schemeClr val="dk1"/>
              </a:buClr>
              <a:buSzPts val="1100"/>
              <a:buFont typeface="Arial"/>
              <a:buNone/>
            </a:pPr>
            <a:r>
              <a:t/>
            </a:r>
            <a:endParaRPr sz="1300">
              <a:solidFill>
                <a:srgbClr val="666666"/>
              </a:solidFill>
            </a:endParaRPr>
          </a:p>
          <a:p>
            <a:pPr indent="0" lvl="0" marL="0" rtl="0" algn="l">
              <a:spcBef>
                <a:spcPts val="0"/>
              </a:spcBef>
              <a:spcAft>
                <a:spcPts val="0"/>
              </a:spcAft>
              <a:buNone/>
            </a:pPr>
            <a:r>
              <a:t/>
            </a:r>
            <a:endParaRPr sz="1300">
              <a:solidFill>
                <a:srgbClr val="666666"/>
              </a:solidFill>
            </a:endParaRPr>
          </a:p>
        </p:txBody>
      </p:sp>
      <p:sp>
        <p:nvSpPr>
          <p:cNvPr id="708" name="Google Shape;708;p58"/>
          <p:cNvSpPr txBox="1"/>
          <p:nvPr/>
        </p:nvSpPr>
        <p:spPr>
          <a:xfrm>
            <a:off x="464050" y="1783850"/>
            <a:ext cx="5030700" cy="340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Sunt un paragraf și sunt mândru de asta!</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endParaRPr/>
          </a:p>
        </p:txBody>
      </p:sp>
      <p:sp>
        <p:nvSpPr>
          <p:cNvPr id="709" name="Google Shape;709;p58"/>
          <p:cNvSpPr txBox="1"/>
          <p:nvPr/>
        </p:nvSpPr>
        <p:spPr>
          <a:xfrm>
            <a:off x="4903125" y="2881950"/>
            <a:ext cx="2747400" cy="1333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Ingrediente magice:</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ul</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li</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picioare de broască</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li</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li</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aripi de liliac</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li</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li</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ochi de lăcustă</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li</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ul</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p:txBody>
      </p:sp>
      <p:sp>
        <p:nvSpPr>
          <p:cNvPr id="710" name="Google Shape;710;p58"/>
          <p:cNvSpPr txBox="1"/>
          <p:nvPr/>
        </p:nvSpPr>
        <p:spPr>
          <a:xfrm>
            <a:off x="1378450" y="2881950"/>
            <a:ext cx="2747400" cy="1333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Ingrediente magice:</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rgbClr val="1F217D"/>
                </a:solidFill>
                <a:highlight>
                  <a:srgbClr val="FFFFFE"/>
                </a:highlight>
                <a:latin typeface="Courier New"/>
                <a:ea typeface="Courier New"/>
                <a:cs typeface="Courier New"/>
                <a:sym typeface="Courier New"/>
              </a:rPr>
              <a:t> &lt;</a:t>
            </a:r>
            <a:r>
              <a:rPr lang="en" sz="1050">
                <a:solidFill>
                  <a:srgbClr val="4D7FE2"/>
                </a:solidFill>
                <a:highlight>
                  <a:srgbClr val="FFFFFE"/>
                </a:highlight>
                <a:latin typeface="Courier New"/>
                <a:ea typeface="Courier New"/>
                <a:cs typeface="Courier New"/>
                <a:sym typeface="Courier New"/>
              </a:rPr>
              <a:t>ul</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li</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picioare de broască</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li</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li</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aripi de liliac</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li</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li</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ochi de lăcustă</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li</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rgbClr val="1F217D"/>
                </a:solidFill>
                <a:highlight>
                  <a:srgbClr val="FFFFFE"/>
                </a:highlight>
                <a:latin typeface="Courier New"/>
                <a:ea typeface="Courier New"/>
                <a:cs typeface="Courier New"/>
                <a:sym typeface="Courier New"/>
              </a:rPr>
              <a:t> &lt;/</a:t>
            </a:r>
            <a:r>
              <a:rPr lang="en" sz="1050">
                <a:solidFill>
                  <a:srgbClr val="4D7FE2"/>
                </a:solidFill>
                <a:highlight>
                  <a:srgbClr val="FFFFFE"/>
                </a:highlight>
                <a:latin typeface="Courier New"/>
                <a:ea typeface="Courier New"/>
                <a:cs typeface="Courier New"/>
                <a:sym typeface="Courier New"/>
              </a:rPr>
              <a:t>ul</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p:txBody>
      </p:sp>
      <p:sp>
        <p:nvSpPr>
          <p:cNvPr id="711" name="Google Shape;711;p58"/>
          <p:cNvSpPr txBox="1"/>
          <p:nvPr/>
        </p:nvSpPr>
        <p:spPr>
          <a:xfrm>
            <a:off x="2285050" y="2567800"/>
            <a:ext cx="934200" cy="34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rPr>
              <a:t>Greșit!!!</a:t>
            </a:r>
            <a:endParaRPr b="1">
              <a:solidFill>
                <a:srgbClr val="FF0000"/>
              </a:solidFill>
            </a:endParaRPr>
          </a:p>
        </p:txBody>
      </p:sp>
      <p:sp>
        <p:nvSpPr>
          <p:cNvPr id="712" name="Google Shape;712;p58"/>
          <p:cNvSpPr txBox="1"/>
          <p:nvPr/>
        </p:nvSpPr>
        <p:spPr>
          <a:xfrm>
            <a:off x="5809725" y="2543025"/>
            <a:ext cx="934200" cy="34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38761D"/>
                </a:solidFill>
              </a:rPr>
              <a:t>Corect</a:t>
            </a:r>
            <a:endParaRPr b="1">
              <a:solidFill>
                <a:srgbClr val="38761D"/>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716" name="Shape 716"/>
        <p:cNvGrpSpPr/>
        <p:nvPr/>
      </p:nvGrpSpPr>
      <p:grpSpPr>
        <a:xfrm>
          <a:off x="0" y="0"/>
          <a:ext cx="0" cy="0"/>
          <a:chOff x="0" y="0"/>
          <a:chExt cx="0" cy="0"/>
        </a:xfrm>
      </p:grpSpPr>
      <p:sp>
        <p:nvSpPr>
          <p:cNvPr id="717" name="Google Shape;717;p59"/>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 tagul &lt;pre&gt;</a:t>
            </a:r>
            <a:endParaRPr/>
          </a:p>
        </p:txBody>
      </p:sp>
      <p:sp>
        <p:nvSpPr>
          <p:cNvPr id="718" name="Google Shape;718;p59"/>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20" name="Google Shape;720;p59">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721" name="Google Shape;721;p59"/>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722" name="Google Shape;722;p59"/>
          <p:cNvSpPr txBox="1"/>
          <p:nvPr/>
        </p:nvSpPr>
        <p:spPr>
          <a:xfrm>
            <a:off x="317150" y="1006425"/>
            <a:ext cx="8520600" cy="94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666666"/>
                </a:solidFill>
              </a:rPr>
              <a:t>Tagul </a:t>
            </a:r>
            <a:r>
              <a:rPr lang="en" sz="1300">
                <a:solidFill>
                  <a:srgbClr val="666666"/>
                </a:solidFill>
                <a:latin typeface="Courier New"/>
                <a:ea typeface="Courier New"/>
                <a:cs typeface="Courier New"/>
                <a:sym typeface="Courier New"/>
              </a:rPr>
              <a:t>&lt;pre&gt;&lt;/pre&gt;</a:t>
            </a:r>
            <a:r>
              <a:rPr lang="en" sz="1300">
                <a:solidFill>
                  <a:srgbClr val="666666"/>
                </a:solidFill>
              </a:rPr>
              <a:t> reprezintă text preformatat. Păstrează formatul, spatierile (mai multe spatii, linii noi, tab-uri). Schimba font-ul într-unul monotype. Se folosește pentru texte a căror logică și structură e definită prin format și nu prin elemente. Exemple de folosire: cod de calculator (de obicei împreună cu tagul &lt;code&gt;), afișaje ale unor programe (de obicei împreună cu tagul &lt;samp&gt;), desene ASCII</a:t>
            </a:r>
            <a:endParaRPr sz="1300">
              <a:solidFill>
                <a:srgbClr val="666666"/>
              </a:solidFill>
            </a:endParaRPr>
          </a:p>
          <a:p>
            <a:pPr indent="0" lvl="0" marL="0" rtl="0" algn="l">
              <a:spcBef>
                <a:spcPts val="0"/>
              </a:spcBef>
              <a:spcAft>
                <a:spcPts val="0"/>
              </a:spcAft>
              <a:buNone/>
            </a:pPr>
            <a:r>
              <a:t/>
            </a:r>
            <a:endParaRPr sz="1300">
              <a:solidFill>
                <a:srgbClr val="666666"/>
              </a:solidFill>
            </a:endParaRPr>
          </a:p>
          <a:p>
            <a:pPr indent="0" lvl="0" marL="0" rtl="0" algn="l">
              <a:spcBef>
                <a:spcPts val="0"/>
              </a:spcBef>
              <a:spcAft>
                <a:spcPts val="0"/>
              </a:spcAft>
              <a:buNone/>
            </a:pPr>
            <a:r>
              <a:t/>
            </a:r>
            <a:endParaRPr sz="1300">
              <a:solidFill>
                <a:srgbClr val="666666"/>
              </a:solidFill>
            </a:endParaRPr>
          </a:p>
          <a:p>
            <a:pPr indent="0" lvl="0" marL="0" rtl="0" algn="l">
              <a:spcBef>
                <a:spcPts val="0"/>
              </a:spcBef>
              <a:spcAft>
                <a:spcPts val="0"/>
              </a:spcAft>
              <a:buNone/>
            </a:pPr>
            <a:r>
              <a:t/>
            </a:r>
            <a:endParaRPr sz="1300">
              <a:solidFill>
                <a:srgbClr val="666666"/>
              </a:solidFill>
            </a:endParaRPr>
          </a:p>
          <a:p>
            <a:pPr indent="0" lvl="0" marL="0" rtl="0" algn="l">
              <a:spcBef>
                <a:spcPts val="0"/>
              </a:spcBef>
              <a:spcAft>
                <a:spcPts val="0"/>
              </a:spcAft>
              <a:buClr>
                <a:schemeClr val="dk1"/>
              </a:buClr>
              <a:buSzPts val="1100"/>
              <a:buFont typeface="Arial"/>
              <a:buNone/>
            </a:pPr>
            <a:r>
              <a:t/>
            </a:r>
            <a:endParaRPr sz="1300">
              <a:solidFill>
                <a:srgbClr val="666666"/>
              </a:solidFill>
            </a:endParaRPr>
          </a:p>
          <a:p>
            <a:pPr indent="0" lvl="0" marL="0" rtl="0" algn="l">
              <a:spcBef>
                <a:spcPts val="0"/>
              </a:spcBef>
              <a:spcAft>
                <a:spcPts val="0"/>
              </a:spcAft>
              <a:buClr>
                <a:schemeClr val="dk1"/>
              </a:buClr>
              <a:buSzPts val="1100"/>
              <a:buFont typeface="Arial"/>
              <a:buNone/>
            </a:pPr>
            <a:r>
              <a:t/>
            </a:r>
            <a:endParaRPr sz="1300">
              <a:solidFill>
                <a:srgbClr val="666666"/>
              </a:solidFill>
            </a:endParaRPr>
          </a:p>
          <a:p>
            <a:pPr indent="0" lvl="0" marL="0" rtl="0" algn="l">
              <a:spcBef>
                <a:spcPts val="0"/>
              </a:spcBef>
              <a:spcAft>
                <a:spcPts val="0"/>
              </a:spcAft>
              <a:buNone/>
            </a:pPr>
            <a:r>
              <a:t/>
            </a:r>
            <a:endParaRPr sz="1300">
              <a:solidFill>
                <a:srgbClr val="666666"/>
              </a:solidFill>
            </a:endParaRPr>
          </a:p>
        </p:txBody>
      </p:sp>
      <p:sp>
        <p:nvSpPr>
          <p:cNvPr id="723" name="Google Shape;723;p59"/>
          <p:cNvSpPr txBox="1"/>
          <p:nvPr/>
        </p:nvSpPr>
        <p:spPr>
          <a:xfrm>
            <a:off x="385850" y="1945375"/>
            <a:ext cx="2880900" cy="127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pre</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code</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cin&amp;gt;&amp;gt;a&amp;gt;&amp;gt;b;</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s=a+b;</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cout&amp;lt;&amp;lt;"suma="&amp;lt;&amp;lt;s;</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code</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pre</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50">
              <a:solidFill>
                <a:schemeClr val="dk1"/>
              </a:solidFill>
              <a:highlight>
                <a:srgbClr val="FFFFFE"/>
              </a:highlight>
              <a:latin typeface="Courier New"/>
              <a:ea typeface="Courier New"/>
              <a:cs typeface="Courier New"/>
              <a:sym typeface="Courier New"/>
            </a:endParaRPr>
          </a:p>
        </p:txBody>
      </p:sp>
      <p:sp>
        <p:nvSpPr>
          <p:cNvPr id="724" name="Google Shape;724;p59"/>
          <p:cNvSpPr txBox="1"/>
          <p:nvPr/>
        </p:nvSpPr>
        <p:spPr>
          <a:xfrm>
            <a:off x="385850" y="3316825"/>
            <a:ext cx="2880900" cy="1457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pre</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           *</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  #     #  *</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     c     *</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   \___/   *</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pre</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50">
              <a:solidFill>
                <a:srgbClr val="1F217D"/>
              </a:solidFill>
              <a:highlight>
                <a:srgbClr val="FFFFFE"/>
              </a:highlight>
              <a:latin typeface="Courier New"/>
              <a:ea typeface="Courier New"/>
              <a:cs typeface="Courier New"/>
              <a:sym typeface="Courier New"/>
            </a:endParaRPr>
          </a:p>
        </p:txBody>
      </p:sp>
      <p:pic>
        <p:nvPicPr>
          <p:cNvPr id="725" name="Google Shape;725;p59"/>
          <p:cNvPicPr preferRelativeResize="0"/>
          <p:nvPr/>
        </p:nvPicPr>
        <p:blipFill>
          <a:blip r:embed="rId5">
            <a:alphaModFix/>
          </a:blip>
          <a:stretch>
            <a:fillRect/>
          </a:stretch>
        </p:blipFill>
        <p:spPr>
          <a:xfrm>
            <a:off x="4943150" y="3471225"/>
            <a:ext cx="1314450" cy="1047750"/>
          </a:xfrm>
          <a:prstGeom prst="rect">
            <a:avLst/>
          </a:prstGeom>
          <a:noFill/>
          <a:ln>
            <a:noFill/>
          </a:ln>
        </p:spPr>
      </p:pic>
      <p:pic>
        <p:nvPicPr>
          <p:cNvPr id="726" name="Google Shape;726;p59"/>
          <p:cNvPicPr preferRelativeResize="0"/>
          <p:nvPr/>
        </p:nvPicPr>
        <p:blipFill>
          <a:blip r:embed="rId6">
            <a:alphaModFix/>
          </a:blip>
          <a:stretch>
            <a:fillRect/>
          </a:stretch>
        </p:blipFill>
        <p:spPr>
          <a:xfrm>
            <a:off x="4809800" y="2099625"/>
            <a:ext cx="1819275" cy="7524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730" name="Shape 730"/>
        <p:cNvGrpSpPr/>
        <p:nvPr/>
      </p:nvGrpSpPr>
      <p:grpSpPr>
        <a:xfrm>
          <a:off x="0" y="0"/>
          <a:ext cx="0" cy="0"/>
          <a:chOff x="0" y="0"/>
          <a:chExt cx="0" cy="0"/>
        </a:xfrm>
      </p:grpSpPr>
      <p:sp>
        <p:nvSpPr>
          <p:cNvPr id="731" name="Google Shape;731;p60"/>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 taguri de grupare (figure, figcaption)</a:t>
            </a:r>
            <a:endParaRPr/>
          </a:p>
        </p:txBody>
      </p:sp>
      <p:sp>
        <p:nvSpPr>
          <p:cNvPr id="732" name="Google Shape;732;p60"/>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34" name="Google Shape;734;p60">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735" name="Google Shape;735;p60"/>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736" name="Google Shape;736;p60"/>
          <p:cNvSpPr txBox="1"/>
          <p:nvPr/>
        </p:nvSpPr>
        <p:spPr>
          <a:xfrm>
            <a:off x="311700" y="966399"/>
            <a:ext cx="8520600" cy="1067700"/>
          </a:xfrm>
          <a:prstGeom prst="rect">
            <a:avLst/>
          </a:prstGeom>
          <a:noFill/>
          <a:ln>
            <a:noFill/>
          </a:ln>
        </p:spPr>
        <p:txBody>
          <a:bodyPr anchorCtr="0" anchor="t" bIns="91425" lIns="91425" spcFirstLastPara="1" rIns="91425" wrap="square" tIns="45700">
            <a:noAutofit/>
          </a:bodyPr>
          <a:lstStyle/>
          <a:p>
            <a:pPr indent="0" lvl="0" marL="0" rtl="0" algn="l">
              <a:spcBef>
                <a:spcPts val="0"/>
              </a:spcBef>
              <a:spcAft>
                <a:spcPts val="0"/>
              </a:spcAft>
              <a:buNone/>
            </a:pPr>
            <a:r>
              <a:rPr lang="en" sz="900">
                <a:solidFill>
                  <a:srgbClr val="666666"/>
                </a:solidFill>
              </a:rPr>
              <a:t>Tagurile </a:t>
            </a:r>
            <a:r>
              <a:rPr lang="en" sz="900">
                <a:solidFill>
                  <a:srgbClr val="666666"/>
                </a:solidFill>
                <a:latin typeface="Courier New"/>
                <a:ea typeface="Courier New"/>
                <a:cs typeface="Courier New"/>
                <a:sym typeface="Courier New"/>
              </a:rPr>
              <a:t>&lt;figure&gt;...&lt;/figure&gt;</a:t>
            </a:r>
            <a:r>
              <a:rPr lang="en" sz="900">
                <a:solidFill>
                  <a:srgbClr val="666666"/>
                </a:solidFill>
              </a:rPr>
              <a:t> </a:t>
            </a:r>
            <a:r>
              <a:rPr lang="en" sz="900">
                <a:solidFill>
                  <a:srgbClr val="666666"/>
                </a:solidFill>
              </a:rPr>
              <a:t>și</a:t>
            </a:r>
            <a:r>
              <a:rPr lang="en" sz="900">
                <a:solidFill>
                  <a:srgbClr val="666666"/>
                </a:solidFill>
              </a:rPr>
              <a:t> </a:t>
            </a:r>
            <a:r>
              <a:rPr lang="en" sz="900">
                <a:solidFill>
                  <a:srgbClr val="666666"/>
                </a:solidFill>
                <a:latin typeface="Courier New"/>
                <a:ea typeface="Courier New"/>
                <a:cs typeface="Courier New"/>
                <a:sym typeface="Courier New"/>
              </a:rPr>
              <a:t>&lt;figcaption&gt;...&lt;/figcaption&gt;</a:t>
            </a:r>
            <a:r>
              <a:rPr lang="en" sz="900">
                <a:solidFill>
                  <a:srgbClr val="666666"/>
                </a:solidFill>
              </a:rPr>
              <a:t> </a:t>
            </a:r>
            <a:r>
              <a:rPr lang="en" sz="900">
                <a:solidFill>
                  <a:srgbClr val="666666"/>
                </a:solidFill>
              </a:rPr>
              <a:t>așa</a:t>
            </a:r>
            <a:r>
              <a:rPr lang="en" sz="900">
                <a:solidFill>
                  <a:srgbClr val="666666"/>
                </a:solidFill>
              </a:rPr>
              <a:t> cum este </a:t>
            </a:r>
            <a:r>
              <a:rPr lang="en" sz="900">
                <a:solidFill>
                  <a:srgbClr val="666666"/>
                </a:solidFill>
              </a:rPr>
              <a:t>menționat</a:t>
            </a:r>
            <a:r>
              <a:rPr lang="en" sz="900">
                <a:solidFill>
                  <a:srgbClr val="666666"/>
                </a:solidFill>
              </a:rPr>
              <a:t> in specificatii, inserează un element cu conținut independent (de exemplu, nu se pune în figure o imagine care face parte dintr-un paragraf), care se încadrează în cursul logic al textului, precum o diagramă, o </a:t>
            </a:r>
            <a:r>
              <a:rPr lang="en" sz="900">
                <a:solidFill>
                  <a:srgbClr val="666666"/>
                </a:solidFill>
              </a:rPr>
              <a:t>ilustrație</a:t>
            </a:r>
            <a:r>
              <a:rPr lang="en" sz="900">
                <a:solidFill>
                  <a:srgbClr val="666666"/>
                </a:solidFill>
              </a:rPr>
              <a:t>, o poză etc. Un element figure poate avea și o descriere </a:t>
            </a:r>
            <a:r>
              <a:rPr lang="en" sz="900">
                <a:solidFill>
                  <a:srgbClr val="666666"/>
                </a:solidFill>
              </a:rPr>
              <a:t>aferentă</a:t>
            </a:r>
            <a:r>
              <a:rPr lang="en" sz="900">
                <a:solidFill>
                  <a:srgbClr val="666666"/>
                </a:solidFill>
              </a:rPr>
              <a:t>, care se introduce cu ajutorul lui </a:t>
            </a:r>
            <a:r>
              <a:rPr lang="en" sz="900">
                <a:solidFill>
                  <a:srgbClr val="666666"/>
                </a:solidFill>
                <a:latin typeface="Courier New"/>
                <a:ea typeface="Courier New"/>
                <a:cs typeface="Courier New"/>
                <a:sym typeface="Courier New"/>
              </a:rPr>
              <a:t>figcaption </a:t>
            </a:r>
            <a:r>
              <a:rPr lang="en" sz="900">
                <a:solidFill>
                  <a:srgbClr val="666666"/>
                </a:solidFill>
              </a:rPr>
              <a:t>(acest tag trebuie sa fie inserat în </a:t>
            </a:r>
            <a:r>
              <a:rPr lang="en" sz="900">
                <a:solidFill>
                  <a:srgbClr val="666666"/>
                </a:solidFill>
              </a:rPr>
              <a:t>conținutul</a:t>
            </a:r>
            <a:r>
              <a:rPr lang="en" sz="900">
                <a:solidFill>
                  <a:srgbClr val="666666"/>
                </a:solidFill>
              </a:rPr>
              <a:t> lui figure).</a:t>
            </a:r>
            <a:endParaRPr sz="900">
              <a:solidFill>
                <a:srgbClr val="666666"/>
              </a:solidFill>
            </a:endParaRPr>
          </a:p>
          <a:p>
            <a:pPr indent="0" lvl="0" marL="0" rtl="0" algn="l">
              <a:spcBef>
                <a:spcPts val="0"/>
              </a:spcBef>
              <a:spcAft>
                <a:spcPts val="0"/>
              </a:spcAft>
              <a:buNone/>
            </a:pPr>
            <a:r>
              <a:rPr lang="en" sz="900">
                <a:solidFill>
                  <a:srgbClr val="666666"/>
                </a:solidFill>
              </a:rPr>
              <a:t>În figure putem avea atât text cât și conținut media, pentru care dorim să asociem o descriere.</a:t>
            </a:r>
            <a:endParaRPr sz="900">
              <a:solidFill>
                <a:srgbClr val="666666"/>
              </a:solidFill>
            </a:endParaRPr>
          </a:p>
          <a:p>
            <a:pPr indent="0" lvl="0" marL="0" rtl="0" algn="l">
              <a:spcBef>
                <a:spcPts val="0"/>
              </a:spcBef>
              <a:spcAft>
                <a:spcPts val="0"/>
              </a:spcAft>
              <a:buNone/>
            </a:pPr>
            <a:r>
              <a:rPr lang="en" sz="900">
                <a:solidFill>
                  <a:srgbClr val="666666"/>
                </a:solidFill>
              </a:rPr>
              <a:t>Tagul figure poate cuprinde mai multe subelemente cărora să le asocieze o singură descriere comună (un singur tag figcaption). </a:t>
            </a:r>
            <a:endParaRPr sz="900">
              <a:solidFill>
                <a:srgbClr val="666666"/>
              </a:solidFill>
            </a:endParaRPr>
          </a:p>
          <a:p>
            <a:pPr indent="0" lvl="0" marL="0" rtl="0" algn="l">
              <a:spcBef>
                <a:spcPts val="0"/>
              </a:spcBef>
              <a:spcAft>
                <a:spcPts val="0"/>
              </a:spcAft>
              <a:buNone/>
            </a:pPr>
            <a:r>
              <a:rPr b="1" lang="en" sz="900">
                <a:solidFill>
                  <a:srgbClr val="666666"/>
                </a:solidFill>
              </a:rPr>
              <a:t>Observație</a:t>
            </a:r>
            <a:r>
              <a:rPr lang="en" sz="900">
                <a:solidFill>
                  <a:srgbClr val="666666"/>
                </a:solidFill>
              </a:rPr>
              <a:t>: dacă avem mai multe imagini, și vrem să asociem câte o descriere pentru fiecare, (nu o descriere pentru toate, cum e în exemplul de mai jos), scriem câte un </a:t>
            </a:r>
            <a:r>
              <a:rPr lang="en" sz="900">
                <a:solidFill>
                  <a:srgbClr val="666666"/>
                </a:solidFill>
                <a:latin typeface="Courier New"/>
                <a:ea typeface="Courier New"/>
                <a:cs typeface="Courier New"/>
                <a:sym typeface="Courier New"/>
              </a:rPr>
              <a:t>figure</a:t>
            </a:r>
            <a:r>
              <a:rPr lang="en" sz="900">
                <a:solidFill>
                  <a:srgbClr val="666666"/>
                </a:solidFill>
              </a:rPr>
              <a:t> </a:t>
            </a:r>
            <a:r>
              <a:rPr lang="en" sz="900">
                <a:solidFill>
                  <a:srgbClr val="666666"/>
                </a:solidFill>
              </a:rPr>
              <a:t>pentru fiecare imagine, trecând în el </a:t>
            </a:r>
            <a:r>
              <a:rPr lang="en" sz="900">
                <a:solidFill>
                  <a:srgbClr val="666666"/>
                </a:solidFill>
                <a:latin typeface="Courier New"/>
                <a:ea typeface="Courier New"/>
                <a:cs typeface="Courier New"/>
                <a:sym typeface="Courier New"/>
              </a:rPr>
              <a:t>figcaption</a:t>
            </a:r>
            <a:r>
              <a:rPr lang="en" sz="900">
                <a:solidFill>
                  <a:srgbClr val="666666"/>
                </a:solidFill>
              </a:rPr>
              <a:t>-ul corespunzător.</a:t>
            </a:r>
            <a:endParaRPr sz="900">
              <a:solidFill>
                <a:srgbClr val="666666"/>
              </a:solidFill>
            </a:endParaRPr>
          </a:p>
          <a:p>
            <a:pPr indent="0" lvl="0" marL="0" rtl="0" algn="l">
              <a:spcBef>
                <a:spcPts val="0"/>
              </a:spcBef>
              <a:spcAft>
                <a:spcPts val="0"/>
              </a:spcAft>
              <a:buNone/>
            </a:pPr>
            <a:r>
              <a:t/>
            </a:r>
            <a:endParaRPr sz="1100">
              <a:solidFill>
                <a:srgbClr val="666666"/>
              </a:solidFill>
            </a:endParaRPr>
          </a:p>
          <a:p>
            <a:pPr indent="0" lvl="0" marL="0" rtl="0" algn="l">
              <a:spcBef>
                <a:spcPts val="0"/>
              </a:spcBef>
              <a:spcAft>
                <a:spcPts val="0"/>
              </a:spcAft>
              <a:buClr>
                <a:schemeClr val="dk1"/>
              </a:buClr>
              <a:buSzPts val="1100"/>
              <a:buFont typeface="Arial"/>
              <a:buNone/>
            </a:pPr>
            <a:r>
              <a:t/>
            </a:r>
            <a:endParaRPr sz="1100">
              <a:solidFill>
                <a:srgbClr val="666666"/>
              </a:solidFill>
            </a:endParaRPr>
          </a:p>
          <a:p>
            <a:pPr indent="0" lvl="0" marL="0" rtl="0" algn="l">
              <a:spcBef>
                <a:spcPts val="0"/>
              </a:spcBef>
              <a:spcAft>
                <a:spcPts val="0"/>
              </a:spcAft>
              <a:buClr>
                <a:schemeClr val="dk1"/>
              </a:buClr>
              <a:buSzPts val="1100"/>
              <a:buFont typeface="Arial"/>
              <a:buNone/>
            </a:pPr>
            <a:r>
              <a:t/>
            </a:r>
            <a:endParaRPr sz="1100">
              <a:solidFill>
                <a:srgbClr val="666666"/>
              </a:solidFill>
            </a:endParaRPr>
          </a:p>
          <a:p>
            <a:pPr indent="0" lvl="0" marL="0" rtl="0" algn="l">
              <a:spcBef>
                <a:spcPts val="0"/>
              </a:spcBef>
              <a:spcAft>
                <a:spcPts val="0"/>
              </a:spcAft>
              <a:buNone/>
            </a:pPr>
            <a:r>
              <a:t/>
            </a:r>
            <a:endParaRPr sz="1100">
              <a:solidFill>
                <a:srgbClr val="666666"/>
              </a:solidFill>
            </a:endParaRPr>
          </a:p>
        </p:txBody>
      </p:sp>
      <p:sp>
        <p:nvSpPr>
          <p:cNvPr id="737" name="Google Shape;737;p60"/>
          <p:cNvSpPr txBox="1"/>
          <p:nvPr/>
        </p:nvSpPr>
        <p:spPr>
          <a:xfrm>
            <a:off x="408625" y="2085138"/>
            <a:ext cx="4879200" cy="100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figure</a:t>
            </a:r>
            <a:r>
              <a:rPr lang="en" sz="9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50">
                <a:solidFill>
                  <a:schemeClr val="dk1"/>
                </a:solidFill>
                <a:highlight>
                  <a:srgbClr val="FFFFFE"/>
                </a:highlight>
                <a:latin typeface="Courier New"/>
                <a:ea typeface="Courier New"/>
                <a:cs typeface="Courier New"/>
                <a:sym typeface="Courier New"/>
              </a:rPr>
              <a:t> </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img</a:t>
            </a:r>
            <a:r>
              <a:rPr lang="en" sz="950">
                <a:solidFill>
                  <a:schemeClr val="dk1"/>
                </a:solidFill>
                <a:highlight>
                  <a:srgbClr val="FFFFFE"/>
                </a:highlight>
                <a:latin typeface="Courier New"/>
                <a:ea typeface="Courier New"/>
                <a:cs typeface="Courier New"/>
                <a:sym typeface="Courier New"/>
              </a:rPr>
              <a:t> </a:t>
            </a:r>
            <a:r>
              <a:rPr lang="en" sz="950">
                <a:solidFill>
                  <a:srgbClr val="984E9C"/>
                </a:solidFill>
                <a:highlight>
                  <a:srgbClr val="FFFFFE"/>
                </a:highlight>
                <a:latin typeface="Courier New"/>
                <a:ea typeface="Courier New"/>
                <a:cs typeface="Courier New"/>
                <a:sym typeface="Courier New"/>
              </a:rPr>
              <a:t>src</a:t>
            </a:r>
            <a:r>
              <a:rPr lang="en" sz="950">
                <a:solidFill>
                  <a:srgbClr val="1F217D"/>
                </a:solidFill>
                <a:highlight>
                  <a:srgbClr val="FFFFFE"/>
                </a:highlight>
                <a:latin typeface="Courier New"/>
                <a:ea typeface="Courier New"/>
                <a:cs typeface="Courier New"/>
                <a:sym typeface="Courier New"/>
              </a:rPr>
              <a:t>=</a:t>
            </a:r>
            <a:r>
              <a:rPr lang="en" sz="950">
                <a:solidFill>
                  <a:srgbClr val="AC9037"/>
                </a:solidFill>
                <a:highlight>
                  <a:srgbClr val="FFFFFE"/>
                </a:highlight>
                <a:latin typeface="Courier New"/>
                <a:ea typeface="Courier New"/>
                <a:cs typeface="Courier New"/>
                <a:sym typeface="Courier New"/>
              </a:rPr>
              <a:t>"fluture1a.png"</a:t>
            </a:r>
            <a:r>
              <a:rPr lang="en" sz="950">
                <a:solidFill>
                  <a:schemeClr val="dk1"/>
                </a:solidFill>
                <a:highlight>
                  <a:srgbClr val="FFFFFE"/>
                </a:highlight>
                <a:latin typeface="Courier New"/>
                <a:ea typeface="Courier New"/>
                <a:cs typeface="Courier New"/>
                <a:sym typeface="Courier New"/>
              </a:rPr>
              <a:t> </a:t>
            </a:r>
            <a:r>
              <a:rPr lang="en" sz="950">
                <a:solidFill>
                  <a:srgbClr val="984E9C"/>
                </a:solidFill>
                <a:highlight>
                  <a:srgbClr val="FFFFFE"/>
                </a:highlight>
                <a:latin typeface="Courier New"/>
                <a:ea typeface="Courier New"/>
                <a:cs typeface="Courier New"/>
                <a:sym typeface="Courier New"/>
              </a:rPr>
              <a:t>alt</a:t>
            </a:r>
            <a:r>
              <a:rPr lang="en" sz="950">
                <a:solidFill>
                  <a:srgbClr val="1F217D"/>
                </a:solidFill>
                <a:highlight>
                  <a:srgbClr val="FFFFFE"/>
                </a:highlight>
                <a:latin typeface="Courier New"/>
                <a:ea typeface="Courier New"/>
                <a:cs typeface="Courier New"/>
                <a:sym typeface="Courier New"/>
              </a:rPr>
              <a:t>=</a:t>
            </a:r>
            <a:r>
              <a:rPr lang="en" sz="950">
                <a:solidFill>
                  <a:srgbClr val="AC9037"/>
                </a:solidFill>
                <a:highlight>
                  <a:srgbClr val="FFFFFE"/>
                </a:highlight>
                <a:latin typeface="Courier New"/>
                <a:ea typeface="Courier New"/>
                <a:cs typeface="Courier New"/>
                <a:sym typeface="Courier New"/>
              </a:rPr>
              <a:t>"fluture cu aripi albastre"</a:t>
            </a:r>
            <a:r>
              <a:rPr lang="en" sz="9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50">
                <a:solidFill>
                  <a:schemeClr val="dk1"/>
                </a:solidFill>
                <a:highlight>
                  <a:srgbClr val="FFFFFE"/>
                </a:highlight>
                <a:latin typeface="Courier New"/>
                <a:ea typeface="Courier New"/>
                <a:cs typeface="Courier New"/>
                <a:sym typeface="Courier New"/>
              </a:rPr>
              <a:t> </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img</a:t>
            </a:r>
            <a:r>
              <a:rPr lang="en" sz="950">
                <a:solidFill>
                  <a:schemeClr val="dk1"/>
                </a:solidFill>
                <a:highlight>
                  <a:srgbClr val="FFFFFE"/>
                </a:highlight>
                <a:latin typeface="Courier New"/>
                <a:ea typeface="Courier New"/>
                <a:cs typeface="Courier New"/>
                <a:sym typeface="Courier New"/>
              </a:rPr>
              <a:t> </a:t>
            </a:r>
            <a:r>
              <a:rPr lang="en" sz="950">
                <a:solidFill>
                  <a:srgbClr val="984E9C"/>
                </a:solidFill>
                <a:highlight>
                  <a:srgbClr val="FFFFFE"/>
                </a:highlight>
                <a:latin typeface="Courier New"/>
                <a:ea typeface="Courier New"/>
                <a:cs typeface="Courier New"/>
                <a:sym typeface="Courier New"/>
              </a:rPr>
              <a:t>src</a:t>
            </a:r>
            <a:r>
              <a:rPr lang="en" sz="950">
                <a:solidFill>
                  <a:srgbClr val="1F217D"/>
                </a:solidFill>
                <a:highlight>
                  <a:srgbClr val="FFFFFE"/>
                </a:highlight>
                <a:latin typeface="Courier New"/>
                <a:ea typeface="Courier New"/>
                <a:cs typeface="Courier New"/>
                <a:sym typeface="Courier New"/>
              </a:rPr>
              <a:t>=</a:t>
            </a:r>
            <a:r>
              <a:rPr lang="en" sz="950">
                <a:solidFill>
                  <a:srgbClr val="AC9037"/>
                </a:solidFill>
                <a:highlight>
                  <a:srgbClr val="FFFFFE"/>
                </a:highlight>
                <a:latin typeface="Courier New"/>
                <a:ea typeface="Courier New"/>
                <a:cs typeface="Courier New"/>
                <a:sym typeface="Courier New"/>
              </a:rPr>
              <a:t>"fluture4a.png"</a:t>
            </a:r>
            <a:r>
              <a:rPr lang="en" sz="950">
                <a:solidFill>
                  <a:schemeClr val="dk1"/>
                </a:solidFill>
                <a:highlight>
                  <a:srgbClr val="FFFFFE"/>
                </a:highlight>
                <a:latin typeface="Courier New"/>
                <a:ea typeface="Courier New"/>
                <a:cs typeface="Courier New"/>
                <a:sym typeface="Courier New"/>
              </a:rPr>
              <a:t> </a:t>
            </a:r>
            <a:r>
              <a:rPr lang="en" sz="950">
                <a:solidFill>
                  <a:srgbClr val="984E9C"/>
                </a:solidFill>
                <a:highlight>
                  <a:srgbClr val="FFFFFE"/>
                </a:highlight>
                <a:latin typeface="Courier New"/>
                <a:ea typeface="Courier New"/>
                <a:cs typeface="Courier New"/>
                <a:sym typeface="Courier New"/>
              </a:rPr>
              <a:t>alt</a:t>
            </a:r>
            <a:r>
              <a:rPr lang="en" sz="950">
                <a:solidFill>
                  <a:srgbClr val="1F217D"/>
                </a:solidFill>
                <a:highlight>
                  <a:srgbClr val="FFFFFE"/>
                </a:highlight>
                <a:latin typeface="Courier New"/>
                <a:ea typeface="Courier New"/>
                <a:cs typeface="Courier New"/>
                <a:sym typeface="Courier New"/>
              </a:rPr>
              <a:t>=</a:t>
            </a:r>
            <a:r>
              <a:rPr lang="en" sz="950">
                <a:solidFill>
                  <a:srgbClr val="AC9037"/>
                </a:solidFill>
                <a:highlight>
                  <a:srgbClr val="FFFFFE"/>
                </a:highlight>
                <a:latin typeface="Courier New"/>
                <a:ea typeface="Courier New"/>
                <a:cs typeface="Courier New"/>
                <a:sym typeface="Courier New"/>
              </a:rPr>
              <a:t>"fluture cu aripi verzi"</a:t>
            </a:r>
            <a:r>
              <a:rPr lang="en" sz="9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50">
                <a:solidFill>
                  <a:schemeClr val="dk1"/>
                </a:solidFill>
                <a:highlight>
                  <a:srgbClr val="FFFFFE"/>
                </a:highlight>
                <a:latin typeface="Courier New"/>
                <a:ea typeface="Courier New"/>
                <a:cs typeface="Courier New"/>
                <a:sym typeface="Courier New"/>
              </a:rPr>
              <a:t> </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img</a:t>
            </a:r>
            <a:r>
              <a:rPr lang="en" sz="950">
                <a:solidFill>
                  <a:schemeClr val="dk1"/>
                </a:solidFill>
                <a:highlight>
                  <a:srgbClr val="FFFFFE"/>
                </a:highlight>
                <a:latin typeface="Courier New"/>
                <a:ea typeface="Courier New"/>
                <a:cs typeface="Courier New"/>
                <a:sym typeface="Courier New"/>
              </a:rPr>
              <a:t> </a:t>
            </a:r>
            <a:r>
              <a:rPr lang="en" sz="950">
                <a:solidFill>
                  <a:srgbClr val="984E9C"/>
                </a:solidFill>
                <a:highlight>
                  <a:srgbClr val="FFFFFE"/>
                </a:highlight>
                <a:latin typeface="Courier New"/>
                <a:ea typeface="Courier New"/>
                <a:cs typeface="Courier New"/>
                <a:sym typeface="Courier New"/>
              </a:rPr>
              <a:t>src</a:t>
            </a:r>
            <a:r>
              <a:rPr lang="en" sz="950">
                <a:solidFill>
                  <a:srgbClr val="1F217D"/>
                </a:solidFill>
                <a:highlight>
                  <a:srgbClr val="FFFFFE"/>
                </a:highlight>
                <a:latin typeface="Courier New"/>
                <a:ea typeface="Courier New"/>
                <a:cs typeface="Courier New"/>
                <a:sym typeface="Courier New"/>
              </a:rPr>
              <a:t>=</a:t>
            </a:r>
            <a:r>
              <a:rPr lang="en" sz="950">
                <a:solidFill>
                  <a:srgbClr val="AC9037"/>
                </a:solidFill>
                <a:highlight>
                  <a:srgbClr val="FFFFFE"/>
                </a:highlight>
                <a:latin typeface="Courier New"/>
                <a:ea typeface="Courier New"/>
                <a:cs typeface="Courier New"/>
                <a:sym typeface="Courier New"/>
              </a:rPr>
              <a:t>"fluture5a.png"</a:t>
            </a:r>
            <a:r>
              <a:rPr lang="en" sz="950">
                <a:solidFill>
                  <a:schemeClr val="dk1"/>
                </a:solidFill>
                <a:highlight>
                  <a:srgbClr val="FFFFFE"/>
                </a:highlight>
                <a:latin typeface="Courier New"/>
                <a:ea typeface="Courier New"/>
                <a:cs typeface="Courier New"/>
                <a:sym typeface="Courier New"/>
              </a:rPr>
              <a:t> </a:t>
            </a:r>
            <a:r>
              <a:rPr lang="en" sz="950">
                <a:solidFill>
                  <a:srgbClr val="984E9C"/>
                </a:solidFill>
                <a:highlight>
                  <a:srgbClr val="FFFFFE"/>
                </a:highlight>
                <a:latin typeface="Courier New"/>
                <a:ea typeface="Courier New"/>
                <a:cs typeface="Courier New"/>
                <a:sym typeface="Courier New"/>
              </a:rPr>
              <a:t>alt</a:t>
            </a:r>
            <a:r>
              <a:rPr lang="en" sz="950">
                <a:solidFill>
                  <a:srgbClr val="1F217D"/>
                </a:solidFill>
                <a:highlight>
                  <a:srgbClr val="FFFFFE"/>
                </a:highlight>
                <a:latin typeface="Courier New"/>
                <a:ea typeface="Courier New"/>
                <a:cs typeface="Courier New"/>
                <a:sym typeface="Courier New"/>
              </a:rPr>
              <a:t>=</a:t>
            </a:r>
            <a:r>
              <a:rPr lang="en" sz="950">
                <a:solidFill>
                  <a:srgbClr val="AC9037"/>
                </a:solidFill>
                <a:highlight>
                  <a:srgbClr val="FFFFFE"/>
                </a:highlight>
                <a:latin typeface="Courier New"/>
                <a:ea typeface="Courier New"/>
                <a:cs typeface="Courier New"/>
                <a:sym typeface="Courier New"/>
              </a:rPr>
              <a:t>"fluture cu aripi portocalii"</a:t>
            </a:r>
            <a:r>
              <a:rPr lang="en" sz="9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50">
                <a:solidFill>
                  <a:schemeClr val="dk1"/>
                </a:solidFill>
                <a:highlight>
                  <a:srgbClr val="FFFFFE"/>
                </a:highlight>
                <a:latin typeface="Courier New"/>
                <a:ea typeface="Courier New"/>
                <a:cs typeface="Courier New"/>
                <a:sym typeface="Courier New"/>
              </a:rPr>
              <a:t> </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figcaption</a:t>
            </a:r>
            <a:r>
              <a:rPr lang="en" sz="950">
                <a:solidFill>
                  <a:srgbClr val="1F217D"/>
                </a:solidFill>
                <a:highlight>
                  <a:srgbClr val="FFFFFE"/>
                </a:highlight>
                <a:latin typeface="Courier New"/>
                <a:ea typeface="Courier New"/>
                <a:cs typeface="Courier New"/>
                <a:sym typeface="Courier New"/>
              </a:rPr>
              <a:t>&gt;</a:t>
            </a:r>
            <a:r>
              <a:rPr lang="en" sz="950">
                <a:solidFill>
                  <a:schemeClr val="dk1"/>
                </a:solidFill>
                <a:highlight>
                  <a:srgbClr val="FFFFFE"/>
                </a:highlight>
                <a:latin typeface="Courier New"/>
                <a:ea typeface="Courier New"/>
                <a:cs typeface="Courier New"/>
                <a:sym typeface="Courier New"/>
              </a:rPr>
              <a:t>Specii inexistente de fluturi</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figcaption</a:t>
            </a:r>
            <a:r>
              <a:rPr lang="en" sz="9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figure</a:t>
            </a:r>
            <a:r>
              <a:rPr lang="en" sz="9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a:p>
        </p:txBody>
      </p:sp>
      <p:pic>
        <p:nvPicPr>
          <p:cNvPr id="738" name="Google Shape;738;p60"/>
          <p:cNvPicPr preferRelativeResize="0"/>
          <p:nvPr/>
        </p:nvPicPr>
        <p:blipFill>
          <a:blip r:embed="rId5">
            <a:alphaModFix/>
          </a:blip>
          <a:stretch>
            <a:fillRect/>
          </a:stretch>
        </p:blipFill>
        <p:spPr>
          <a:xfrm>
            <a:off x="5541975" y="2110612"/>
            <a:ext cx="2515500" cy="873875"/>
          </a:xfrm>
          <a:prstGeom prst="rect">
            <a:avLst/>
          </a:prstGeom>
          <a:noFill/>
          <a:ln>
            <a:noFill/>
          </a:ln>
        </p:spPr>
      </p:pic>
      <p:sp>
        <p:nvSpPr>
          <p:cNvPr id="739" name="Google Shape;739;p60"/>
          <p:cNvSpPr txBox="1"/>
          <p:nvPr/>
        </p:nvSpPr>
        <p:spPr>
          <a:xfrm>
            <a:off x="408625" y="3142100"/>
            <a:ext cx="4879200" cy="1686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figure</a:t>
            </a:r>
            <a:r>
              <a:rPr lang="en" sz="9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50">
                <a:solidFill>
                  <a:schemeClr val="dk1"/>
                </a:solidFill>
                <a:highlight>
                  <a:srgbClr val="FFFFFE"/>
                </a:highlight>
                <a:latin typeface="Courier New"/>
                <a:ea typeface="Courier New"/>
                <a:cs typeface="Courier New"/>
                <a:sym typeface="Courier New"/>
              </a:rPr>
              <a:t> </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figcaption</a:t>
            </a:r>
            <a:r>
              <a:rPr lang="en" sz="950">
                <a:solidFill>
                  <a:srgbClr val="1F217D"/>
                </a:solidFill>
                <a:highlight>
                  <a:srgbClr val="FFFFFE"/>
                </a:highlight>
                <a:latin typeface="Courier New"/>
                <a:ea typeface="Courier New"/>
                <a:cs typeface="Courier New"/>
                <a:sym typeface="Courier New"/>
              </a:rPr>
              <a:t>&gt;</a:t>
            </a:r>
            <a:r>
              <a:rPr lang="en" sz="950">
                <a:solidFill>
                  <a:schemeClr val="dk1"/>
                </a:solidFill>
                <a:highlight>
                  <a:srgbClr val="FFFFFE"/>
                </a:highlight>
                <a:latin typeface="Courier New"/>
                <a:ea typeface="Courier New"/>
                <a:cs typeface="Courier New"/>
                <a:sym typeface="Courier New"/>
              </a:rPr>
              <a:t>Exemplu de bloc CSS</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figcaption</a:t>
            </a:r>
            <a:r>
              <a:rPr lang="en" sz="9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50">
                <a:solidFill>
                  <a:schemeClr val="dk1"/>
                </a:solidFill>
                <a:highlight>
                  <a:srgbClr val="FFFFFE"/>
                </a:highlight>
                <a:latin typeface="Courier New"/>
                <a:ea typeface="Courier New"/>
                <a:cs typeface="Courier New"/>
                <a:sym typeface="Courier New"/>
              </a:rPr>
              <a:t> </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pre</a:t>
            </a:r>
            <a:r>
              <a:rPr lang="en" sz="9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50">
                <a:solidFill>
                  <a:schemeClr val="dk1"/>
                </a:solidFill>
                <a:highlight>
                  <a:srgbClr val="FFFFFE"/>
                </a:highlight>
                <a:latin typeface="Courier New"/>
                <a:ea typeface="Courier New"/>
                <a:cs typeface="Courier New"/>
                <a:sym typeface="Courier New"/>
              </a:rPr>
              <a:t>   </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code</a:t>
            </a:r>
            <a:r>
              <a:rPr lang="en" sz="9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50">
                <a:solidFill>
                  <a:schemeClr val="dk1"/>
                </a:solidFill>
                <a:highlight>
                  <a:srgbClr val="FFFFFE"/>
                </a:highlight>
                <a:latin typeface="Courier New"/>
                <a:ea typeface="Courier New"/>
                <a:cs typeface="Courier New"/>
                <a:sym typeface="Courier New"/>
              </a:rPr>
              <a:t>     .c1{</a:t>
            </a:r>
            <a:endParaRPr sz="9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50">
                <a:solidFill>
                  <a:schemeClr val="dk1"/>
                </a:solidFill>
                <a:highlight>
                  <a:srgbClr val="FFFFFE"/>
                </a:highlight>
                <a:latin typeface="Courier New"/>
                <a:ea typeface="Courier New"/>
                <a:cs typeface="Courier New"/>
                <a:sym typeface="Courier New"/>
              </a:rPr>
              <a:t>       font-weight:bold;</a:t>
            </a:r>
            <a:endParaRPr sz="9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50">
                <a:solidFill>
                  <a:schemeClr val="dk1"/>
                </a:solidFill>
                <a:highlight>
                  <a:srgbClr val="FFFFFE"/>
                </a:highlight>
                <a:latin typeface="Courier New"/>
                <a:ea typeface="Courier New"/>
                <a:cs typeface="Courier New"/>
                <a:sym typeface="Courier New"/>
              </a:rPr>
              <a:t>       color:blue;</a:t>
            </a:r>
            <a:endParaRPr sz="9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50">
                <a:solidFill>
                  <a:schemeClr val="dk1"/>
                </a:solidFill>
                <a:highlight>
                  <a:srgbClr val="FFFFFE"/>
                </a:highlight>
                <a:latin typeface="Courier New"/>
                <a:ea typeface="Courier New"/>
                <a:cs typeface="Courier New"/>
                <a:sym typeface="Courier New"/>
              </a:rPr>
              <a:t>     }</a:t>
            </a:r>
            <a:endParaRPr sz="9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50">
                <a:solidFill>
                  <a:schemeClr val="dk1"/>
                </a:solidFill>
                <a:highlight>
                  <a:srgbClr val="FFFFFE"/>
                </a:highlight>
                <a:latin typeface="Courier New"/>
                <a:ea typeface="Courier New"/>
                <a:cs typeface="Courier New"/>
                <a:sym typeface="Courier New"/>
              </a:rPr>
              <a:t>   </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code</a:t>
            </a:r>
            <a:r>
              <a:rPr lang="en" sz="9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50">
                <a:solidFill>
                  <a:schemeClr val="dk1"/>
                </a:solidFill>
                <a:highlight>
                  <a:srgbClr val="FFFFFE"/>
                </a:highlight>
                <a:latin typeface="Courier New"/>
                <a:ea typeface="Courier New"/>
                <a:cs typeface="Courier New"/>
                <a:sym typeface="Courier New"/>
              </a:rPr>
              <a:t> </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pre</a:t>
            </a:r>
            <a:r>
              <a:rPr lang="en" sz="9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figure</a:t>
            </a:r>
            <a:r>
              <a:rPr lang="en" sz="9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950"/>
          </a:p>
        </p:txBody>
      </p:sp>
      <p:pic>
        <p:nvPicPr>
          <p:cNvPr id="740" name="Google Shape;740;p60"/>
          <p:cNvPicPr preferRelativeResize="0"/>
          <p:nvPr/>
        </p:nvPicPr>
        <p:blipFill>
          <a:blip r:embed="rId6">
            <a:alphaModFix/>
          </a:blip>
          <a:stretch>
            <a:fillRect/>
          </a:stretch>
        </p:blipFill>
        <p:spPr>
          <a:xfrm>
            <a:off x="5541975" y="3427275"/>
            <a:ext cx="2009650" cy="1115650"/>
          </a:xfrm>
          <a:prstGeom prst="rect">
            <a:avLst/>
          </a:prstGeom>
          <a:noFill/>
          <a:ln>
            <a:noFill/>
          </a:ln>
        </p:spPr>
      </p:pic>
      <p:sp>
        <p:nvSpPr>
          <p:cNvPr id="741" name="Google Shape;741;p60"/>
          <p:cNvSpPr/>
          <p:nvPr/>
        </p:nvSpPr>
        <p:spPr>
          <a:xfrm>
            <a:off x="8022225" y="2151700"/>
            <a:ext cx="218100" cy="23472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60"/>
          <p:cNvSpPr txBox="1"/>
          <p:nvPr/>
        </p:nvSpPr>
        <p:spPr>
          <a:xfrm>
            <a:off x="8264750" y="3133250"/>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666666"/>
                </a:solidFill>
              </a:rPr>
              <a:t>Afișări</a:t>
            </a:r>
            <a:endParaRPr sz="900">
              <a:solidFill>
                <a:srgbClr val="666666"/>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746" name="Shape 746"/>
        <p:cNvGrpSpPr/>
        <p:nvPr/>
      </p:nvGrpSpPr>
      <p:grpSpPr>
        <a:xfrm>
          <a:off x="0" y="0"/>
          <a:ext cx="0" cy="0"/>
          <a:chOff x="0" y="0"/>
          <a:chExt cx="0" cy="0"/>
        </a:xfrm>
      </p:grpSpPr>
      <p:sp>
        <p:nvSpPr>
          <p:cNvPr id="747" name="Google Shape;747;p61"/>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 liste</a:t>
            </a:r>
            <a:endParaRPr/>
          </a:p>
        </p:txBody>
      </p:sp>
      <p:sp>
        <p:nvSpPr>
          <p:cNvPr id="748" name="Google Shape;748;p61"/>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50" name="Google Shape;750;p61">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751" name="Google Shape;751;p61"/>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752" name="Google Shape;752;p61"/>
          <p:cNvSpPr txBox="1"/>
          <p:nvPr/>
        </p:nvSpPr>
        <p:spPr>
          <a:xfrm>
            <a:off x="317150" y="1134400"/>
            <a:ext cx="1311300" cy="7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666666"/>
                </a:solidFill>
              </a:rPr>
              <a:t>	</a:t>
            </a:r>
            <a:endParaRPr sz="1300">
              <a:solidFill>
                <a:srgbClr val="666666"/>
              </a:solidFill>
            </a:endParaRPr>
          </a:p>
          <a:p>
            <a:pPr indent="0" lvl="0" marL="0" rtl="0" algn="l">
              <a:spcBef>
                <a:spcPts val="0"/>
              </a:spcBef>
              <a:spcAft>
                <a:spcPts val="0"/>
              </a:spcAft>
              <a:buNone/>
            </a:pPr>
            <a:r>
              <a:rPr b="1" lang="en" sz="1300">
                <a:solidFill>
                  <a:srgbClr val="666666"/>
                </a:solidFill>
              </a:rPr>
              <a:t>Neordonate</a:t>
            </a:r>
            <a:endParaRPr b="1" sz="1300">
              <a:solidFill>
                <a:srgbClr val="666666"/>
              </a:solidFill>
            </a:endParaRPr>
          </a:p>
          <a:p>
            <a:pPr indent="0" lvl="0" marL="0" rtl="0" algn="l">
              <a:spcBef>
                <a:spcPts val="0"/>
              </a:spcBef>
              <a:spcAft>
                <a:spcPts val="0"/>
              </a:spcAft>
              <a:buNone/>
            </a:pPr>
            <a:r>
              <a:t/>
            </a:r>
            <a:endParaRPr sz="1300">
              <a:solidFill>
                <a:srgbClr val="666666"/>
              </a:solidFill>
            </a:endParaRPr>
          </a:p>
          <a:p>
            <a:pPr indent="0" lvl="0" marL="0" rtl="0" algn="l">
              <a:spcBef>
                <a:spcPts val="0"/>
              </a:spcBef>
              <a:spcAft>
                <a:spcPts val="0"/>
              </a:spcAft>
              <a:buNone/>
            </a:pPr>
            <a:r>
              <a:t/>
            </a:r>
            <a:endParaRPr sz="1300">
              <a:solidFill>
                <a:srgbClr val="666666"/>
              </a:solidFill>
            </a:endParaRPr>
          </a:p>
          <a:p>
            <a:pPr indent="0" lvl="0" marL="0" rtl="0" algn="l">
              <a:spcBef>
                <a:spcPts val="0"/>
              </a:spcBef>
              <a:spcAft>
                <a:spcPts val="0"/>
              </a:spcAft>
              <a:buNone/>
            </a:pPr>
            <a:r>
              <a:t/>
            </a:r>
            <a:endParaRPr sz="1300">
              <a:solidFill>
                <a:srgbClr val="666666"/>
              </a:solidFill>
            </a:endParaRPr>
          </a:p>
          <a:p>
            <a:pPr indent="0" lvl="0" marL="0" rtl="0" algn="l">
              <a:spcBef>
                <a:spcPts val="0"/>
              </a:spcBef>
              <a:spcAft>
                <a:spcPts val="0"/>
              </a:spcAft>
              <a:buNone/>
            </a:pPr>
            <a:r>
              <a:t/>
            </a:r>
            <a:endParaRPr sz="1300">
              <a:solidFill>
                <a:srgbClr val="666666"/>
              </a:solidFill>
            </a:endParaRPr>
          </a:p>
        </p:txBody>
      </p:sp>
      <p:sp>
        <p:nvSpPr>
          <p:cNvPr id="753" name="Google Shape;753;p61"/>
          <p:cNvSpPr txBox="1"/>
          <p:nvPr/>
        </p:nvSpPr>
        <p:spPr>
          <a:xfrm>
            <a:off x="317150" y="2662850"/>
            <a:ext cx="1311300" cy="3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666666"/>
                </a:solidFill>
              </a:rPr>
              <a:t>O</a:t>
            </a:r>
            <a:r>
              <a:rPr b="1" lang="en" sz="1300">
                <a:solidFill>
                  <a:srgbClr val="666666"/>
                </a:solidFill>
              </a:rPr>
              <a:t>rdonate</a:t>
            </a:r>
            <a:endParaRPr b="1" sz="1300">
              <a:solidFill>
                <a:srgbClr val="666666"/>
              </a:solidFill>
            </a:endParaRPr>
          </a:p>
          <a:p>
            <a:pPr indent="0" lvl="0" marL="0" rtl="0" algn="l">
              <a:spcBef>
                <a:spcPts val="0"/>
              </a:spcBef>
              <a:spcAft>
                <a:spcPts val="0"/>
              </a:spcAft>
              <a:buNone/>
            </a:pPr>
            <a:r>
              <a:t/>
            </a:r>
            <a:endParaRPr sz="1300">
              <a:solidFill>
                <a:srgbClr val="666666"/>
              </a:solidFill>
            </a:endParaRPr>
          </a:p>
          <a:p>
            <a:pPr indent="0" lvl="0" marL="0" rtl="0" algn="l">
              <a:spcBef>
                <a:spcPts val="0"/>
              </a:spcBef>
              <a:spcAft>
                <a:spcPts val="0"/>
              </a:spcAft>
              <a:buNone/>
            </a:pPr>
            <a:r>
              <a:t/>
            </a:r>
            <a:endParaRPr sz="1300">
              <a:solidFill>
                <a:srgbClr val="666666"/>
              </a:solidFill>
            </a:endParaRPr>
          </a:p>
          <a:p>
            <a:pPr indent="0" lvl="0" marL="0" rtl="0" algn="l">
              <a:spcBef>
                <a:spcPts val="0"/>
              </a:spcBef>
              <a:spcAft>
                <a:spcPts val="0"/>
              </a:spcAft>
              <a:buNone/>
            </a:pPr>
            <a:r>
              <a:t/>
            </a:r>
            <a:endParaRPr sz="1300">
              <a:solidFill>
                <a:srgbClr val="666666"/>
              </a:solidFill>
            </a:endParaRPr>
          </a:p>
          <a:p>
            <a:pPr indent="0" lvl="0" marL="0" rtl="0" algn="l">
              <a:spcBef>
                <a:spcPts val="0"/>
              </a:spcBef>
              <a:spcAft>
                <a:spcPts val="0"/>
              </a:spcAft>
              <a:buNone/>
            </a:pPr>
            <a:r>
              <a:t/>
            </a:r>
            <a:endParaRPr sz="1300">
              <a:solidFill>
                <a:srgbClr val="666666"/>
              </a:solidFill>
            </a:endParaRPr>
          </a:p>
        </p:txBody>
      </p:sp>
      <p:sp>
        <p:nvSpPr>
          <p:cNvPr id="754" name="Google Shape;754;p61"/>
          <p:cNvSpPr txBox="1"/>
          <p:nvPr/>
        </p:nvSpPr>
        <p:spPr>
          <a:xfrm>
            <a:off x="317150" y="3842975"/>
            <a:ext cx="1091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666666"/>
                </a:solidFill>
              </a:rPr>
              <a:t>Lista de descrieri</a:t>
            </a:r>
            <a:endParaRPr b="1" sz="1300">
              <a:solidFill>
                <a:srgbClr val="666666"/>
              </a:solidFill>
            </a:endParaRPr>
          </a:p>
        </p:txBody>
      </p:sp>
      <p:sp>
        <p:nvSpPr>
          <p:cNvPr id="755" name="Google Shape;755;p61"/>
          <p:cNvSpPr txBox="1"/>
          <p:nvPr/>
        </p:nvSpPr>
        <p:spPr>
          <a:xfrm>
            <a:off x="1496250" y="986950"/>
            <a:ext cx="5220600" cy="1146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ul</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AAAAAA"/>
                </a:solidFill>
                <a:highlight>
                  <a:srgbClr val="FFFFFE"/>
                </a:highlight>
                <a:latin typeface="Courier New"/>
                <a:ea typeface="Courier New"/>
                <a:cs typeface="Courier New"/>
                <a:sym typeface="Courier New"/>
              </a:rPr>
              <a:t>&lt;!--</a:t>
            </a:r>
            <a:r>
              <a:rPr i="1" lang="en" sz="1050">
                <a:solidFill>
                  <a:srgbClr val="AAAAAA"/>
                </a:solidFill>
                <a:highlight>
                  <a:srgbClr val="FFFFFE"/>
                </a:highlight>
                <a:latin typeface="Courier New"/>
                <a:ea typeface="Courier New"/>
                <a:cs typeface="Courier New"/>
                <a:sym typeface="Courier New"/>
              </a:rPr>
              <a:t> in li (list item) se specifică elementele listei</a:t>
            </a:r>
            <a:r>
              <a:rPr lang="en" sz="1050">
                <a:solidFill>
                  <a:srgbClr val="AAAAAA"/>
                </a:solidFill>
                <a:highlight>
                  <a:srgbClr val="FFFFFE"/>
                </a:highlight>
                <a:latin typeface="Courier New"/>
                <a:ea typeface="Courier New"/>
                <a:cs typeface="Courier New"/>
                <a:sym typeface="Courier New"/>
              </a:rPr>
              <a:t>--&gt;</a:t>
            </a:r>
            <a:endParaRPr sz="1050">
              <a:solidFill>
                <a:srgbClr val="AAAAAA"/>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li</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C++</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li</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li</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Python</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li</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li</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Java</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li</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ul</a:t>
            </a:r>
            <a:r>
              <a:rPr lang="en" sz="1050">
                <a:solidFill>
                  <a:srgbClr val="1F217D"/>
                </a:solidFill>
                <a:highlight>
                  <a:srgbClr val="FFFFFE"/>
                </a:highlight>
                <a:latin typeface="Courier New"/>
                <a:ea typeface="Courier New"/>
                <a:cs typeface="Courier New"/>
                <a:sym typeface="Courier New"/>
              </a:rPr>
              <a:t>&gt;</a:t>
            </a:r>
            <a:endParaRPr sz="1050">
              <a:solidFill>
                <a:schemeClr val="dk1"/>
              </a:solidFill>
              <a:highlight>
                <a:srgbClr val="FFFFFE"/>
              </a:highlight>
              <a:latin typeface="Courier New"/>
              <a:ea typeface="Courier New"/>
              <a:cs typeface="Courier New"/>
              <a:sym typeface="Courier New"/>
            </a:endParaRPr>
          </a:p>
        </p:txBody>
      </p:sp>
      <p:sp>
        <p:nvSpPr>
          <p:cNvPr id="756" name="Google Shape;756;p61"/>
          <p:cNvSpPr txBox="1"/>
          <p:nvPr/>
        </p:nvSpPr>
        <p:spPr>
          <a:xfrm>
            <a:off x="1496300" y="2288000"/>
            <a:ext cx="5220600" cy="1146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ol</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AAAAAA"/>
                </a:solidFill>
                <a:highlight>
                  <a:srgbClr val="FFFFFE"/>
                </a:highlight>
                <a:latin typeface="Courier New"/>
                <a:ea typeface="Courier New"/>
                <a:cs typeface="Courier New"/>
                <a:sym typeface="Courier New"/>
              </a:rPr>
              <a:t>&lt;!--</a:t>
            </a:r>
            <a:r>
              <a:rPr i="1" lang="en" sz="1050">
                <a:solidFill>
                  <a:srgbClr val="AAAAAA"/>
                </a:solidFill>
                <a:highlight>
                  <a:srgbClr val="FFFFFE"/>
                </a:highlight>
                <a:latin typeface="Courier New"/>
                <a:ea typeface="Courier New"/>
                <a:cs typeface="Courier New"/>
                <a:sym typeface="Courier New"/>
              </a:rPr>
              <a:t> pentru elementele listei folosim tot tagul &lt;li&gt; </a:t>
            </a:r>
            <a:r>
              <a:rPr lang="en" sz="1050">
                <a:solidFill>
                  <a:srgbClr val="AAAAAA"/>
                </a:solidFill>
                <a:highlight>
                  <a:srgbClr val="FFFFFE"/>
                </a:highlight>
                <a:latin typeface="Courier New"/>
                <a:ea typeface="Courier New"/>
                <a:cs typeface="Courier New"/>
                <a:sym typeface="Courier New"/>
              </a:rPr>
              <a:t>--&gt;</a:t>
            </a:r>
            <a:endParaRPr sz="1050">
              <a:solidFill>
                <a:srgbClr val="AAAAAA"/>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li</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ciocolată</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li</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li</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biscuiți</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li</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li</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înghețată</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li</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ol</a:t>
            </a:r>
            <a:r>
              <a:rPr lang="en" sz="1050">
                <a:solidFill>
                  <a:srgbClr val="1F217D"/>
                </a:solidFill>
                <a:highlight>
                  <a:srgbClr val="FFFFFE"/>
                </a:highlight>
                <a:latin typeface="Courier New"/>
                <a:ea typeface="Courier New"/>
                <a:cs typeface="Courier New"/>
                <a:sym typeface="Courier New"/>
              </a:rPr>
              <a:t>&gt;</a:t>
            </a:r>
            <a:endParaRPr sz="1050">
              <a:solidFill>
                <a:schemeClr val="dk1"/>
              </a:solidFill>
              <a:highlight>
                <a:srgbClr val="FFFFFE"/>
              </a:highlight>
              <a:latin typeface="Courier New"/>
              <a:ea typeface="Courier New"/>
              <a:cs typeface="Courier New"/>
              <a:sym typeface="Courier New"/>
            </a:endParaRPr>
          </a:p>
        </p:txBody>
      </p:sp>
      <p:sp>
        <p:nvSpPr>
          <p:cNvPr id="757" name="Google Shape;757;p61"/>
          <p:cNvSpPr txBox="1"/>
          <p:nvPr/>
        </p:nvSpPr>
        <p:spPr>
          <a:xfrm>
            <a:off x="1496250" y="3497550"/>
            <a:ext cx="5220600" cy="1146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dl</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AAAAAA"/>
                </a:solidFill>
                <a:highlight>
                  <a:srgbClr val="FFFFFE"/>
                </a:highlight>
                <a:latin typeface="Courier New"/>
                <a:ea typeface="Courier New"/>
                <a:cs typeface="Courier New"/>
                <a:sym typeface="Courier New"/>
              </a:rPr>
              <a:t>&lt;!--</a:t>
            </a:r>
            <a:r>
              <a:rPr i="1" lang="en" sz="1050">
                <a:solidFill>
                  <a:srgbClr val="AAAAAA"/>
                </a:solidFill>
                <a:highlight>
                  <a:srgbClr val="FFFFFE"/>
                </a:highlight>
                <a:latin typeface="Courier New"/>
                <a:ea typeface="Courier New"/>
                <a:cs typeface="Courier New"/>
                <a:sym typeface="Courier New"/>
              </a:rPr>
              <a:t> forma generală</a:t>
            </a:r>
            <a:endParaRPr i="1" sz="1050">
              <a:solidFill>
                <a:srgbClr val="AAAAAA"/>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i="1" lang="en" sz="1050">
                <a:solidFill>
                  <a:srgbClr val="AAAAAA"/>
                </a:solidFill>
                <a:highlight>
                  <a:srgbClr val="FFFFFE"/>
                </a:highlight>
                <a:latin typeface="Courier New"/>
                <a:ea typeface="Courier New"/>
                <a:cs typeface="Courier New"/>
                <a:sym typeface="Courier New"/>
              </a:rPr>
              <a:t>     &lt;dt&gt;termen de definit&lt;/dt&gt;&lt;dd&gt;definiție&lt;/dd&gt; </a:t>
            </a:r>
            <a:r>
              <a:rPr lang="en" sz="1050">
                <a:solidFill>
                  <a:srgbClr val="AAAAAA"/>
                </a:solidFill>
                <a:highlight>
                  <a:srgbClr val="FFFFFE"/>
                </a:highlight>
                <a:latin typeface="Courier New"/>
                <a:ea typeface="Courier New"/>
                <a:cs typeface="Courier New"/>
                <a:sym typeface="Courier New"/>
              </a:rPr>
              <a:t>--&gt;</a:t>
            </a:r>
            <a:endParaRPr sz="1050">
              <a:solidFill>
                <a:srgbClr val="AAAAAA"/>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dt</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pantof</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dt</a:t>
            </a:r>
            <a:r>
              <a:rPr lang="en" sz="1050">
                <a:solidFill>
                  <a:srgbClr val="1F217D"/>
                </a:solidFill>
                <a:highlight>
                  <a:srgbClr val="FFFFFE"/>
                </a:highlight>
                <a:latin typeface="Courier New"/>
                <a:ea typeface="Courier New"/>
                <a:cs typeface="Courier New"/>
                <a:sym typeface="Courier New"/>
              </a:rPr>
              <a:t>&gt;&lt;</a:t>
            </a:r>
            <a:r>
              <a:rPr lang="en" sz="1050">
                <a:solidFill>
                  <a:srgbClr val="4D7FE2"/>
                </a:solidFill>
                <a:highlight>
                  <a:srgbClr val="FFFFFE"/>
                </a:highlight>
                <a:latin typeface="Courier New"/>
                <a:ea typeface="Courier New"/>
                <a:cs typeface="Courier New"/>
                <a:sym typeface="Courier New"/>
              </a:rPr>
              <a:t>dd</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articol de încălțăminte</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dd</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dt</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pălărie</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dt</a:t>
            </a:r>
            <a:r>
              <a:rPr lang="en" sz="1050">
                <a:solidFill>
                  <a:srgbClr val="1F217D"/>
                </a:solidFill>
                <a:highlight>
                  <a:srgbClr val="FFFFFE"/>
                </a:highlight>
                <a:latin typeface="Courier New"/>
                <a:ea typeface="Courier New"/>
                <a:cs typeface="Courier New"/>
                <a:sym typeface="Courier New"/>
              </a:rPr>
              <a:t>&gt;&lt;</a:t>
            </a:r>
            <a:r>
              <a:rPr lang="en" sz="1050">
                <a:solidFill>
                  <a:srgbClr val="4D7FE2"/>
                </a:solidFill>
                <a:highlight>
                  <a:srgbClr val="FFFFFE"/>
                </a:highlight>
                <a:latin typeface="Courier New"/>
                <a:ea typeface="Courier New"/>
                <a:cs typeface="Courier New"/>
                <a:sym typeface="Courier New"/>
              </a:rPr>
              <a:t>dd</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obiect cu care se acoperă capul</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dd</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dl</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50">
              <a:solidFill>
                <a:schemeClr val="dk1"/>
              </a:solidFill>
              <a:highlight>
                <a:srgbClr val="FFFFFE"/>
              </a:highlight>
              <a:latin typeface="Courier New"/>
              <a:ea typeface="Courier New"/>
              <a:cs typeface="Courier New"/>
              <a:sym typeface="Courier New"/>
            </a:endParaRPr>
          </a:p>
        </p:txBody>
      </p:sp>
      <p:pic>
        <p:nvPicPr>
          <p:cNvPr id="758" name="Google Shape;758;p61"/>
          <p:cNvPicPr preferRelativeResize="0"/>
          <p:nvPr/>
        </p:nvPicPr>
        <p:blipFill>
          <a:blip r:embed="rId5">
            <a:alphaModFix/>
          </a:blip>
          <a:stretch>
            <a:fillRect/>
          </a:stretch>
        </p:blipFill>
        <p:spPr>
          <a:xfrm>
            <a:off x="7255575" y="2382013"/>
            <a:ext cx="1181100" cy="866775"/>
          </a:xfrm>
          <a:prstGeom prst="rect">
            <a:avLst/>
          </a:prstGeom>
          <a:noFill/>
          <a:ln>
            <a:noFill/>
          </a:ln>
        </p:spPr>
      </p:pic>
      <p:pic>
        <p:nvPicPr>
          <p:cNvPr id="759" name="Google Shape;759;p61"/>
          <p:cNvPicPr preferRelativeResize="0"/>
          <p:nvPr/>
        </p:nvPicPr>
        <p:blipFill>
          <a:blip r:embed="rId6">
            <a:alphaModFix/>
          </a:blip>
          <a:stretch>
            <a:fillRect/>
          </a:stretch>
        </p:blipFill>
        <p:spPr>
          <a:xfrm>
            <a:off x="7255575" y="1112425"/>
            <a:ext cx="942975" cy="895350"/>
          </a:xfrm>
          <a:prstGeom prst="rect">
            <a:avLst/>
          </a:prstGeom>
          <a:noFill/>
          <a:ln>
            <a:noFill/>
          </a:ln>
        </p:spPr>
      </p:pic>
      <p:pic>
        <p:nvPicPr>
          <p:cNvPr id="760" name="Google Shape;760;p61"/>
          <p:cNvPicPr preferRelativeResize="0"/>
          <p:nvPr/>
        </p:nvPicPr>
        <p:blipFill>
          <a:blip r:embed="rId7">
            <a:alphaModFix/>
          </a:blip>
          <a:stretch>
            <a:fillRect/>
          </a:stretch>
        </p:blipFill>
        <p:spPr>
          <a:xfrm>
            <a:off x="6878099" y="3687275"/>
            <a:ext cx="2143050" cy="766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06" name="Shape 106"/>
        <p:cNvGrpSpPr/>
        <p:nvPr/>
      </p:nvGrpSpPr>
      <p:grpSpPr>
        <a:xfrm>
          <a:off x="0" y="0"/>
          <a:ext cx="0" cy="0"/>
          <a:chOff x="0" y="0"/>
          <a:chExt cx="0" cy="0"/>
        </a:xfrm>
      </p:grpSpPr>
      <p:sp>
        <p:nvSpPr>
          <p:cNvPr id="107" name="Google Shape;107;p17"/>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Cum funcționează</a:t>
            </a:r>
            <a:endParaRPr/>
          </a:p>
        </p:txBody>
      </p:sp>
      <p:sp>
        <p:nvSpPr>
          <p:cNvPr id="108" name="Google Shape;108;p17"/>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0" name="Google Shape;110;p17">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111" name="Google Shape;111;p17"/>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pic>
        <p:nvPicPr>
          <p:cNvPr id="112" name="Google Shape;112;p17"/>
          <p:cNvPicPr preferRelativeResize="0"/>
          <p:nvPr/>
        </p:nvPicPr>
        <p:blipFill>
          <a:blip r:embed="rId5">
            <a:alphaModFix/>
          </a:blip>
          <a:stretch>
            <a:fillRect/>
          </a:stretch>
        </p:blipFill>
        <p:spPr>
          <a:xfrm>
            <a:off x="235500" y="2836600"/>
            <a:ext cx="1540551" cy="1707925"/>
          </a:xfrm>
          <a:prstGeom prst="rect">
            <a:avLst/>
          </a:prstGeom>
          <a:noFill/>
          <a:ln>
            <a:noFill/>
          </a:ln>
        </p:spPr>
      </p:pic>
      <p:pic>
        <p:nvPicPr>
          <p:cNvPr id="113" name="Google Shape;113;p17"/>
          <p:cNvPicPr preferRelativeResize="0"/>
          <p:nvPr/>
        </p:nvPicPr>
        <p:blipFill>
          <a:blip r:embed="rId6">
            <a:alphaModFix/>
          </a:blip>
          <a:stretch>
            <a:fillRect/>
          </a:stretch>
        </p:blipFill>
        <p:spPr>
          <a:xfrm>
            <a:off x="7472365" y="2412385"/>
            <a:ext cx="1298960" cy="1598736"/>
          </a:xfrm>
          <a:prstGeom prst="rect">
            <a:avLst/>
          </a:prstGeom>
          <a:noFill/>
          <a:ln>
            <a:noFill/>
          </a:ln>
        </p:spPr>
      </p:pic>
      <p:cxnSp>
        <p:nvCxnSpPr>
          <p:cNvPr id="114" name="Google Shape;114;p17"/>
          <p:cNvCxnSpPr>
            <a:stCxn id="112" idx="0"/>
          </p:cNvCxnSpPr>
          <p:nvPr/>
        </p:nvCxnSpPr>
        <p:spPr>
          <a:xfrm flipH="1" rot="10800000">
            <a:off x="1005775" y="2389600"/>
            <a:ext cx="393900" cy="447000"/>
          </a:xfrm>
          <a:prstGeom prst="straightConnector1">
            <a:avLst/>
          </a:prstGeom>
          <a:noFill/>
          <a:ln cap="flat" cmpd="sng" w="38100">
            <a:solidFill>
              <a:schemeClr val="dk2"/>
            </a:solidFill>
            <a:prstDash val="solid"/>
            <a:round/>
            <a:headEnd len="med" w="med" type="none"/>
            <a:tailEnd len="med" w="med" type="triangle"/>
          </a:ln>
        </p:spPr>
      </p:cxnSp>
      <p:pic>
        <p:nvPicPr>
          <p:cNvPr id="115" name="Google Shape;115;p17"/>
          <p:cNvPicPr preferRelativeResize="0"/>
          <p:nvPr/>
        </p:nvPicPr>
        <p:blipFill>
          <a:blip r:embed="rId7">
            <a:alphaModFix/>
          </a:blip>
          <a:stretch>
            <a:fillRect/>
          </a:stretch>
        </p:blipFill>
        <p:spPr>
          <a:xfrm>
            <a:off x="378250" y="1816913"/>
            <a:ext cx="2442741" cy="572700"/>
          </a:xfrm>
          <a:prstGeom prst="rect">
            <a:avLst/>
          </a:prstGeom>
          <a:noFill/>
          <a:ln>
            <a:noFill/>
          </a:ln>
        </p:spPr>
      </p:pic>
      <p:sp>
        <p:nvSpPr>
          <p:cNvPr id="116" name="Google Shape;116;p17"/>
          <p:cNvSpPr txBox="1"/>
          <p:nvPr/>
        </p:nvSpPr>
        <p:spPr>
          <a:xfrm>
            <a:off x="1425200" y="2374625"/>
            <a:ext cx="1158900" cy="2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rPr>
              <a:t>(bara de adrese)</a:t>
            </a:r>
            <a:endParaRPr sz="1000">
              <a:solidFill>
                <a:srgbClr val="666666"/>
              </a:solidFill>
            </a:endParaRPr>
          </a:p>
        </p:txBody>
      </p:sp>
      <p:cxnSp>
        <p:nvCxnSpPr>
          <p:cNvPr id="117" name="Google Shape;117;p17"/>
          <p:cNvCxnSpPr>
            <a:endCxn id="118" idx="1"/>
          </p:cNvCxnSpPr>
          <p:nvPr/>
        </p:nvCxnSpPr>
        <p:spPr>
          <a:xfrm flipH="1" rot="10800000">
            <a:off x="1859600" y="1503875"/>
            <a:ext cx="1706100" cy="312900"/>
          </a:xfrm>
          <a:prstGeom prst="straightConnector1">
            <a:avLst/>
          </a:prstGeom>
          <a:noFill/>
          <a:ln cap="flat" cmpd="sng" w="38100">
            <a:solidFill>
              <a:schemeClr val="dk2"/>
            </a:solidFill>
            <a:prstDash val="solid"/>
            <a:round/>
            <a:headEnd len="med" w="med" type="none"/>
            <a:tailEnd len="med" w="med" type="triangle"/>
          </a:ln>
        </p:spPr>
      </p:cxnSp>
      <p:pic>
        <p:nvPicPr>
          <p:cNvPr id="118" name="Google Shape;118;p17"/>
          <p:cNvPicPr preferRelativeResize="0"/>
          <p:nvPr/>
        </p:nvPicPr>
        <p:blipFill>
          <a:blip r:embed="rId8">
            <a:alphaModFix/>
          </a:blip>
          <a:stretch>
            <a:fillRect/>
          </a:stretch>
        </p:blipFill>
        <p:spPr>
          <a:xfrm>
            <a:off x="3565700" y="991925"/>
            <a:ext cx="1006299" cy="1023901"/>
          </a:xfrm>
          <a:prstGeom prst="rect">
            <a:avLst/>
          </a:prstGeom>
          <a:noFill/>
          <a:ln>
            <a:noFill/>
          </a:ln>
        </p:spPr>
      </p:pic>
      <p:sp>
        <p:nvSpPr>
          <p:cNvPr id="119" name="Google Shape;119;p17"/>
          <p:cNvSpPr txBox="1"/>
          <p:nvPr/>
        </p:nvSpPr>
        <p:spPr>
          <a:xfrm>
            <a:off x="3016000" y="2702275"/>
            <a:ext cx="1067400" cy="823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t>Addr</a:t>
            </a:r>
            <a:endParaRPr sz="1100" u="sng"/>
          </a:p>
          <a:p>
            <a:pPr indent="0" lvl="0" marL="0" rtl="0" algn="l">
              <a:spcBef>
                <a:spcPts val="0"/>
              </a:spcBef>
              <a:spcAft>
                <a:spcPts val="0"/>
              </a:spcAft>
              <a:buNone/>
            </a:pPr>
            <a:r>
              <a:rPr lang="en" sz="1100">
                <a:solidFill>
                  <a:srgbClr val="38761D"/>
                </a:solidFill>
              </a:rPr>
              <a:t>exemplu.ro</a:t>
            </a:r>
            <a:endParaRPr sz="1100">
              <a:solidFill>
                <a:srgbClr val="38761D"/>
              </a:solidFill>
            </a:endParaRPr>
          </a:p>
          <a:p>
            <a:pPr indent="0" lvl="0" marL="0" rtl="0" algn="l">
              <a:spcBef>
                <a:spcPts val="0"/>
              </a:spcBef>
              <a:spcAft>
                <a:spcPts val="0"/>
              </a:spcAft>
              <a:buNone/>
            </a:pPr>
            <a:r>
              <a:rPr lang="en" sz="1100"/>
              <a:t>...ro</a:t>
            </a:r>
            <a:endParaRPr sz="1100"/>
          </a:p>
        </p:txBody>
      </p:sp>
      <p:sp>
        <p:nvSpPr>
          <p:cNvPr id="120" name="Google Shape;120;p17"/>
          <p:cNvSpPr txBox="1"/>
          <p:nvPr/>
        </p:nvSpPr>
        <p:spPr>
          <a:xfrm>
            <a:off x="4083400" y="2702275"/>
            <a:ext cx="1067400" cy="823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t>Ip</a:t>
            </a:r>
            <a:endParaRPr sz="1100" u="sng"/>
          </a:p>
          <a:p>
            <a:pPr indent="0" lvl="0" marL="0" rtl="0" algn="l">
              <a:spcBef>
                <a:spcPts val="0"/>
              </a:spcBef>
              <a:spcAft>
                <a:spcPts val="0"/>
              </a:spcAft>
              <a:buNone/>
            </a:pPr>
            <a:r>
              <a:rPr lang="en" sz="1100">
                <a:solidFill>
                  <a:srgbClr val="38761D"/>
                </a:solidFill>
              </a:rPr>
              <a:t>109.99.96.15</a:t>
            </a:r>
            <a:endParaRPr sz="1100">
              <a:solidFill>
                <a:srgbClr val="38761D"/>
              </a:solidFill>
            </a:endParaRPr>
          </a:p>
          <a:p>
            <a:pPr indent="0" lvl="0" marL="0" rtl="0" algn="l">
              <a:spcBef>
                <a:spcPts val="0"/>
              </a:spcBef>
              <a:spcAft>
                <a:spcPts val="0"/>
              </a:spcAft>
              <a:buNone/>
            </a:pPr>
            <a:r>
              <a:rPr lang="en" sz="1100"/>
              <a:t>109.97.55.14</a:t>
            </a:r>
            <a:endParaRPr sz="1100"/>
          </a:p>
        </p:txBody>
      </p:sp>
      <p:cxnSp>
        <p:nvCxnSpPr>
          <p:cNvPr id="121" name="Google Shape;121;p17"/>
          <p:cNvCxnSpPr>
            <a:stCxn id="118" idx="2"/>
          </p:cNvCxnSpPr>
          <p:nvPr/>
        </p:nvCxnSpPr>
        <p:spPr>
          <a:xfrm>
            <a:off x="4068850" y="2015826"/>
            <a:ext cx="39900" cy="643500"/>
          </a:xfrm>
          <a:prstGeom prst="straightConnector1">
            <a:avLst/>
          </a:prstGeom>
          <a:noFill/>
          <a:ln cap="flat" cmpd="sng" w="38100">
            <a:solidFill>
              <a:schemeClr val="dk2"/>
            </a:solidFill>
            <a:prstDash val="solid"/>
            <a:round/>
            <a:headEnd len="med" w="med" type="none"/>
            <a:tailEnd len="med" w="med" type="triangle"/>
          </a:ln>
        </p:spPr>
      </p:cxnSp>
      <p:sp>
        <p:nvSpPr>
          <p:cNvPr id="122" name="Google Shape;122;p17"/>
          <p:cNvSpPr txBox="1"/>
          <p:nvPr/>
        </p:nvSpPr>
        <p:spPr>
          <a:xfrm>
            <a:off x="3102550" y="2321250"/>
            <a:ext cx="1006200" cy="2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rPr>
              <a:t>(DNS cache?)</a:t>
            </a:r>
            <a:endParaRPr sz="1000">
              <a:solidFill>
                <a:srgbClr val="666666"/>
              </a:solidFill>
            </a:endParaRPr>
          </a:p>
        </p:txBody>
      </p:sp>
      <p:cxnSp>
        <p:nvCxnSpPr>
          <p:cNvPr id="123" name="Google Shape;123;p17"/>
          <p:cNvCxnSpPr>
            <a:endCxn id="113" idx="1"/>
          </p:cNvCxnSpPr>
          <p:nvPr/>
        </p:nvCxnSpPr>
        <p:spPr>
          <a:xfrm flipH="1" rot="10800000">
            <a:off x="5328565" y="3211753"/>
            <a:ext cx="2143800" cy="47100"/>
          </a:xfrm>
          <a:prstGeom prst="straightConnector1">
            <a:avLst/>
          </a:prstGeom>
          <a:noFill/>
          <a:ln cap="flat" cmpd="sng" w="38100">
            <a:solidFill>
              <a:schemeClr val="dk2"/>
            </a:solidFill>
            <a:prstDash val="solid"/>
            <a:round/>
            <a:headEnd len="med" w="med" type="none"/>
            <a:tailEnd len="med" w="med" type="triangle"/>
          </a:ln>
        </p:spPr>
      </p:cxnSp>
      <p:sp>
        <p:nvSpPr>
          <p:cNvPr id="124" name="Google Shape;124;p17"/>
          <p:cNvSpPr txBox="1"/>
          <p:nvPr/>
        </p:nvSpPr>
        <p:spPr>
          <a:xfrm>
            <a:off x="7696950" y="4061950"/>
            <a:ext cx="1006200" cy="393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38761D"/>
                </a:solidFill>
              </a:rPr>
              <a:t>109.99.96.15</a:t>
            </a:r>
            <a:endParaRPr/>
          </a:p>
        </p:txBody>
      </p:sp>
      <p:sp>
        <p:nvSpPr>
          <p:cNvPr id="125" name="Google Shape;125;p17"/>
          <p:cNvSpPr txBox="1"/>
          <p:nvPr/>
        </p:nvSpPr>
        <p:spPr>
          <a:xfrm>
            <a:off x="6055100" y="2988775"/>
            <a:ext cx="849000" cy="2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rPr>
              <a:t>(DA) cerere</a:t>
            </a:r>
            <a:endParaRPr sz="1000">
              <a:solidFill>
                <a:srgbClr val="666666"/>
              </a:solidFill>
            </a:endParaRPr>
          </a:p>
        </p:txBody>
      </p:sp>
      <p:cxnSp>
        <p:nvCxnSpPr>
          <p:cNvPr id="126" name="Google Shape;126;p17"/>
          <p:cNvCxnSpPr/>
          <p:nvPr/>
        </p:nvCxnSpPr>
        <p:spPr>
          <a:xfrm flipH="1" rot="10800000">
            <a:off x="5323350" y="2186200"/>
            <a:ext cx="559200" cy="853800"/>
          </a:xfrm>
          <a:prstGeom prst="straightConnector1">
            <a:avLst/>
          </a:prstGeom>
          <a:noFill/>
          <a:ln cap="flat" cmpd="sng" w="38100">
            <a:solidFill>
              <a:schemeClr val="dk2"/>
            </a:solidFill>
            <a:prstDash val="solid"/>
            <a:round/>
            <a:headEnd len="med" w="med" type="none"/>
            <a:tailEnd len="med" w="med" type="triangle"/>
          </a:ln>
        </p:spPr>
      </p:cxnSp>
      <p:sp>
        <p:nvSpPr>
          <p:cNvPr id="127" name="Google Shape;127;p17"/>
          <p:cNvSpPr txBox="1"/>
          <p:nvPr/>
        </p:nvSpPr>
        <p:spPr>
          <a:xfrm>
            <a:off x="5150800" y="2374625"/>
            <a:ext cx="464400" cy="2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rPr>
              <a:t>(NU)</a:t>
            </a:r>
            <a:endParaRPr sz="1000">
              <a:solidFill>
                <a:srgbClr val="666666"/>
              </a:solidFill>
            </a:endParaRPr>
          </a:p>
        </p:txBody>
      </p:sp>
      <p:pic>
        <p:nvPicPr>
          <p:cNvPr id="128" name="Google Shape;128;p17"/>
          <p:cNvPicPr preferRelativeResize="0"/>
          <p:nvPr/>
        </p:nvPicPr>
        <p:blipFill>
          <a:blip r:embed="rId9">
            <a:alphaModFix/>
          </a:blip>
          <a:stretch>
            <a:fillRect/>
          </a:stretch>
        </p:blipFill>
        <p:spPr>
          <a:xfrm>
            <a:off x="5952771" y="1691514"/>
            <a:ext cx="669066" cy="823501"/>
          </a:xfrm>
          <a:prstGeom prst="rect">
            <a:avLst/>
          </a:prstGeom>
          <a:noFill/>
          <a:ln>
            <a:noFill/>
          </a:ln>
        </p:spPr>
      </p:pic>
      <p:cxnSp>
        <p:nvCxnSpPr>
          <p:cNvPr id="129" name="Google Shape;129;p17"/>
          <p:cNvCxnSpPr/>
          <p:nvPr/>
        </p:nvCxnSpPr>
        <p:spPr>
          <a:xfrm>
            <a:off x="4799945" y="1195285"/>
            <a:ext cx="3527100" cy="1108200"/>
          </a:xfrm>
          <a:prstGeom prst="curvedConnector3">
            <a:avLst>
              <a:gd fmla="val 97699" name="adj1"/>
            </a:avLst>
          </a:prstGeom>
          <a:noFill/>
          <a:ln cap="flat" cmpd="sng" w="28575">
            <a:solidFill>
              <a:schemeClr val="dk2"/>
            </a:solidFill>
            <a:prstDash val="solid"/>
            <a:round/>
            <a:headEnd len="med" w="med" type="none"/>
            <a:tailEnd len="med" w="med" type="triangle"/>
          </a:ln>
        </p:spPr>
      </p:cxnSp>
      <p:sp>
        <p:nvSpPr>
          <p:cNvPr id="130" name="Google Shape;130;p17"/>
          <p:cNvSpPr txBox="1"/>
          <p:nvPr/>
        </p:nvSpPr>
        <p:spPr>
          <a:xfrm>
            <a:off x="5784200" y="2535788"/>
            <a:ext cx="1006200" cy="2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rPr>
              <a:t>(DNS server)</a:t>
            </a:r>
            <a:endParaRPr sz="1000">
              <a:solidFill>
                <a:srgbClr val="666666"/>
              </a:solidFill>
            </a:endParaRPr>
          </a:p>
        </p:txBody>
      </p:sp>
      <p:cxnSp>
        <p:nvCxnSpPr>
          <p:cNvPr id="131" name="Google Shape;131;p17"/>
          <p:cNvCxnSpPr>
            <a:stCxn id="128" idx="1"/>
          </p:cNvCxnSpPr>
          <p:nvPr/>
        </p:nvCxnSpPr>
        <p:spPr>
          <a:xfrm rot="10800000">
            <a:off x="4627071" y="1856064"/>
            <a:ext cx="1325700" cy="247200"/>
          </a:xfrm>
          <a:prstGeom prst="straightConnector1">
            <a:avLst/>
          </a:prstGeom>
          <a:noFill/>
          <a:ln cap="flat" cmpd="sng" w="38100">
            <a:solidFill>
              <a:schemeClr val="dk2"/>
            </a:solidFill>
            <a:prstDash val="solid"/>
            <a:round/>
            <a:headEnd len="med" w="med" type="none"/>
            <a:tailEnd len="med" w="med" type="triangle"/>
          </a:ln>
        </p:spPr>
      </p:cxnSp>
      <p:sp>
        <p:nvSpPr>
          <p:cNvPr id="132" name="Google Shape;132;p17"/>
          <p:cNvSpPr txBox="1"/>
          <p:nvPr/>
        </p:nvSpPr>
        <p:spPr>
          <a:xfrm>
            <a:off x="4960050" y="1658550"/>
            <a:ext cx="922500" cy="2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rPr>
              <a:t>IP </a:t>
            </a:r>
            <a:r>
              <a:rPr lang="en" sz="1000">
                <a:solidFill>
                  <a:srgbClr val="666666"/>
                </a:solidFill>
              </a:rPr>
              <a:t>(109....)</a:t>
            </a:r>
            <a:endParaRPr sz="1000">
              <a:solidFill>
                <a:srgbClr val="666666"/>
              </a:solidFill>
            </a:endParaRPr>
          </a:p>
        </p:txBody>
      </p:sp>
      <p:sp>
        <p:nvSpPr>
          <p:cNvPr id="133" name="Google Shape;133;p17"/>
          <p:cNvSpPr txBox="1"/>
          <p:nvPr/>
        </p:nvSpPr>
        <p:spPr>
          <a:xfrm>
            <a:off x="7559450" y="1195275"/>
            <a:ext cx="597300" cy="2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rPr>
              <a:t>cerere</a:t>
            </a:r>
            <a:endParaRPr sz="1000">
              <a:solidFill>
                <a:srgbClr val="666666"/>
              </a:solidFill>
            </a:endParaRPr>
          </a:p>
        </p:txBody>
      </p:sp>
      <p:sp>
        <p:nvSpPr>
          <p:cNvPr id="134" name="Google Shape;134;p17"/>
          <p:cNvSpPr txBox="1"/>
          <p:nvPr/>
        </p:nvSpPr>
        <p:spPr>
          <a:xfrm>
            <a:off x="4083400" y="4412725"/>
            <a:ext cx="669000" cy="2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rPr>
              <a:t>răspuns</a:t>
            </a:r>
            <a:endParaRPr sz="1000">
              <a:solidFill>
                <a:srgbClr val="666666"/>
              </a:solidFill>
            </a:endParaRPr>
          </a:p>
        </p:txBody>
      </p:sp>
      <p:cxnSp>
        <p:nvCxnSpPr>
          <p:cNvPr id="135" name="Google Shape;135;p17"/>
          <p:cNvCxnSpPr/>
          <p:nvPr/>
        </p:nvCxnSpPr>
        <p:spPr>
          <a:xfrm flipH="1">
            <a:off x="1760525" y="4305750"/>
            <a:ext cx="5682300" cy="10200"/>
          </a:xfrm>
          <a:prstGeom prst="curvedConnector3">
            <a:avLst>
              <a:gd fmla="val 50983" name="adj1"/>
            </a:avLst>
          </a:prstGeom>
          <a:noFill/>
          <a:ln cap="flat" cmpd="sng" w="28575">
            <a:solidFill>
              <a:schemeClr val="dk2"/>
            </a:solidFill>
            <a:prstDash val="solid"/>
            <a:round/>
            <a:headEnd len="med" w="med"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par>
                                <p:cTn fill="hold" nodeType="with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par>
                                <p:cTn fill="hold" nodeType="with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par>
                                <p:cTn fill="hold" nodeType="with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par>
                                <p:cTn fill="hold" nodeType="with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par>
                                <p:cTn fill="hold" nodeType="with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par>
                                <p:cTn fill="hold" nodeType="with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par>
                                <p:cTn fill="hold" nodeType="with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par>
                                <p:cTn fill="hold" nodeType="with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par>
                                <p:cTn fill="hold" nodeType="with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par>
                                <p:cTn fill="hold" nodeType="with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par>
                                <p:cTn fill="hold" nodeType="with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par>
                                <p:cTn fill="hold" nodeType="with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par>
                                <p:cTn fill="hold" nodeType="with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par>
                                <p:cTn fill="hold" nodeType="with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par>
                                <p:cTn fill="hold" nodeType="with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764" name="Shape 764"/>
        <p:cNvGrpSpPr/>
        <p:nvPr/>
      </p:nvGrpSpPr>
      <p:grpSpPr>
        <a:xfrm>
          <a:off x="0" y="0"/>
          <a:ext cx="0" cy="0"/>
          <a:chOff x="0" y="0"/>
          <a:chExt cx="0" cy="0"/>
        </a:xfrm>
      </p:grpSpPr>
      <p:sp>
        <p:nvSpPr>
          <p:cNvPr id="765" name="Google Shape;765;p62"/>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 taguri semantice inline (text-level)</a:t>
            </a:r>
            <a:endParaRPr/>
          </a:p>
        </p:txBody>
      </p:sp>
      <p:sp>
        <p:nvSpPr>
          <p:cNvPr id="766" name="Google Shape;766;p62"/>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68" name="Google Shape;768;p62">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769" name="Google Shape;769;p62"/>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770" name="Google Shape;770;p62"/>
          <p:cNvSpPr txBox="1"/>
          <p:nvPr/>
        </p:nvSpPr>
        <p:spPr>
          <a:xfrm>
            <a:off x="317150" y="1134400"/>
            <a:ext cx="8520600" cy="9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62"/>
          <p:cNvSpPr txBox="1"/>
          <p:nvPr/>
        </p:nvSpPr>
        <p:spPr>
          <a:xfrm>
            <a:off x="357800" y="1205575"/>
            <a:ext cx="8474400" cy="11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Tagurile inline, spre deosebire de cele de tip bloc, sunt afișate în continuarea textului.</a:t>
            </a:r>
            <a:endParaRPr>
              <a:solidFill>
                <a:srgbClr val="666666"/>
              </a:solidFill>
            </a:endParaRPr>
          </a:p>
          <a:p>
            <a:pPr indent="0" lvl="0" marL="0" rtl="0" algn="l">
              <a:spcBef>
                <a:spcPts val="0"/>
              </a:spcBef>
              <a:spcAft>
                <a:spcPts val="0"/>
              </a:spcAft>
              <a:buNone/>
            </a:pPr>
            <a:r>
              <a:t/>
            </a:r>
            <a:endParaRPr>
              <a:solidFill>
                <a:srgbClr val="666666"/>
              </a:solidFill>
            </a:endParaRPr>
          </a:p>
          <a:p>
            <a:pPr indent="0" lvl="0" marL="0" rtl="0" algn="l">
              <a:spcBef>
                <a:spcPts val="0"/>
              </a:spcBef>
              <a:spcAft>
                <a:spcPts val="0"/>
              </a:spcAft>
              <a:buNone/>
            </a:pPr>
            <a:r>
              <a:rPr lang="en">
                <a:solidFill>
                  <a:srgbClr val="666666"/>
                </a:solidFill>
              </a:rPr>
              <a:t>Tagurile semantice (text-level) au rolul de a aduce informații în plus (de natură semantică) pe lângă cele care se pot deduce din text.</a:t>
            </a:r>
            <a:endParaRPr>
              <a:solidFill>
                <a:srgbClr val="666666"/>
              </a:solidFill>
            </a:endParaRPr>
          </a:p>
        </p:txBody>
      </p:sp>
      <p:sp>
        <p:nvSpPr>
          <p:cNvPr id="772" name="Google Shape;772;p62"/>
          <p:cNvSpPr txBox="1"/>
          <p:nvPr/>
        </p:nvSpPr>
        <p:spPr>
          <a:xfrm>
            <a:off x="347250" y="2217600"/>
            <a:ext cx="8449500" cy="8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Deși au un efect vizual, </a:t>
            </a:r>
            <a:r>
              <a:rPr b="1" lang="en">
                <a:solidFill>
                  <a:srgbClr val="FF0000"/>
                </a:solidFill>
              </a:rPr>
              <a:t>trebuie total evitată folosirea lor pentru stilizare</a:t>
            </a:r>
            <a:r>
              <a:rPr lang="en">
                <a:solidFill>
                  <a:srgbClr val="666666"/>
                </a:solidFill>
              </a:rPr>
              <a:t>, deoarece scripturile (JavaScript) le consideră cu rolul lor semantic, și folosirea greșită poate duce la o funcționare greșită a paginii.</a:t>
            </a:r>
            <a:endParaRPr>
              <a:solidFill>
                <a:srgbClr val="666666"/>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776" name="Shape 776"/>
        <p:cNvGrpSpPr/>
        <p:nvPr/>
      </p:nvGrpSpPr>
      <p:grpSpPr>
        <a:xfrm>
          <a:off x="0" y="0"/>
          <a:ext cx="0" cy="0"/>
          <a:chOff x="0" y="0"/>
          <a:chExt cx="0" cy="0"/>
        </a:xfrm>
      </p:grpSpPr>
      <p:sp>
        <p:nvSpPr>
          <p:cNvPr id="777" name="Google Shape;777;p63"/>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 text-level sematic - tagul &lt;b&gt;</a:t>
            </a:r>
            <a:endParaRPr/>
          </a:p>
        </p:txBody>
      </p:sp>
      <p:sp>
        <p:nvSpPr>
          <p:cNvPr id="778" name="Google Shape;778;p63"/>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80" name="Google Shape;780;p63">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781" name="Google Shape;781;p63"/>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782" name="Google Shape;782;p63"/>
          <p:cNvSpPr txBox="1"/>
          <p:nvPr/>
        </p:nvSpPr>
        <p:spPr>
          <a:xfrm>
            <a:off x="317150" y="905800"/>
            <a:ext cx="8520600" cy="9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63"/>
          <p:cNvSpPr txBox="1"/>
          <p:nvPr/>
        </p:nvSpPr>
        <p:spPr>
          <a:xfrm>
            <a:off x="357800" y="976975"/>
            <a:ext cx="8474400" cy="9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666666"/>
                </a:solidFill>
              </a:rPr>
              <a:t>Tagul &lt;b&gt;&lt;/b&gt;, conform specificatiilor e folosit pentru a atrage atentia asupra unui fragment de text, fara a-i da o importanta deosebita si fara a implica o schimbare de tonalitate in citirea textelor (indicatia referitoare la schimbarea de tonalitate e importanta, de exemplu, pentru o aplicatie destinata utilizatorilor cu probleme de vedere, care citeste continutul paginii). Cel mai adesea se folosește pentru </a:t>
            </a:r>
            <a:r>
              <a:rPr b="1" lang="en" sz="1200">
                <a:solidFill>
                  <a:srgbClr val="666666"/>
                </a:solidFill>
              </a:rPr>
              <a:t>cuvinte și sintagme cheie</a:t>
            </a:r>
            <a:r>
              <a:rPr lang="en" sz="1200">
                <a:solidFill>
                  <a:srgbClr val="666666"/>
                </a:solidFill>
              </a:rPr>
              <a:t>. Observați în exemplu și un caz de folosire în tandem cu &lt;i&gt;, marcând cuvântul </a:t>
            </a:r>
            <a:r>
              <a:rPr i="1" lang="en" sz="1200">
                <a:solidFill>
                  <a:srgbClr val="666666"/>
                </a:solidFill>
              </a:rPr>
              <a:t>switch</a:t>
            </a:r>
            <a:r>
              <a:rPr lang="en" sz="1200">
                <a:solidFill>
                  <a:srgbClr val="666666"/>
                </a:solidFill>
              </a:rPr>
              <a:t> și drept cuvânt cheie dar și cuvânt în altă limbă.</a:t>
            </a:r>
            <a:endParaRPr sz="1200">
              <a:solidFill>
                <a:srgbClr val="666666"/>
              </a:solidFill>
            </a:endParaRPr>
          </a:p>
          <a:p>
            <a:pPr indent="0" lvl="0" marL="0" rtl="0" algn="l">
              <a:spcBef>
                <a:spcPts val="0"/>
              </a:spcBef>
              <a:spcAft>
                <a:spcPts val="0"/>
              </a:spcAft>
              <a:buNone/>
            </a:pPr>
            <a:r>
              <a:t/>
            </a:r>
            <a:endParaRPr sz="1200">
              <a:solidFill>
                <a:srgbClr val="666666"/>
              </a:solidFill>
            </a:endParaRPr>
          </a:p>
        </p:txBody>
      </p:sp>
      <p:sp>
        <p:nvSpPr>
          <p:cNvPr id="784" name="Google Shape;784;p63"/>
          <p:cNvSpPr txBox="1"/>
          <p:nvPr/>
        </p:nvSpPr>
        <p:spPr>
          <a:xfrm>
            <a:off x="381925" y="2755975"/>
            <a:ext cx="4527600" cy="996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În această lecție referitoare la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b</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rețele de calculatoare</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b</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 vom discuta despre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b</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echipamente de rețea</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b</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 precum: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b</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rutere</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b</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 (instalare, configurare), aparate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i</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lang</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"en"</a:t>
            </a:r>
            <a:r>
              <a:rPr lang="en" sz="1050">
                <a:solidFill>
                  <a:srgbClr val="1F217D"/>
                </a:solidFill>
                <a:highlight>
                  <a:srgbClr val="FFFFFE"/>
                </a:highlight>
                <a:latin typeface="Courier New"/>
                <a:ea typeface="Courier New"/>
                <a:cs typeface="Courier New"/>
                <a:sym typeface="Courier New"/>
              </a:rPr>
              <a:t>&gt;&lt;</a:t>
            </a:r>
            <a:r>
              <a:rPr lang="en" sz="1050">
                <a:solidFill>
                  <a:srgbClr val="4D7FE2"/>
                </a:solidFill>
                <a:highlight>
                  <a:srgbClr val="FFFFFE"/>
                </a:highlight>
                <a:latin typeface="Courier New"/>
                <a:ea typeface="Courier New"/>
                <a:cs typeface="Courier New"/>
                <a:sym typeface="Courier New"/>
              </a:rPr>
              <a:t>b</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switch</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b</a:t>
            </a:r>
            <a:r>
              <a:rPr lang="en" sz="1050">
                <a:solidFill>
                  <a:srgbClr val="1F217D"/>
                </a:solidFill>
                <a:highlight>
                  <a:srgbClr val="FFFFFE"/>
                </a:highlight>
                <a:latin typeface="Courier New"/>
                <a:ea typeface="Courier New"/>
                <a:cs typeface="Courier New"/>
                <a:sym typeface="Courier New"/>
              </a:rPr>
              <a:t>&gt;&lt;/</a:t>
            </a:r>
            <a:r>
              <a:rPr lang="en" sz="1050">
                <a:solidFill>
                  <a:srgbClr val="4D7FE2"/>
                </a:solidFill>
                <a:highlight>
                  <a:srgbClr val="FFFFFE"/>
                </a:highlight>
                <a:latin typeface="Courier New"/>
                <a:ea typeface="Courier New"/>
                <a:cs typeface="Courier New"/>
                <a:sym typeface="Courier New"/>
              </a:rPr>
              <a:t>i</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 tipuri de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b</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cabluri</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b</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 etc.</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a:p>
        </p:txBody>
      </p:sp>
      <p:pic>
        <p:nvPicPr>
          <p:cNvPr id="785" name="Google Shape;785;p63"/>
          <p:cNvPicPr preferRelativeResize="0"/>
          <p:nvPr/>
        </p:nvPicPr>
        <p:blipFill>
          <a:blip r:embed="rId5">
            <a:alphaModFix/>
          </a:blip>
          <a:stretch>
            <a:fillRect/>
          </a:stretch>
        </p:blipFill>
        <p:spPr>
          <a:xfrm>
            <a:off x="5000775" y="2795524"/>
            <a:ext cx="3836975" cy="827426"/>
          </a:xfrm>
          <a:prstGeom prst="rect">
            <a:avLst/>
          </a:prstGeom>
          <a:noFill/>
          <a:ln>
            <a:noFill/>
          </a:ln>
        </p:spPr>
      </p:pic>
      <p:sp>
        <p:nvSpPr>
          <p:cNvPr id="786" name="Google Shape;786;p63"/>
          <p:cNvSpPr txBox="1"/>
          <p:nvPr/>
        </p:nvSpPr>
        <p:spPr>
          <a:xfrm>
            <a:off x="311725" y="1941225"/>
            <a:ext cx="8520600" cy="6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666666"/>
                </a:solidFill>
              </a:rPr>
              <a:t>În exemplu s-au marcat cuvintele cheie alese conform temei paragrafului (și, probabil, a paginii): rețele de calculatoare (și orice alți termeni din acest câmp semantic). Observați și un caz de folosire în tandem cu &lt;i&gt;, marcând cuvântul </a:t>
            </a:r>
            <a:r>
              <a:rPr i="1" lang="en" sz="1200">
                <a:solidFill>
                  <a:srgbClr val="666666"/>
                </a:solidFill>
              </a:rPr>
              <a:t>switch</a:t>
            </a:r>
            <a:r>
              <a:rPr lang="en" sz="1200">
                <a:solidFill>
                  <a:srgbClr val="666666"/>
                </a:solidFill>
              </a:rPr>
              <a:t> și drept cuvânt cheie dar și cuvânt în altă limbă.</a:t>
            </a:r>
            <a:endParaRPr sz="1200">
              <a:solidFill>
                <a:srgbClr val="666666"/>
              </a:solidFill>
            </a:endParaRPr>
          </a:p>
          <a:p>
            <a:pPr indent="0" lvl="0" marL="0" rtl="0" algn="l">
              <a:spcBef>
                <a:spcPts val="0"/>
              </a:spcBef>
              <a:spcAft>
                <a:spcPts val="0"/>
              </a:spcAft>
              <a:buNone/>
            </a:pPr>
            <a:r>
              <a:t/>
            </a:r>
            <a:endParaRPr/>
          </a:p>
        </p:txBody>
      </p:sp>
      <p:sp>
        <p:nvSpPr>
          <p:cNvPr id="787" name="Google Shape;787;p63"/>
          <p:cNvSpPr txBox="1"/>
          <p:nvPr/>
        </p:nvSpPr>
        <p:spPr>
          <a:xfrm>
            <a:off x="381925" y="3825275"/>
            <a:ext cx="5034600" cy="3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Exemplu </a:t>
            </a:r>
            <a:r>
              <a:rPr b="1" lang="en" sz="1200">
                <a:solidFill>
                  <a:srgbClr val="FF0000"/>
                </a:solidFill>
              </a:rPr>
              <a:t>greșit</a:t>
            </a:r>
            <a:r>
              <a:rPr lang="en" sz="1200">
                <a:solidFill>
                  <a:srgbClr val="666666"/>
                </a:solidFill>
              </a:rPr>
              <a:t>!</a:t>
            </a:r>
            <a:r>
              <a:rPr b="1" lang="en" sz="1200">
                <a:solidFill>
                  <a:srgbClr val="666666"/>
                </a:solidFill>
              </a:rPr>
              <a:t> </a:t>
            </a:r>
            <a:r>
              <a:rPr b="1" lang="en" sz="1200">
                <a:solidFill>
                  <a:srgbClr val="FF0000"/>
                </a:solidFill>
              </a:rPr>
              <a:t>Nu se va folosi pentru simpla stilizare</a:t>
            </a:r>
            <a:r>
              <a:rPr b="1" lang="en" sz="1200">
                <a:solidFill>
                  <a:srgbClr val="666666"/>
                </a:solidFill>
              </a:rPr>
              <a:t>:</a:t>
            </a:r>
            <a:endParaRPr b="1" sz="1200">
              <a:solidFill>
                <a:srgbClr val="666666"/>
              </a:solidFill>
            </a:endParaRPr>
          </a:p>
        </p:txBody>
      </p:sp>
      <p:sp>
        <p:nvSpPr>
          <p:cNvPr id="788" name="Google Shape;788;p63"/>
          <p:cNvSpPr txBox="1"/>
          <p:nvPr/>
        </p:nvSpPr>
        <p:spPr>
          <a:xfrm>
            <a:off x="371650" y="4123025"/>
            <a:ext cx="8474400" cy="572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h2</a:t>
            </a:r>
            <a:r>
              <a:rPr lang="en" sz="850">
                <a:solidFill>
                  <a:srgbClr val="1F217D"/>
                </a:solidFill>
                <a:highlight>
                  <a:srgbClr val="FFFFFE"/>
                </a:highlight>
                <a:latin typeface="Courier New"/>
                <a:ea typeface="Courier New"/>
                <a:cs typeface="Courier New"/>
                <a:sym typeface="Courier New"/>
              </a:rPr>
              <a:t>&gt;&lt;</a:t>
            </a:r>
            <a:r>
              <a:rPr lang="en" sz="850">
                <a:solidFill>
                  <a:srgbClr val="4D7FE2"/>
                </a:solidFill>
                <a:highlight>
                  <a:srgbClr val="FFFFFE"/>
                </a:highlight>
                <a:latin typeface="Courier New"/>
                <a:ea typeface="Courier New"/>
                <a:cs typeface="Courier New"/>
                <a:sym typeface="Courier New"/>
              </a:rPr>
              <a:t>b</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Titlu subcapitol</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b</a:t>
            </a:r>
            <a:r>
              <a:rPr lang="en" sz="850">
                <a:solidFill>
                  <a:srgbClr val="1F217D"/>
                </a:solidFill>
                <a:highlight>
                  <a:srgbClr val="FFFFFE"/>
                </a:highlight>
                <a:latin typeface="Courier New"/>
                <a:ea typeface="Courier New"/>
                <a:cs typeface="Courier New"/>
                <a:sym typeface="Courier New"/>
              </a:rPr>
              <a:t>&gt;&lt;/</a:t>
            </a:r>
            <a:r>
              <a:rPr lang="en" sz="850">
                <a:solidFill>
                  <a:srgbClr val="4D7FE2"/>
                </a:solidFill>
                <a:highlight>
                  <a:srgbClr val="FFFFFE"/>
                </a:highlight>
                <a:latin typeface="Courier New"/>
                <a:ea typeface="Courier New"/>
                <a:cs typeface="Courier New"/>
                <a:sym typeface="Courier New"/>
              </a:rPr>
              <a:t>h2</a:t>
            </a:r>
            <a:r>
              <a:rPr lang="en" sz="850">
                <a:solidFill>
                  <a:srgbClr val="1F217D"/>
                </a:solidFill>
                <a:highlight>
                  <a:srgbClr val="FFFFFE"/>
                </a:highlight>
                <a:latin typeface="Courier New"/>
                <a:ea typeface="Courier New"/>
                <a:cs typeface="Courier New"/>
                <a:sym typeface="Courier New"/>
              </a:rPr>
              <a:t>&gt;</a:t>
            </a:r>
            <a:r>
              <a:rPr lang="en" sz="850">
                <a:solidFill>
                  <a:srgbClr val="AAAAAA"/>
                </a:solidFill>
                <a:highlight>
                  <a:srgbClr val="FFFFFE"/>
                </a:highlight>
                <a:latin typeface="Courier New"/>
                <a:ea typeface="Courier New"/>
                <a:cs typeface="Courier New"/>
                <a:sym typeface="Courier New"/>
              </a:rPr>
              <a:t>&lt;!--</a:t>
            </a:r>
            <a:r>
              <a:rPr i="1" lang="en" sz="850">
                <a:solidFill>
                  <a:srgbClr val="AAAAAA"/>
                </a:solidFill>
                <a:highlight>
                  <a:srgbClr val="FFFFFE"/>
                </a:highlight>
                <a:latin typeface="Courier New"/>
                <a:ea typeface="Courier New"/>
                <a:cs typeface="Courier New"/>
                <a:sym typeface="Courier New"/>
              </a:rPr>
              <a:t> Gresit! De ce am scoate în evidență un heading care oricum e scos în evidență și are pondere semantică mai mare prin definiție </a:t>
            </a:r>
            <a:r>
              <a:rPr lang="en" sz="850">
                <a:solidFill>
                  <a:srgbClr val="AAAAAA"/>
                </a:solidFill>
                <a:highlight>
                  <a:srgbClr val="FFFFFE"/>
                </a:highlight>
                <a:latin typeface="Courier New"/>
                <a:ea typeface="Courier New"/>
                <a:cs typeface="Courier New"/>
                <a:sym typeface="Courier New"/>
              </a:rPr>
              <a:t>--&gt;</a:t>
            </a:r>
            <a:endParaRPr sz="850">
              <a:solidFill>
                <a:srgbClr val="AAAAAA"/>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p</a:t>
            </a:r>
            <a:r>
              <a:rPr lang="en" sz="850">
                <a:solidFill>
                  <a:srgbClr val="1F217D"/>
                </a:solidFill>
                <a:highlight>
                  <a:srgbClr val="FFFFFE"/>
                </a:highlight>
                <a:latin typeface="Courier New"/>
                <a:ea typeface="Courier New"/>
                <a:cs typeface="Courier New"/>
                <a:sym typeface="Courier New"/>
              </a:rPr>
              <a:t>&gt;&lt;</a:t>
            </a:r>
            <a:r>
              <a:rPr lang="en" sz="850">
                <a:solidFill>
                  <a:srgbClr val="4D7FE2"/>
                </a:solidFill>
                <a:highlight>
                  <a:srgbClr val="FFFFFE"/>
                </a:highlight>
                <a:latin typeface="Courier New"/>
                <a:ea typeface="Courier New"/>
                <a:cs typeface="Courier New"/>
                <a:sym typeface="Courier New"/>
              </a:rPr>
              <a:t>b</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Voiam doar să fac tot paragraful bold.</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b</a:t>
            </a:r>
            <a:r>
              <a:rPr lang="en" sz="850">
                <a:solidFill>
                  <a:srgbClr val="1F217D"/>
                </a:solidFill>
                <a:highlight>
                  <a:srgbClr val="FFFFFE"/>
                </a:highlight>
                <a:latin typeface="Courier New"/>
                <a:ea typeface="Courier New"/>
                <a:cs typeface="Courier New"/>
                <a:sym typeface="Courier New"/>
              </a:rPr>
              <a:t>&gt;&lt;/</a:t>
            </a:r>
            <a:r>
              <a:rPr lang="en" sz="850">
                <a:solidFill>
                  <a:srgbClr val="4D7FE2"/>
                </a:solidFill>
                <a:highlight>
                  <a:srgbClr val="FFFFFE"/>
                </a:highlight>
                <a:latin typeface="Courier New"/>
                <a:ea typeface="Courier New"/>
                <a:cs typeface="Courier New"/>
                <a:sym typeface="Courier New"/>
              </a:rPr>
              <a:t>p</a:t>
            </a:r>
            <a:r>
              <a:rPr lang="en" sz="850">
                <a:solidFill>
                  <a:srgbClr val="1F217D"/>
                </a:solidFill>
                <a:highlight>
                  <a:srgbClr val="FFFFFE"/>
                </a:highlight>
                <a:latin typeface="Courier New"/>
                <a:ea typeface="Courier New"/>
                <a:cs typeface="Courier New"/>
                <a:sym typeface="Courier New"/>
              </a:rPr>
              <a:t>&gt;</a:t>
            </a:r>
            <a:r>
              <a:rPr lang="en" sz="850">
                <a:solidFill>
                  <a:srgbClr val="AAAAAA"/>
                </a:solidFill>
                <a:highlight>
                  <a:srgbClr val="FFFFFE"/>
                </a:highlight>
                <a:latin typeface="Courier New"/>
                <a:ea typeface="Courier New"/>
                <a:cs typeface="Courier New"/>
                <a:sym typeface="Courier New"/>
              </a:rPr>
              <a:t>&lt;!--</a:t>
            </a:r>
            <a:r>
              <a:rPr i="1" lang="en" sz="850">
                <a:solidFill>
                  <a:srgbClr val="AAAAAA"/>
                </a:solidFill>
                <a:highlight>
                  <a:srgbClr val="FFFFFE"/>
                </a:highlight>
                <a:latin typeface="Courier New"/>
                <a:ea typeface="Courier New"/>
                <a:cs typeface="Courier New"/>
                <a:sym typeface="Courier New"/>
              </a:rPr>
              <a:t> Gresit! Avem CSS pentru asta. &lt;p style="font-weight:bold"&gt;</a:t>
            </a:r>
            <a:r>
              <a:rPr lang="en" sz="850">
                <a:solidFill>
                  <a:srgbClr val="AAAAAA"/>
                </a:solidFill>
                <a:highlight>
                  <a:srgbClr val="FFFFFE"/>
                </a:highlight>
                <a:latin typeface="Courier New"/>
                <a:ea typeface="Courier New"/>
                <a:cs typeface="Courier New"/>
                <a:sym typeface="Courier New"/>
              </a:rPr>
              <a:t>--&gt;</a:t>
            </a:r>
            <a:endParaRPr sz="850">
              <a:solidFill>
                <a:srgbClr val="AAAAAA"/>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2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792" name="Shape 792"/>
        <p:cNvGrpSpPr/>
        <p:nvPr/>
      </p:nvGrpSpPr>
      <p:grpSpPr>
        <a:xfrm>
          <a:off x="0" y="0"/>
          <a:ext cx="0" cy="0"/>
          <a:chOff x="0" y="0"/>
          <a:chExt cx="0" cy="0"/>
        </a:xfrm>
      </p:grpSpPr>
      <p:sp>
        <p:nvSpPr>
          <p:cNvPr id="793" name="Google Shape;793;p64"/>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 text-level semantic - tagul &lt;u&gt;</a:t>
            </a:r>
            <a:endParaRPr/>
          </a:p>
        </p:txBody>
      </p:sp>
      <p:sp>
        <p:nvSpPr>
          <p:cNvPr id="794" name="Google Shape;794;p64"/>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96" name="Google Shape;796;p64">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797" name="Google Shape;797;p64"/>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798" name="Google Shape;798;p64"/>
          <p:cNvSpPr txBox="1"/>
          <p:nvPr/>
        </p:nvSpPr>
        <p:spPr>
          <a:xfrm>
            <a:off x="317150" y="1134400"/>
            <a:ext cx="8520600" cy="9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64"/>
          <p:cNvSpPr txBox="1"/>
          <p:nvPr/>
        </p:nvSpPr>
        <p:spPr>
          <a:xfrm>
            <a:off x="340250" y="1054513"/>
            <a:ext cx="8474400" cy="17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Tagul &lt;u&gt; nu se mai folosește doar pentru simpla subliniere a textului (rolul de formatare pe care îl avea înainte de HTML5). Tagul &lt;u&gt; se folosește în situații speciale care necesita adnotare (în mod implicit se afișează sub formă de subliniere), și care nu reprezinta doar o forma de stil aleasă pentru pagina:</a:t>
            </a:r>
            <a:endParaRPr>
              <a:solidFill>
                <a:srgbClr val="666666"/>
              </a:solidFill>
            </a:endParaRPr>
          </a:p>
          <a:p>
            <a:pPr indent="0" lvl="0" marL="0" rtl="0" algn="l">
              <a:spcBef>
                <a:spcPts val="0"/>
              </a:spcBef>
              <a:spcAft>
                <a:spcPts val="0"/>
              </a:spcAft>
              <a:buNone/>
            </a:pPr>
            <a:r>
              <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marcarea numelor proprii chinezesti</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sublinierea unui cuvânt sau a unei sintagme greșite în urma verificarii sintaxei (de exemplu un site care contine o aplicate de syntax checking)</a:t>
            </a:r>
            <a:endParaRPr>
              <a:solidFill>
                <a:srgbClr val="666666"/>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00" name="Google Shape;800;p64"/>
          <p:cNvSpPr txBox="1"/>
          <p:nvPr/>
        </p:nvSpPr>
        <p:spPr>
          <a:xfrm>
            <a:off x="340250" y="2688625"/>
            <a:ext cx="5205600" cy="393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Ionel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u</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nuși</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u</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 mai amintește unde se pune cratima.</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endParaRPr/>
          </a:p>
        </p:txBody>
      </p:sp>
      <p:pic>
        <p:nvPicPr>
          <p:cNvPr id="801" name="Google Shape;801;p64"/>
          <p:cNvPicPr preferRelativeResize="0"/>
          <p:nvPr/>
        </p:nvPicPr>
        <p:blipFill>
          <a:blip r:embed="rId5">
            <a:alphaModFix/>
          </a:blip>
          <a:stretch>
            <a:fillRect/>
          </a:stretch>
        </p:blipFill>
        <p:spPr>
          <a:xfrm>
            <a:off x="5655225" y="2755364"/>
            <a:ext cx="2817225" cy="209486"/>
          </a:xfrm>
          <a:prstGeom prst="rect">
            <a:avLst/>
          </a:prstGeom>
          <a:noFill/>
          <a:ln>
            <a:noFill/>
          </a:ln>
        </p:spPr>
      </p:pic>
      <p:sp>
        <p:nvSpPr>
          <p:cNvPr id="802" name="Google Shape;802;p64"/>
          <p:cNvSpPr txBox="1"/>
          <p:nvPr/>
        </p:nvSpPr>
        <p:spPr>
          <a:xfrm>
            <a:off x="340250" y="3342750"/>
            <a:ext cx="5205600" cy="3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666666"/>
                </a:solidFill>
              </a:rPr>
              <a:t>Exemplu </a:t>
            </a:r>
            <a:r>
              <a:rPr b="1" lang="en" sz="1200">
                <a:solidFill>
                  <a:srgbClr val="FF0000"/>
                </a:solidFill>
              </a:rPr>
              <a:t>greșit</a:t>
            </a:r>
            <a:r>
              <a:rPr lang="en" sz="1200">
                <a:solidFill>
                  <a:srgbClr val="666666"/>
                </a:solidFill>
              </a:rPr>
              <a:t>!</a:t>
            </a:r>
            <a:r>
              <a:rPr b="1" lang="en" sz="1200">
                <a:solidFill>
                  <a:srgbClr val="666666"/>
                </a:solidFill>
              </a:rPr>
              <a:t> </a:t>
            </a:r>
            <a:r>
              <a:rPr b="1" lang="en" sz="1200">
                <a:solidFill>
                  <a:srgbClr val="FF0000"/>
                </a:solidFill>
              </a:rPr>
              <a:t>Nu se va folosi pentru simpla stilizare</a:t>
            </a:r>
            <a:r>
              <a:rPr b="1" lang="en" sz="1200">
                <a:solidFill>
                  <a:srgbClr val="666666"/>
                </a:solidFill>
              </a:rPr>
              <a:t>:</a:t>
            </a:r>
            <a:endParaRPr b="1" sz="1200">
              <a:solidFill>
                <a:srgbClr val="666666"/>
              </a:solidFill>
            </a:endParaRPr>
          </a:p>
          <a:p>
            <a:pPr indent="0" lvl="0" marL="0" rtl="0" algn="l">
              <a:spcBef>
                <a:spcPts val="0"/>
              </a:spcBef>
              <a:spcAft>
                <a:spcPts val="0"/>
              </a:spcAft>
              <a:buNone/>
            </a:pPr>
            <a:r>
              <a:t/>
            </a:r>
            <a:endParaRPr sz="1200">
              <a:solidFill>
                <a:srgbClr val="666666"/>
              </a:solidFill>
            </a:endParaRPr>
          </a:p>
        </p:txBody>
      </p:sp>
      <p:sp>
        <p:nvSpPr>
          <p:cNvPr id="803" name="Google Shape;803;p64"/>
          <p:cNvSpPr txBox="1"/>
          <p:nvPr/>
        </p:nvSpPr>
        <p:spPr>
          <a:xfrm>
            <a:off x="340250" y="3711550"/>
            <a:ext cx="8132100" cy="572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h1</a:t>
            </a:r>
            <a:r>
              <a:rPr lang="en" sz="1050">
                <a:solidFill>
                  <a:srgbClr val="1F217D"/>
                </a:solidFill>
                <a:highlight>
                  <a:srgbClr val="FFFFFE"/>
                </a:highlight>
                <a:latin typeface="Courier New"/>
                <a:ea typeface="Courier New"/>
                <a:cs typeface="Courier New"/>
                <a:sym typeface="Courier New"/>
              </a:rPr>
              <a:t>&gt;&lt;</a:t>
            </a:r>
            <a:r>
              <a:rPr lang="en" sz="1050">
                <a:solidFill>
                  <a:srgbClr val="4D7FE2"/>
                </a:solidFill>
                <a:highlight>
                  <a:srgbClr val="FFFFFE"/>
                </a:highlight>
                <a:latin typeface="Courier New"/>
                <a:ea typeface="Courier New"/>
                <a:cs typeface="Courier New"/>
                <a:sym typeface="Courier New"/>
              </a:rPr>
              <a:t>u</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Titlu subliniat</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u</a:t>
            </a:r>
            <a:r>
              <a:rPr lang="en" sz="1050">
                <a:solidFill>
                  <a:srgbClr val="1F217D"/>
                </a:solidFill>
                <a:highlight>
                  <a:srgbClr val="FFFFFE"/>
                </a:highlight>
                <a:latin typeface="Courier New"/>
                <a:ea typeface="Courier New"/>
                <a:cs typeface="Courier New"/>
                <a:sym typeface="Courier New"/>
              </a:rPr>
              <a:t>&gt;&lt;/</a:t>
            </a:r>
            <a:r>
              <a:rPr lang="en" sz="1050">
                <a:solidFill>
                  <a:srgbClr val="4D7FE2"/>
                </a:solidFill>
                <a:highlight>
                  <a:srgbClr val="FFFFFE"/>
                </a:highlight>
                <a:latin typeface="Courier New"/>
                <a:ea typeface="Courier New"/>
                <a:cs typeface="Courier New"/>
                <a:sym typeface="Courier New"/>
              </a:rPr>
              <a:t>h1</a:t>
            </a:r>
            <a:r>
              <a:rPr lang="en" sz="1050">
                <a:solidFill>
                  <a:srgbClr val="1F217D"/>
                </a:solidFill>
                <a:highlight>
                  <a:srgbClr val="FFFFFE"/>
                </a:highlight>
                <a:latin typeface="Courier New"/>
                <a:ea typeface="Courier New"/>
                <a:cs typeface="Courier New"/>
                <a:sym typeface="Courier New"/>
              </a:rPr>
              <a:t>&gt;</a:t>
            </a:r>
            <a:r>
              <a:rPr lang="en" sz="1050">
                <a:solidFill>
                  <a:srgbClr val="AAAAAA"/>
                </a:solidFill>
                <a:highlight>
                  <a:srgbClr val="FFFFFE"/>
                </a:highlight>
                <a:latin typeface="Courier New"/>
                <a:ea typeface="Courier New"/>
                <a:cs typeface="Courier New"/>
                <a:sym typeface="Courier New"/>
              </a:rPr>
              <a:t>&lt;!--</a:t>
            </a:r>
            <a:r>
              <a:rPr i="1" lang="en" sz="1050">
                <a:solidFill>
                  <a:srgbClr val="AAAAAA"/>
                </a:solidFill>
                <a:highlight>
                  <a:srgbClr val="FFFFFE"/>
                </a:highlight>
                <a:latin typeface="Courier New"/>
                <a:ea typeface="Courier New"/>
                <a:cs typeface="Courier New"/>
                <a:sym typeface="Courier New"/>
              </a:rPr>
              <a:t> Gresit! Avem CSS pentru asta. &lt;h1 style="text-decoration:underline"&gt;</a:t>
            </a:r>
            <a:r>
              <a:rPr lang="en" sz="1050">
                <a:solidFill>
                  <a:srgbClr val="AAAAAA"/>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807" name="Shape 807"/>
        <p:cNvGrpSpPr/>
        <p:nvPr/>
      </p:nvGrpSpPr>
      <p:grpSpPr>
        <a:xfrm>
          <a:off x="0" y="0"/>
          <a:ext cx="0" cy="0"/>
          <a:chOff x="0" y="0"/>
          <a:chExt cx="0" cy="0"/>
        </a:xfrm>
      </p:grpSpPr>
      <p:sp>
        <p:nvSpPr>
          <p:cNvPr id="808" name="Google Shape;808;p65"/>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 text-level semantic - tagul &lt;i&gt;</a:t>
            </a:r>
            <a:endParaRPr/>
          </a:p>
        </p:txBody>
      </p:sp>
      <p:sp>
        <p:nvSpPr>
          <p:cNvPr id="809" name="Google Shape;809;p65"/>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11" name="Google Shape;811;p65">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812" name="Google Shape;812;p65"/>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813" name="Google Shape;813;p65"/>
          <p:cNvSpPr txBox="1"/>
          <p:nvPr/>
        </p:nvSpPr>
        <p:spPr>
          <a:xfrm>
            <a:off x="317150" y="1134400"/>
            <a:ext cx="8520600" cy="9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65"/>
          <p:cNvSpPr txBox="1"/>
          <p:nvPr/>
        </p:nvSpPr>
        <p:spPr>
          <a:xfrm>
            <a:off x="357800" y="1205575"/>
            <a:ext cx="8474400" cy="10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Tagul &lt;i&gt; e folosit pentru text care trebuie scris diferit din motive de ușurință în citireși distingere a mesajului transmis, precum text idiomatic, termeni speciali, o zona de text </a:t>
            </a:r>
            <a:r>
              <a:rPr lang="en">
                <a:solidFill>
                  <a:srgbClr val="666666"/>
                </a:solidFill>
              </a:rPr>
              <a:t>pronunțată</a:t>
            </a:r>
            <a:r>
              <a:rPr lang="en">
                <a:solidFill>
                  <a:srgbClr val="666666"/>
                </a:solidFill>
              </a:rPr>
              <a:t> cu un alt ton sau enunțată de un alt personaj (o altă "voce"). Poate fi folosit pentru termeni stiintifici, tehnici, termeni </a:t>
            </a:r>
            <a:r>
              <a:rPr lang="en">
                <a:solidFill>
                  <a:srgbClr val="666666"/>
                </a:solidFill>
              </a:rPr>
              <a:t>în</a:t>
            </a:r>
            <a:r>
              <a:rPr lang="en">
                <a:solidFill>
                  <a:srgbClr val="666666"/>
                </a:solidFill>
              </a:rPr>
              <a:t> alte limbi sau pentru delimitarea numelor unor </a:t>
            </a:r>
            <a:r>
              <a:rPr lang="en">
                <a:solidFill>
                  <a:srgbClr val="666666"/>
                </a:solidFill>
              </a:rPr>
              <a:t>entități</a:t>
            </a:r>
            <a:r>
              <a:rPr lang="en">
                <a:solidFill>
                  <a:srgbClr val="666666"/>
                </a:solidFill>
              </a:rPr>
              <a:t>. De exemplu:</a:t>
            </a:r>
            <a:endParaRPr>
              <a:latin typeface="Courier New"/>
              <a:ea typeface="Courier New"/>
              <a:cs typeface="Courier New"/>
              <a:sym typeface="Courier New"/>
            </a:endParaRPr>
          </a:p>
        </p:txBody>
      </p:sp>
      <p:sp>
        <p:nvSpPr>
          <p:cNvPr id="815" name="Google Shape;815;p65"/>
          <p:cNvSpPr txBox="1"/>
          <p:nvPr/>
        </p:nvSpPr>
        <p:spPr>
          <a:xfrm>
            <a:off x="357800" y="2213575"/>
            <a:ext cx="6163500" cy="841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Cuvantul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i</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pisica</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i</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 este un substantiv.</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i</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Plouă rău afară</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i</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 gândi ea.</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Numele stiintific al pisicii salbatice este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i</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Felis silvestris</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i</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Tagul &amp;lt;font&amp;gt; este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i</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lang</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"en"</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deprecated</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i</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a:t>
            </a:r>
            <a:endParaRPr/>
          </a:p>
        </p:txBody>
      </p:sp>
      <p:sp>
        <p:nvSpPr>
          <p:cNvPr id="816" name="Google Shape;816;p65"/>
          <p:cNvSpPr txBox="1"/>
          <p:nvPr/>
        </p:nvSpPr>
        <p:spPr>
          <a:xfrm>
            <a:off x="357800" y="3055375"/>
            <a:ext cx="5058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Nu îl folosiți doar pentru stilizare! Pentru asta avem CSS</a:t>
            </a:r>
            <a:endParaRPr b="1"/>
          </a:p>
        </p:txBody>
      </p:sp>
      <p:sp>
        <p:nvSpPr>
          <p:cNvPr id="817" name="Google Shape;817;p65"/>
          <p:cNvSpPr txBox="1"/>
          <p:nvPr/>
        </p:nvSpPr>
        <p:spPr>
          <a:xfrm>
            <a:off x="357800" y="3531800"/>
            <a:ext cx="8268000" cy="1318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chemeClr val="dk1"/>
                </a:solidFill>
                <a:highlight>
                  <a:srgbClr val="FFFFFE"/>
                </a:highlight>
                <a:latin typeface="Courier New"/>
                <a:ea typeface="Courier New"/>
                <a:cs typeface="Courier New"/>
                <a:sym typeface="Courier New"/>
              </a:rPr>
              <a:t>&gt;</a:t>
            </a:r>
            <a:r>
              <a:rPr lang="en" sz="1050">
                <a:highlight>
                  <a:srgbClr val="FFFFFE"/>
                </a:highlight>
                <a:latin typeface="Courier New"/>
                <a:ea typeface="Courier New"/>
                <a:cs typeface="Courier New"/>
                <a:sym typeface="Courier New"/>
              </a:rPr>
              <a:t>Paragraf italic doar pentru că e mai frumos așa.</a:t>
            </a:r>
            <a:r>
              <a:rPr lang="en" sz="1050">
                <a:solidFill>
                  <a:schemeClr val="dk1"/>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chemeClr val="dk1"/>
                </a:solidFill>
                <a:highlight>
                  <a:srgbClr val="FFFFFE"/>
                </a:highlight>
                <a:latin typeface="Courier New"/>
                <a:ea typeface="Courier New"/>
                <a:cs typeface="Courier New"/>
                <a:sym typeface="Courier New"/>
              </a:rPr>
              <a:t>&gt;</a:t>
            </a:r>
            <a:r>
              <a:rPr lang="en" sz="1050">
                <a:solidFill>
                  <a:srgbClr val="AAAAAA"/>
                </a:solidFill>
                <a:highlight>
                  <a:srgbClr val="FFFFFE"/>
                </a:highlight>
                <a:latin typeface="Courier New"/>
                <a:ea typeface="Courier New"/>
                <a:cs typeface="Courier New"/>
                <a:sym typeface="Courier New"/>
              </a:rPr>
              <a:t>&lt;!--</a:t>
            </a:r>
            <a:r>
              <a:rPr i="1" lang="en" sz="1050">
                <a:solidFill>
                  <a:srgbClr val="AAAAAA"/>
                </a:solidFill>
                <a:highlight>
                  <a:srgbClr val="FFFFFE"/>
                </a:highlight>
                <a:latin typeface="Courier New"/>
                <a:ea typeface="Courier New"/>
                <a:cs typeface="Courier New"/>
                <a:sym typeface="Courier New"/>
              </a:rPr>
              <a:t> folosim &lt;p style="font-style:italic"&gt;... &lt;/p&gt;</a:t>
            </a:r>
            <a:r>
              <a:rPr lang="en" sz="1050">
                <a:solidFill>
                  <a:srgbClr val="AAAAAA"/>
                </a:solidFill>
                <a:highlight>
                  <a:srgbClr val="FFFFFE"/>
                </a:highlight>
                <a:latin typeface="Courier New"/>
                <a:ea typeface="Courier New"/>
                <a:cs typeface="Courier New"/>
                <a:sym typeface="Courier New"/>
              </a:rPr>
              <a:t>--&gt;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Vrem să calculăm 2</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sup</a:t>
            </a:r>
            <a:r>
              <a:rPr lang="en" sz="1050">
                <a:solidFill>
                  <a:srgbClr val="1F217D"/>
                </a:solidFill>
                <a:highlight>
                  <a:srgbClr val="FFFFFE"/>
                </a:highlight>
                <a:latin typeface="Courier New"/>
                <a:ea typeface="Courier New"/>
                <a:cs typeface="Courier New"/>
                <a:sym typeface="Courier New"/>
              </a:rPr>
              <a:t>&gt;&lt;</a:t>
            </a:r>
            <a:r>
              <a:rPr lang="en" sz="1050">
                <a:solidFill>
                  <a:srgbClr val="4D7FE2"/>
                </a:solidFill>
                <a:highlight>
                  <a:srgbClr val="FFFFFE"/>
                </a:highlight>
                <a:latin typeface="Courier New"/>
                <a:ea typeface="Courier New"/>
                <a:cs typeface="Courier New"/>
                <a:sym typeface="Courier New"/>
              </a:rPr>
              <a:t>i</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3</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i</a:t>
            </a:r>
            <a:r>
              <a:rPr lang="en" sz="1050">
                <a:solidFill>
                  <a:srgbClr val="1F217D"/>
                </a:solidFill>
                <a:highlight>
                  <a:srgbClr val="FFFFFE"/>
                </a:highlight>
                <a:latin typeface="Courier New"/>
                <a:ea typeface="Courier New"/>
                <a:cs typeface="Courier New"/>
                <a:sym typeface="Courier New"/>
              </a:rPr>
              <a:t>&gt;&lt;/</a:t>
            </a:r>
            <a:r>
              <a:rPr lang="en" sz="1050">
                <a:solidFill>
                  <a:srgbClr val="4D7FE2"/>
                </a:solidFill>
                <a:highlight>
                  <a:srgbClr val="FFFFFE"/>
                </a:highlight>
                <a:latin typeface="Courier New"/>
                <a:ea typeface="Courier New"/>
                <a:cs typeface="Courier New"/>
                <a:sym typeface="Courier New"/>
              </a:rPr>
              <a:t>sup</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 și 3</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sup</a:t>
            </a:r>
            <a:r>
              <a:rPr lang="en" sz="1050">
                <a:solidFill>
                  <a:srgbClr val="1F217D"/>
                </a:solidFill>
                <a:highlight>
                  <a:srgbClr val="FFFFFE"/>
                </a:highlight>
                <a:latin typeface="Courier New"/>
                <a:ea typeface="Courier New"/>
                <a:cs typeface="Courier New"/>
                <a:sym typeface="Courier New"/>
              </a:rPr>
              <a:t>&gt;&lt;</a:t>
            </a:r>
            <a:r>
              <a:rPr lang="en" sz="1050">
                <a:solidFill>
                  <a:srgbClr val="4D7FE2"/>
                </a:solidFill>
                <a:highlight>
                  <a:srgbClr val="FFFFFE"/>
                </a:highlight>
                <a:latin typeface="Courier New"/>
                <a:ea typeface="Courier New"/>
                <a:cs typeface="Courier New"/>
                <a:sym typeface="Courier New"/>
              </a:rPr>
              <a:t>i</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2</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i</a:t>
            </a:r>
            <a:r>
              <a:rPr lang="en" sz="1050">
                <a:solidFill>
                  <a:srgbClr val="1F217D"/>
                </a:solidFill>
                <a:highlight>
                  <a:srgbClr val="FFFFFE"/>
                </a:highlight>
                <a:latin typeface="Courier New"/>
                <a:ea typeface="Courier New"/>
                <a:cs typeface="Courier New"/>
                <a:sym typeface="Courier New"/>
              </a:rPr>
              <a:t>&gt;&lt;/</a:t>
            </a:r>
            <a:r>
              <a:rPr lang="en" sz="1050">
                <a:solidFill>
                  <a:srgbClr val="4D7FE2"/>
                </a:solidFill>
                <a:highlight>
                  <a:srgbClr val="FFFFFE"/>
                </a:highlight>
                <a:latin typeface="Courier New"/>
                <a:ea typeface="Courier New"/>
                <a:cs typeface="Courier New"/>
                <a:sym typeface="Courier New"/>
              </a:rPr>
              <a:t>sup</a:t>
            </a:r>
            <a:r>
              <a:rPr lang="en" sz="1050">
                <a:solidFill>
                  <a:srgbClr val="1F217D"/>
                </a:solidFill>
                <a:highlight>
                  <a:srgbClr val="FFFFFE"/>
                </a:highlight>
                <a:latin typeface="Courier New"/>
                <a:ea typeface="Courier New"/>
                <a:cs typeface="Courier New"/>
                <a:sym typeface="Courier New"/>
              </a:rPr>
              <a:t>&gt;</a:t>
            </a:r>
            <a:r>
              <a:rPr lang="en" sz="1050">
                <a:solidFill>
                  <a:srgbClr val="AAAAAA"/>
                </a:solidFill>
                <a:highlight>
                  <a:srgbClr val="FFFFFE"/>
                </a:highlight>
                <a:latin typeface="Courier New"/>
                <a:ea typeface="Courier New"/>
                <a:cs typeface="Courier New"/>
                <a:sym typeface="Courier New"/>
              </a:rPr>
              <a:t>&lt;!--</a:t>
            </a:r>
            <a:r>
              <a:rPr i="1" lang="en" sz="1050">
                <a:solidFill>
                  <a:srgbClr val="AAAAAA"/>
                </a:solidFill>
                <a:highlight>
                  <a:srgbClr val="FFFFFE"/>
                </a:highlight>
                <a:latin typeface="Courier New"/>
                <a:ea typeface="Courier New"/>
                <a:cs typeface="Courier New"/>
                <a:sym typeface="Courier New"/>
              </a:rPr>
              <a:t> nu avem de ce să marcăm puterile cu i fiindcă pot fi identificate ca entități distincte, din context. Dacă vrem stilizare pentru toate puterile, definim o regulă în CSS pentru sup</a:t>
            </a:r>
            <a:r>
              <a:rPr lang="en" sz="1050">
                <a:solidFill>
                  <a:srgbClr val="AAAAAA"/>
                </a:solidFill>
                <a:highlight>
                  <a:srgbClr val="FFFFFE"/>
                </a:highlight>
                <a:latin typeface="Courier New"/>
                <a:ea typeface="Courier New"/>
                <a:cs typeface="Courier New"/>
                <a:sym typeface="Courier New"/>
              </a:rPr>
              <a:t>--&gt;</a:t>
            </a:r>
            <a:endParaRPr sz="1050">
              <a:solidFill>
                <a:srgbClr val="AAAAAA"/>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Tema acestui site o reprezintă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i</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pisicile</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i</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 și îngrijirea lor.</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r>
              <a:rPr lang="en" sz="1050">
                <a:solidFill>
                  <a:srgbClr val="AAAAAA"/>
                </a:solidFill>
                <a:highlight>
                  <a:srgbClr val="FFFFFE"/>
                </a:highlight>
                <a:latin typeface="Courier New"/>
                <a:ea typeface="Courier New"/>
                <a:cs typeface="Courier New"/>
                <a:sym typeface="Courier New"/>
              </a:rPr>
              <a:t>&lt;!--</a:t>
            </a:r>
            <a:r>
              <a:rPr i="1" lang="en" sz="1050">
                <a:solidFill>
                  <a:srgbClr val="AAAAAA"/>
                </a:solidFill>
                <a:highlight>
                  <a:srgbClr val="FFFFFE"/>
                </a:highlight>
                <a:latin typeface="Courier New"/>
                <a:ea typeface="Courier New"/>
                <a:cs typeface="Courier New"/>
                <a:sym typeface="Courier New"/>
              </a:rPr>
              <a:t> nu afolosim i pentru cuvinte cheie, folosim tagul &lt;b&gt;, care atrage atenția</a:t>
            </a:r>
            <a:r>
              <a:rPr lang="en" sz="1050">
                <a:solidFill>
                  <a:srgbClr val="AAAAAA"/>
                </a:solidFill>
                <a:highlight>
                  <a:srgbClr val="FFFFFE"/>
                </a:highlight>
                <a:latin typeface="Courier New"/>
                <a:ea typeface="Courier New"/>
                <a:cs typeface="Courier New"/>
                <a:sym typeface="Courier New"/>
              </a:rPr>
              <a:t>--&gt;</a:t>
            </a:r>
            <a:endParaRPr sz="1050">
              <a:solidFill>
                <a:srgbClr val="AAAAAA"/>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50">
              <a:solidFill>
                <a:srgbClr val="1F217D"/>
              </a:solidFill>
              <a:highlight>
                <a:srgbClr val="FFFFFE"/>
              </a:highlight>
              <a:latin typeface="Courier New"/>
              <a:ea typeface="Courier New"/>
              <a:cs typeface="Courier New"/>
              <a:sym typeface="Courier New"/>
            </a:endParaRPr>
          </a:p>
        </p:txBody>
      </p:sp>
      <p:sp>
        <p:nvSpPr>
          <p:cNvPr id="818" name="Google Shape;818;p65"/>
          <p:cNvSpPr/>
          <p:nvPr/>
        </p:nvSpPr>
        <p:spPr>
          <a:xfrm>
            <a:off x="443550" y="3645500"/>
            <a:ext cx="8182241" cy="1114026"/>
          </a:xfrm>
          <a:prstGeom prst="rect">
            <a:avLst/>
          </a:prstGeom>
        </p:spPr>
        <p:txBody>
          <a:bodyPr>
            <a:prstTxWarp prst="textPlain"/>
          </a:bodyPr>
          <a:lstStyle/>
          <a:p>
            <a:pPr lvl="0" algn="ctr"/>
            <a:r>
              <a:rPr b="1" i="0">
                <a:ln>
                  <a:noFill/>
                </a:ln>
                <a:solidFill>
                  <a:srgbClr val="FF0000">
                    <a:alpha val="25140"/>
                  </a:srgbClr>
                </a:solidFill>
                <a:latin typeface="Arial"/>
              </a:rPr>
              <a:t>Greșeli frecvente!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8"/>
                                        </p:tgtEl>
                                        <p:attrNameLst>
                                          <p:attrName>style.visibility</p:attrName>
                                        </p:attrNameLst>
                                      </p:cBhvr>
                                      <p:to>
                                        <p:strVal val="visible"/>
                                      </p:to>
                                    </p:set>
                                    <p:animEffect filter="fade" transition="in">
                                      <p:cBhvr>
                                        <p:cTn dur="1000"/>
                                        <p:tgtEl>
                                          <p:spTgt spid="8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18"/>
                                        </p:tgtEl>
                                      </p:cBhvr>
                                    </p:animEffect>
                                    <p:set>
                                      <p:cBhvr>
                                        <p:cTn dur="1" fill="hold">
                                          <p:stCondLst>
                                            <p:cond delay="1000"/>
                                          </p:stCondLst>
                                        </p:cTn>
                                        <p:tgtEl>
                                          <p:spTgt spid="81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7"/>
                                        </p:tgtEl>
                                        <p:attrNameLst>
                                          <p:attrName>style.visibility</p:attrName>
                                        </p:attrNameLst>
                                      </p:cBhvr>
                                      <p:to>
                                        <p:strVal val="visible"/>
                                      </p:to>
                                    </p:set>
                                    <p:animEffect filter="fade" transition="in">
                                      <p:cBhvr>
                                        <p:cTn dur="1000"/>
                                        <p:tgtEl>
                                          <p:spTgt spid="8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822" name="Shape 822"/>
        <p:cNvGrpSpPr/>
        <p:nvPr/>
      </p:nvGrpSpPr>
      <p:grpSpPr>
        <a:xfrm>
          <a:off x="0" y="0"/>
          <a:ext cx="0" cy="0"/>
          <a:chOff x="0" y="0"/>
          <a:chExt cx="0" cy="0"/>
        </a:xfrm>
      </p:grpSpPr>
      <p:sp>
        <p:nvSpPr>
          <p:cNvPr id="823" name="Google Shape;823;p66"/>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 text-level semantic - tagul &lt;strong&gt;</a:t>
            </a:r>
            <a:endParaRPr/>
          </a:p>
        </p:txBody>
      </p:sp>
      <p:sp>
        <p:nvSpPr>
          <p:cNvPr id="824" name="Google Shape;824;p66"/>
          <p:cNvSpPr txBox="1"/>
          <p:nvPr>
            <p:ph idx="1" type="body"/>
          </p:nvPr>
        </p:nvSpPr>
        <p:spPr>
          <a:xfrm>
            <a:off x="311700" y="1152475"/>
            <a:ext cx="8520600" cy="701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Tagul </a:t>
            </a:r>
            <a:r>
              <a:rPr lang="en" sz="1200">
                <a:latin typeface="Courier New"/>
                <a:ea typeface="Courier New"/>
                <a:cs typeface="Courier New"/>
                <a:sym typeface="Courier New"/>
              </a:rPr>
              <a:t>&lt;strong&gt;&lt;/strong&gt;</a:t>
            </a:r>
            <a:r>
              <a:rPr lang="en" sz="1200"/>
              <a:t> este folosit pentru a marca un text important, de atenționare, urgent sau care trebuie tratat cu mare seriozitate. Într-o citire cu voce tare s-ar pronunța pe un ton de alertă.</a:t>
            </a:r>
            <a:endParaRPr sz="1200"/>
          </a:p>
          <a:p>
            <a:pPr indent="0" lvl="0" marL="0" rtl="0" algn="l">
              <a:spcBef>
                <a:spcPts val="1600"/>
              </a:spcBef>
              <a:spcAft>
                <a:spcPts val="1600"/>
              </a:spcAft>
              <a:buNone/>
            </a:pPr>
            <a:r>
              <a:t/>
            </a:r>
            <a:endParaRPr sz="1200"/>
          </a:p>
        </p:txBody>
      </p:sp>
      <p:sp>
        <p:nvSpPr>
          <p:cNvPr id="825" name="Google Shape;825;p66"/>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27" name="Google Shape;827;p66">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extLst>
                    <a:ext uri="{A12FA001-AC4F-418D-AE19-62706E023703}">
                      <ahyp:hlinkClr val="tx"/>
                    </a:ext>
                  </a:extLst>
                </a:hlinkClick>
              </a:rPr>
              <a:t>Cuprins</a:t>
            </a:r>
            <a:endParaRPr sz="700">
              <a:solidFill>
                <a:srgbClr val="0000FF"/>
              </a:solidFill>
            </a:endParaRPr>
          </a:p>
        </p:txBody>
      </p:sp>
      <p:sp>
        <p:nvSpPr>
          <p:cNvPr id="828" name="Google Shape;828;p66"/>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829" name="Google Shape;829;p66"/>
          <p:cNvSpPr txBox="1"/>
          <p:nvPr/>
        </p:nvSpPr>
        <p:spPr>
          <a:xfrm>
            <a:off x="311775" y="1854175"/>
            <a:ext cx="4803000" cy="1016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&gt;&lt;</a:t>
            </a:r>
            <a:r>
              <a:rPr lang="en" sz="1050">
                <a:solidFill>
                  <a:srgbClr val="4D7FE2"/>
                </a:solidFill>
                <a:highlight>
                  <a:srgbClr val="FFFFFE"/>
                </a:highlight>
                <a:latin typeface="Courier New"/>
                <a:ea typeface="Courier New"/>
                <a:cs typeface="Courier New"/>
                <a:sym typeface="Courier New"/>
              </a:rPr>
              <a:t>strong</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Atenție!</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strong</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 Panoul electric nu e securizat.</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Dacă gazele nu sunt oprite când folosiți întrerupătorul, sunteți în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strong</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pericol de incendiu</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strong</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endParaRPr/>
          </a:p>
        </p:txBody>
      </p:sp>
      <p:pic>
        <p:nvPicPr>
          <p:cNvPr id="830" name="Google Shape;830;p66"/>
          <p:cNvPicPr preferRelativeResize="0"/>
          <p:nvPr/>
        </p:nvPicPr>
        <p:blipFill>
          <a:blip r:embed="rId4">
            <a:alphaModFix/>
          </a:blip>
          <a:stretch>
            <a:fillRect/>
          </a:stretch>
        </p:blipFill>
        <p:spPr>
          <a:xfrm>
            <a:off x="5250900" y="1854175"/>
            <a:ext cx="3581400" cy="885825"/>
          </a:xfrm>
          <a:prstGeom prst="rect">
            <a:avLst/>
          </a:prstGeom>
          <a:noFill/>
          <a:ln>
            <a:noFill/>
          </a:ln>
        </p:spPr>
      </p:pic>
      <p:sp>
        <p:nvSpPr>
          <p:cNvPr id="831" name="Google Shape;831;p66"/>
          <p:cNvSpPr txBox="1"/>
          <p:nvPr/>
        </p:nvSpPr>
        <p:spPr>
          <a:xfrm>
            <a:off x="311700" y="3137425"/>
            <a:ext cx="5034600" cy="3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Exemplu </a:t>
            </a:r>
            <a:r>
              <a:rPr b="1" lang="en" sz="1200">
                <a:solidFill>
                  <a:srgbClr val="FF0000"/>
                </a:solidFill>
              </a:rPr>
              <a:t>greșit</a:t>
            </a:r>
            <a:r>
              <a:rPr lang="en" sz="1200">
                <a:solidFill>
                  <a:srgbClr val="666666"/>
                </a:solidFill>
              </a:rPr>
              <a:t>!</a:t>
            </a:r>
            <a:r>
              <a:rPr b="1" lang="en" sz="1200">
                <a:solidFill>
                  <a:srgbClr val="666666"/>
                </a:solidFill>
              </a:rPr>
              <a:t> </a:t>
            </a:r>
            <a:r>
              <a:rPr b="1" lang="en" sz="1200">
                <a:solidFill>
                  <a:srgbClr val="FF0000"/>
                </a:solidFill>
              </a:rPr>
              <a:t>Nu se va folosi pentru simpla stilizare</a:t>
            </a:r>
            <a:r>
              <a:rPr b="1" lang="en" sz="1200">
                <a:solidFill>
                  <a:srgbClr val="666666"/>
                </a:solidFill>
              </a:rPr>
              <a:t>:</a:t>
            </a:r>
            <a:endParaRPr b="1" sz="1200">
              <a:solidFill>
                <a:srgbClr val="666666"/>
              </a:solidFill>
            </a:endParaRPr>
          </a:p>
        </p:txBody>
      </p:sp>
      <p:sp>
        <p:nvSpPr>
          <p:cNvPr id="832" name="Google Shape;832;p66"/>
          <p:cNvSpPr txBox="1"/>
          <p:nvPr/>
        </p:nvSpPr>
        <p:spPr>
          <a:xfrm>
            <a:off x="311700" y="3599425"/>
            <a:ext cx="8520600" cy="790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&gt;&lt;</a:t>
            </a:r>
            <a:r>
              <a:rPr lang="en" sz="1050">
                <a:solidFill>
                  <a:srgbClr val="4D7FE2"/>
                </a:solidFill>
                <a:highlight>
                  <a:srgbClr val="FFFFFE"/>
                </a:highlight>
                <a:latin typeface="Courier New"/>
                <a:ea typeface="Courier New"/>
                <a:cs typeface="Courier New"/>
                <a:sym typeface="Courier New"/>
              </a:rPr>
              <a:t>strong</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Cofetăria Prăjiturel</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strong</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 e deschisă non-stop.</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r>
              <a:rPr lang="en" sz="1050">
                <a:solidFill>
                  <a:srgbClr val="AAAAAA"/>
                </a:solidFill>
                <a:highlight>
                  <a:srgbClr val="FFFFFE"/>
                </a:highlight>
                <a:latin typeface="Courier New"/>
                <a:ea typeface="Courier New"/>
                <a:cs typeface="Courier New"/>
                <a:sym typeface="Courier New"/>
              </a:rPr>
              <a:t>&lt;!--</a:t>
            </a:r>
            <a:r>
              <a:rPr i="1" lang="en" sz="1050">
                <a:solidFill>
                  <a:srgbClr val="AAAAAA"/>
                </a:solidFill>
                <a:highlight>
                  <a:srgbClr val="FFFFFE"/>
                </a:highlight>
                <a:latin typeface="Courier New"/>
                <a:ea typeface="Courier New"/>
                <a:cs typeface="Courier New"/>
                <a:sym typeface="Courier New"/>
              </a:rPr>
              <a:t> Greșit!!! numele cofetăriei nu e un mesaj de atenționare, e mai degrabă un cuvânt cheie și trebuie marcat cu &lt;b&gt;</a:t>
            </a:r>
            <a:r>
              <a:rPr lang="en" sz="1050">
                <a:solidFill>
                  <a:srgbClr val="AAAAAA"/>
                </a:solidFill>
                <a:highlight>
                  <a:srgbClr val="FFFFFE"/>
                </a:highlight>
                <a:latin typeface="Courier New"/>
                <a:ea typeface="Courier New"/>
                <a:cs typeface="Courier New"/>
                <a:sym typeface="Courier New"/>
              </a:rPr>
              <a:t>--&gt;</a:t>
            </a:r>
            <a:endParaRPr sz="1050">
              <a:solidFill>
                <a:srgbClr val="AAAAAA"/>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Stimați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strong</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colaboratori</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strong</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 sunt dezamăgit!</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 </a:t>
            </a:r>
            <a:r>
              <a:rPr lang="en" sz="1050">
                <a:solidFill>
                  <a:srgbClr val="AAAAAA"/>
                </a:solidFill>
                <a:highlight>
                  <a:srgbClr val="FFFFFE"/>
                </a:highlight>
                <a:latin typeface="Courier New"/>
                <a:ea typeface="Courier New"/>
                <a:cs typeface="Courier New"/>
                <a:sym typeface="Courier New"/>
              </a:rPr>
              <a:t>&lt;!--</a:t>
            </a:r>
            <a:r>
              <a:rPr i="1" lang="en" sz="1050">
                <a:solidFill>
                  <a:srgbClr val="AAAAAA"/>
                </a:solidFill>
                <a:highlight>
                  <a:srgbClr val="FFFFFE"/>
                </a:highlight>
                <a:latin typeface="Courier New"/>
                <a:ea typeface="Courier New"/>
                <a:cs typeface="Courier New"/>
                <a:sym typeface="Courier New"/>
              </a:rPr>
              <a:t> Greșit!!! pentru text ironic sau pronunțat accentuat, fără intenția de atenționare, punere în alertă avem tagul &lt;em&gt; </a:t>
            </a:r>
            <a:r>
              <a:rPr lang="en" sz="1050">
                <a:solidFill>
                  <a:srgbClr val="AAAAAA"/>
                </a:solidFill>
                <a:highlight>
                  <a:srgbClr val="FFFFFE"/>
                </a:highlight>
                <a:latin typeface="Courier New"/>
                <a:ea typeface="Courier New"/>
                <a:cs typeface="Courier New"/>
                <a:sym typeface="Courier New"/>
              </a:rPr>
              <a:t>--&gt;</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836" name="Shape 836"/>
        <p:cNvGrpSpPr/>
        <p:nvPr/>
      </p:nvGrpSpPr>
      <p:grpSpPr>
        <a:xfrm>
          <a:off x="0" y="0"/>
          <a:ext cx="0" cy="0"/>
          <a:chOff x="0" y="0"/>
          <a:chExt cx="0" cy="0"/>
        </a:xfrm>
      </p:grpSpPr>
      <p:sp>
        <p:nvSpPr>
          <p:cNvPr id="837" name="Google Shape;837;p67"/>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 text-level semantic - tagul &lt;em&gt;</a:t>
            </a:r>
            <a:endParaRPr/>
          </a:p>
        </p:txBody>
      </p:sp>
      <p:sp>
        <p:nvSpPr>
          <p:cNvPr id="838" name="Google Shape;838;p67"/>
          <p:cNvSpPr txBox="1"/>
          <p:nvPr>
            <p:ph idx="1" type="body"/>
          </p:nvPr>
        </p:nvSpPr>
        <p:spPr>
          <a:xfrm>
            <a:off x="311700" y="1152475"/>
            <a:ext cx="8520600" cy="701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Tagul </a:t>
            </a:r>
            <a:r>
              <a:rPr lang="en" sz="1200">
                <a:latin typeface="Courier New"/>
                <a:ea typeface="Courier New"/>
                <a:cs typeface="Courier New"/>
                <a:sym typeface="Courier New"/>
              </a:rPr>
              <a:t>&lt;em&gt;&lt;/em&gt;</a:t>
            </a:r>
            <a:r>
              <a:rPr lang="en" sz="1200"/>
              <a:t> este folosit pentru a marca un text accentuat (este vorba de tipul de pronunțare accentuată care schimbă sensul propoziției).</a:t>
            </a:r>
            <a:endParaRPr sz="1200"/>
          </a:p>
          <a:p>
            <a:pPr indent="0" lvl="0" marL="0" rtl="0" algn="l">
              <a:spcBef>
                <a:spcPts val="1600"/>
              </a:spcBef>
              <a:spcAft>
                <a:spcPts val="1600"/>
              </a:spcAft>
              <a:buNone/>
            </a:pPr>
            <a:r>
              <a:t/>
            </a:r>
            <a:endParaRPr sz="1200"/>
          </a:p>
        </p:txBody>
      </p:sp>
      <p:sp>
        <p:nvSpPr>
          <p:cNvPr id="839" name="Google Shape;839;p67"/>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41" name="Google Shape;841;p67">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extLst>
                    <a:ext uri="{A12FA001-AC4F-418D-AE19-62706E023703}">
                      <ahyp:hlinkClr val="tx"/>
                    </a:ext>
                  </a:extLst>
                </a:hlinkClick>
              </a:rPr>
              <a:t>Cuprins</a:t>
            </a:r>
            <a:endParaRPr sz="700">
              <a:solidFill>
                <a:srgbClr val="0000FF"/>
              </a:solidFill>
            </a:endParaRPr>
          </a:p>
        </p:txBody>
      </p:sp>
      <p:sp>
        <p:nvSpPr>
          <p:cNvPr id="842" name="Google Shape;842;p67"/>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843" name="Google Shape;843;p67"/>
          <p:cNvSpPr txBox="1"/>
          <p:nvPr/>
        </p:nvSpPr>
        <p:spPr>
          <a:xfrm>
            <a:off x="311775" y="2311375"/>
            <a:ext cx="5655000" cy="1401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&gt;&lt;</a:t>
            </a:r>
            <a:r>
              <a:rPr lang="en" sz="1050">
                <a:solidFill>
                  <a:srgbClr val="4D7FE2"/>
                </a:solidFill>
                <a:highlight>
                  <a:srgbClr val="FFFFFE"/>
                </a:highlight>
                <a:latin typeface="Courier New"/>
                <a:ea typeface="Courier New"/>
                <a:cs typeface="Courier New"/>
                <a:sym typeface="Courier New"/>
              </a:rPr>
              <a:t>em</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Ion</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em</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 a fost cel care a reparat calculatorul.</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r>
              <a:rPr lang="en" sz="1050">
                <a:solidFill>
                  <a:srgbClr val="AAAAAA"/>
                </a:solidFill>
                <a:highlight>
                  <a:srgbClr val="FFFFFE"/>
                </a:highlight>
                <a:latin typeface="Courier New"/>
                <a:ea typeface="Courier New"/>
                <a:cs typeface="Courier New"/>
                <a:sym typeface="Courier New"/>
              </a:rPr>
              <a:t>&lt;!--</a:t>
            </a:r>
            <a:r>
              <a:rPr i="1" lang="en" sz="1050">
                <a:solidFill>
                  <a:srgbClr val="AAAAAA"/>
                </a:solidFill>
                <a:highlight>
                  <a:srgbClr val="FFFFFE"/>
                </a:highlight>
                <a:latin typeface="Courier New"/>
                <a:ea typeface="Courier New"/>
                <a:cs typeface="Courier New"/>
                <a:sym typeface="Courier New"/>
              </a:rPr>
              <a:t> se pune accentul pe Ion. Ion a reparat calculatorul nu altcineva </a:t>
            </a:r>
            <a:r>
              <a:rPr lang="en" sz="1050">
                <a:solidFill>
                  <a:srgbClr val="AAAAAA"/>
                </a:solidFill>
                <a:highlight>
                  <a:srgbClr val="FFFFFE"/>
                </a:highlight>
                <a:latin typeface="Courier New"/>
                <a:ea typeface="Courier New"/>
                <a:cs typeface="Courier New"/>
                <a:sym typeface="Courier New"/>
              </a:rPr>
              <a:t>--&gt;</a:t>
            </a:r>
            <a:endParaRPr sz="1050">
              <a:solidFill>
                <a:srgbClr val="AAAAAA"/>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Ion a fost cel care a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em</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reparat</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em</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 calculatorul.</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r>
              <a:rPr lang="en" sz="1050">
                <a:solidFill>
                  <a:srgbClr val="AAAAAA"/>
                </a:solidFill>
                <a:highlight>
                  <a:srgbClr val="FFFFFE"/>
                </a:highlight>
                <a:latin typeface="Courier New"/>
                <a:ea typeface="Courier New"/>
                <a:cs typeface="Courier New"/>
                <a:sym typeface="Courier New"/>
              </a:rPr>
              <a:t>&lt;!--</a:t>
            </a:r>
            <a:r>
              <a:rPr i="1" lang="en" sz="1050">
                <a:solidFill>
                  <a:srgbClr val="AAAAAA"/>
                </a:solidFill>
                <a:highlight>
                  <a:srgbClr val="FFFFFE"/>
                </a:highlight>
                <a:latin typeface="Courier New"/>
                <a:ea typeface="Courier New"/>
                <a:cs typeface="Courier New"/>
                <a:sym typeface="Courier New"/>
              </a:rPr>
              <a:t> de exemplu poate fi ca răspuns la o acuzație. Ion a reparat, nu a făcut altceva </a:t>
            </a:r>
            <a:r>
              <a:rPr lang="en" sz="1050">
                <a:solidFill>
                  <a:srgbClr val="AAAAAA"/>
                </a:solidFill>
                <a:highlight>
                  <a:srgbClr val="FFFFFE"/>
                </a:highlight>
                <a:latin typeface="Courier New"/>
                <a:ea typeface="Courier New"/>
                <a:cs typeface="Courier New"/>
                <a:sym typeface="Courier New"/>
              </a:rPr>
              <a:t>--&gt;</a:t>
            </a:r>
            <a:endParaRPr sz="1050">
              <a:solidFill>
                <a:srgbClr val="AAAAAA"/>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Ion a fost cel care a reparat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em</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calculatorul</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em</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r>
              <a:rPr lang="en" sz="1050">
                <a:solidFill>
                  <a:srgbClr val="AAAAAA"/>
                </a:solidFill>
                <a:highlight>
                  <a:srgbClr val="FFFFFE"/>
                </a:highlight>
                <a:latin typeface="Courier New"/>
                <a:ea typeface="Courier New"/>
                <a:cs typeface="Courier New"/>
                <a:sym typeface="Courier New"/>
              </a:rPr>
              <a:t>&lt;!--</a:t>
            </a:r>
            <a:r>
              <a:rPr i="1" lang="en" sz="1050">
                <a:solidFill>
                  <a:srgbClr val="AAAAAA"/>
                </a:solidFill>
                <a:highlight>
                  <a:srgbClr val="FFFFFE"/>
                </a:highlight>
                <a:latin typeface="Courier New"/>
                <a:ea typeface="Courier New"/>
                <a:cs typeface="Courier New"/>
                <a:sym typeface="Courier New"/>
              </a:rPr>
              <a:t> accent pe calculator. Dintre toate obiectele Ion a reparat în mod deosebit calculatorul </a:t>
            </a:r>
            <a:r>
              <a:rPr lang="en" sz="1050">
                <a:solidFill>
                  <a:srgbClr val="AAAAAA"/>
                </a:solidFill>
                <a:highlight>
                  <a:srgbClr val="FFFFFE"/>
                </a:highlight>
                <a:latin typeface="Courier New"/>
                <a:ea typeface="Courier New"/>
                <a:cs typeface="Courier New"/>
                <a:sym typeface="Courier New"/>
              </a:rPr>
              <a:t>--&gt;</a:t>
            </a:r>
            <a:endParaRPr sz="1050">
              <a:solidFill>
                <a:srgbClr val="AAAAAA"/>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50">
              <a:solidFill>
                <a:srgbClr val="1F217D"/>
              </a:solidFill>
              <a:highlight>
                <a:srgbClr val="FFFFFE"/>
              </a:highlight>
              <a:latin typeface="Courier New"/>
              <a:ea typeface="Courier New"/>
              <a:cs typeface="Courier New"/>
              <a:sym typeface="Courier New"/>
            </a:endParaRPr>
          </a:p>
        </p:txBody>
      </p:sp>
      <p:sp>
        <p:nvSpPr>
          <p:cNvPr id="844" name="Google Shape;844;p67"/>
          <p:cNvSpPr txBox="1"/>
          <p:nvPr/>
        </p:nvSpPr>
        <p:spPr>
          <a:xfrm>
            <a:off x="317150" y="3900625"/>
            <a:ext cx="5034600" cy="3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Exemplu </a:t>
            </a:r>
            <a:r>
              <a:rPr b="1" lang="en" sz="1200">
                <a:solidFill>
                  <a:srgbClr val="FF0000"/>
                </a:solidFill>
              </a:rPr>
              <a:t>greșit</a:t>
            </a:r>
            <a:r>
              <a:rPr lang="en" sz="1200">
                <a:solidFill>
                  <a:srgbClr val="666666"/>
                </a:solidFill>
              </a:rPr>
              <a:t>!</a:t>
            </a:r>
            <a:r>
              <a:rPr b="1" lang="en" sz="1200">
                <a:solidFill>
                  <a:srgbClr val="666666"/>
                </a:solidFill>
              </a:rPr>
              <a:t> </a:t>
            </a:r>
            <a:r>
              <a:rPr b="1" lang="en" sz="1200">
                <a:solidFill>
                  <a:srgbClr val="FF0000"/>
                </a:solidFill>
              </a:rPr>
              <a:t>Nu se va folosi pentru simpla stilizare</a:t>
            </a:r>
            <a:r>
              <a:rPr b="1" lang="en" sz="1200">
                <a:solidFill>
                  <a:srgbClr val="666666"/>
                </a:solidFill>
              </a:rPr>
              <a:t>:</a:t>
            </a:r>
            <a:endParaRPr b="1" sz="1200">
              <a:solidFill>
                <a:srgbClr val="666666"/>
              </a:solidFill>
            </a:endParaRPr>
          </a:p>
        </p:txBody>
      </p:sp>
      <p:sp>
        <p:nvSpPr>
          <p:cNvPr id="845" name="Google Shape;845;p67"/>
          <p:cNvSpPr txBox="1"/>
          <p:nvPr/>
        </p:nvSpPr>
        <p:spPr>
          <a:xfrm>
            <a:off x="311700" y="4301125"/>
            <a:ext cx="8520600" cy="393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p</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Voiam doar să fac cuvântul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em</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italic</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em</a:t>
            </a:r>
            <a:r>
              <a:rPr lang="en" sz="850">
                <a:solidFill>
                  <a:srgbClr val="1F217D"/>
                </a:solidFill>
                <a:highlight>
                  <a:srgbClr val="FFFFFE"/>
                </a:highlight>
                <a:latin typeface="Courier New"/>
                <a:ea typeface="Courier New"/>
                <a:cs typeface="Courier New"/>
                <a:sym typeface="Courier New"/>
              </a:rPr>
              <a:t>&gt;.&lt;/</a:t>
            </a:r>
            <a:r>
              <a:rPr lang="en" sz="850">
                <a:solidFill>
                  <a:srgbClr val="4D7FE2"/>
                </a:solidFill>
                <a:highlight>
                  <a:srgbClr val="FFFFFE"/>
                </a:highlight>
                <a:latin typeface="Courier New"/>
                <a:ea typeface="Courier New"/>
                <a:cs typeface="Courier New"/>
                <a:sym typeface="Courier New"/>
              </a:rPr>
              <a:t>p</a:t>
            </a:r>
            <a:r>
              <a:rPr lang="en" sz="850">
                <a:solidFill>
                  <a:srgbClr val="1F217D"/>
                </a:solidFill>
                <a:highlight>
                  <a:srgbClr val="FFFFFE"/>
                </a:highlight>
                <a:latin typeface="Courier New"/>
                <a:ea typeface="Courier New"/>
                <a:cs typeface="Courier New"/>
                <a:sym typeface="Courier New"/>
              </a:rPr>
              <a:t>&gt;</a:t>
            </a:r>
            <a:r>
              <a:rPr lang="en" sz="850">
                <a:solidFill>
                  <a:srgbClr val="AAAAAA"/>
                </a:solidFill>
                <a:highlight>
                  <a:srgbClr val="FFFFFE"/>
                </a:highlight>
                <a:latin typeface="Courier New"/>
                <a:ea typeface="Courier New"/>
                <a:cs typeface="Courier New"/>
                <a:sym typeface="Courier New"/>
              </a:rPr>
              <a:t>&lt;!--</a:t>
            </a:r>
            <a:r>
              <a:rPr i="1" lang="en" sz="850">
                <a:solidFill>
                  <a:srgbClr val="AAAAAA"/>
                </a:solidFill>
                <a:highlight>
                  <a:srgbClr val="FFFFFE"/>
                </a:highlight>
                <a:latin typeface="Courier New"/>
                <a:ea typeface="Courier New"/>
                <a:cs typeface="Courier New"/>
                <a:sym typeface="Courier New"/>
              </a:rPr>
              <a:t> Gresit! Avem CSS pentru asta. &lt;span style="font-style:italic"&gt;</a:t>
            </a:r>
            <a:r>
              <a:rPr lang="en" sz="850">
                <a:solidFill>
                  <a:srgbClr val="AAAAAA"/>
                </a:solidFill>
                <a:highlight>
                  <a:srgbClr val="FFFFFE"/>
                </a:highlight>
                <a:latin typeface="Courier New"/>
                <a:ea typeface="Courier New"/>
                <a:cs typeface="Courier New"/>
                <a:sym typeface="Courier New"/>
              </a:rPr>
              <a:t>--&gt;</a:t>
            </a:r>
            <a:endParaRPr/>
          </a:p>
        </p:txBody>
      </p:sp>
      <p:sp>
        <p:nvSpPr>
          <p:cNvPr id="846" name="Google Shape;846;p67"/>
          <p:cNvSpPr txBox="1"/>
          <p:nvPr/>
        </p:nvSpPr>
        <p:spPr>
          <a:xfrm>
            <a:off x="311700" y="1685525"/>
            <a:ext cx="84183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Pentru exemplele de mai jos, încercați să pronunțați accentuat sintagmele marcate cu &lt;em&gt; în cadrul aceleiăsi propoziții, pentru a observa diferențele de nuanță.</a:t>
            </a:r>
            <a:endParaRPr sz="1200">
              <a:solidFill>
                <a:srgbClr val="666666"/>
              </a:solidFill>
            </a:endParaRPr>
          </a:p>
        </p:txBody>
      </p:sp>
      <p:pic>
        <p:nvPicPr>
          <p:cNvPr id="847" name="Google Shape;847;p67"/>
          <p:cNvPicPr preferRelativeResize="0"/>
          <p:nvPr/>
        </p:nvPicPr>
        <p:blipFill>
          <a:blip r:embed="rId4">
            <a:alphaModFix/>
          </a:blip>
          <a:stretch>
            <a:fillRect/>
          </a:stretch>
        </p:blipFill>
        <p:spPr>
          <a:xfrm>
            <a:off x="6100425" y="2334200"/>
            <a:ext cx="2629575" cy="9156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851" name="Shape 851"/>
        <p:cNvGrpSpPr/>
        <p:nvPr/>
      </p:nvGrpSpPr>
      <p:grpSpPr>
        <a:xfrm>
          <a:off x="0" y="0"/>
          <a:ext cx="0" cy="0"/>
          <a:chOff x="0" y="0"/>
          <a:chExt cx="0" cy="0"/>
        </a:xfrm>
      </p:grpSpPr>
      <p:sp>
        <p:nvSpPr>
          <p:cNvPr id="852" name="Google Shape;852;p68"/>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 text-level semantic - tagul &lt;q&gt;</a:t>
            </a:r>
            <a:endParaRPr/>
          </a:p>
        </p:txBody>
      </p:sp>
      <p:sp>
        <p:nvSpPr>
          <p:cNvPr id="853" name="Google Shape;853;p68"/>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55" name="Google Shape;855;p68">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856" name="Google Shape;856;p68"/>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857" name="Google Shape;857;p68"/>
          <p:cNvSpPr txBox="1"/>
          <p:nvPr/>
        </p:nvSpPr>
        <p:spPr>
          <a:xfrm>
            <a:off x="317150" y="1134400"/>
            <a:ext cx="8520600" cy="9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68"/>
          <p:cNvSpPr txBox="1"/>
          <p:nvPr/>
        </p:nvSpPr>
        <p:spPr>
          <a:xfrm>
            <a:off x="311700" y="1092600"/>
            <a:ext cx="8474400" cy="17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666666"/>
                </a:solidFill>
              </a:rPr>
              <a:t>Tagul </a:t>
            </a:r>
            <a:r>
              <a:rPr lang="en">
                <a:solidFill>
                  <a:srgbClr val="666666"/>
                </a:solidFill>
                <a:latin typeface="Courier New"/>
                <a:ea typeface="Courier New"/>
                <a:cs typeface="Courier New"/>
                <a:sym typeface="Courier New"/>
              </a:rPr>
              <a:t>&lt;q&gt;&lt;/q&gt;</a:t>
            </a:r>
            <a:r>
              <a:rPr lang="en">
                <a:solidFill>
                  <a:srgbClr val="666666"/>
                </a:solidFill>
              </a:rPr>
              <a:t> defineste un citat scurt, </a:t>
            </a:r>
            <a:r>
              <a:rPr i="1" lang="en">
                <a:solidFill>
                  <a:srgbClr val="666666"/>
                </a:solidFill>
              </a:rPr>
              <a:t>inline </a:t>
            </a:r>
            <a:r>
              <a:rPr lang="en">
                <a:solidFill>
                  <a:srgbClr val="666666"/>
                </a:solidFill>
              </a:rPr>
              <a:t>(sursa poate fi precizata cu atributul </a:t>
            </a:r>
            <a:r>
              <a:rPr lang="en">
                <a:solidFill>
                  <a:srgbClr val="666666"/>
                </a:solidFill>
                <a:latin typeface="Courier New"/>
                <a:ea typeface="Courier New"/>
                <a:cs typeface="Courier New"/>
                <a:sym typeface="Courier New"/>
              </a:rPr>
              <a:t>cite</a:t>
            </a:r>
            <a:r>
              <a:rPr lang="en">
                <a:solidFill>
                  <a:srgbClr val="666666"/>
                </a:solidFill>
              </a:rPr>
              <a:t>). </a:t>
            </a:r>
            <a:r>
              <a:rPr lang="en">
                <a:solidFill>
                  <a:srgbClr val="666666"/>
                </a:solidFill>
              </a:rPr>
              <a:t>În</a:t>
            </a:r>
            <a:r>
              <a:rPr lang="en">
                <a:solidFill>
                  <a:srgbClr val="666666"/>
                </a:solidFill>
              </a:rPr>
              <a:t> general va avea ca efect vizual </a:t>
            </a:r>
            <a:r>
              <a:rPr lang="en">
                <a:solidFill>
                  <a:srgbClr val="666666"/>
                </a:solidFill>
              </a:rPr>
              <a:t>încadrarea</a:t>
            </a:r>
            <a:r>
              <a:rPr lang="en">
                <a:solidFill>
                  <a:srgbClr val="666666"/>
                </a:solidFill>
              </a:rPr>
              <a:t> între ghilimele a citatului (</a:t>
            </a:r>
            <a:r>
              <a:rPr lang="en">
                <a:solidFill>
                  <a:srgbClr val="666666"/>
                </a:solidFill>
              </a:rPr>
              <a:t>însă</a:t>
            </a:r>
            <a:r>
              <a:rPr lang="en">
                <a:solidFill>
                  <a:srgbClr val="666666"/>
                </a:solidFill>
              </a:rPr>
              <a:t> versiuni mai vechi de IE nu afiseaza ghilimelele). </a:t>
            </a:r>
            <a:endParaRPr>
              <a:solidFill>
                <a:srgbClr val="666666"/>
              </a:solidFill>
            </a:endParaRPr>
          </a:p>
          <a:p>
            <a:pPr indent="0" lvl="0" marL="0" rtl="0" algn="l">
              <a:spcBef>
                <a:spcPts val="0"/>
              </a:spcBef>
              <a:spcAft>
                <a:spcPts val="0"/>
              </a:spcAft>
              <a:buClr>
                <a:schemeClr val="dk1"/>
              </a:buClr>
              <a:buSzPts val="1100"/>
              <a:buFont typeface="Arial"/>
              <a:buNone/>
            </a:pPr>
            <a:r>
              <a:t/>
            </a:r>
            <a:endParaRPr>
              <a:solidFill>
                <a:srgbClr val="666666"/>
              </a:solidFill>
            </a:endParaRPr>
          </a:p>
          <a:p>
            <a:pPr indent="0" lvl="0" marL="0" rtl="0" algn="l">
              <a:spcBef>
                <a:spcPts val="0"/>
              </a:spcBef>
              <a:spcAft>
                <a:spcPts val="0"/>
              </a:spcAft>
              <a:buClr>
                <a:schemeClr val="dk1"/>
              </a:buClr>
              <a:buSzPts val="1100"/>
              <a:buFont typeface="Arial"/>
              <a:buNone/>
            </a:pPr>
            <a:r>
              <a:rPr b="1" lang="en">
                <a:solidFill>
                  <a:srgbClr val="FF0000"/>
                </a:solidFill>
              </a:rPr>
              <a:t>Atenție</a:t>
            </a:r>
            <a:r>
              <a:rPr b="1" lang="en">
                <a:solidFill>
                  <a:srgbClr val="FF0000"/>
                </a:solidFill>
              </a:rPr>
              <a:t>, nu </a:t>
            </a:r>
            <a:r>
              <a:rPr b="1" lang="en">
                <a:solidFill>
                  <a:srgbClr val="FF0000"/>
                </a:solidFill>
              </a:rPr>
              <a:t>folosiți</a:t>
            </a:r>
            <a:r>
              <a:rPr b="1" lang="en">
                <a:solidFill>
                  <a:srgbClr val="FF0000"/>
                </a:solidFill>
              </a:rPr>
              <a:t> acest tag doar pentru </a:t>
            </a:r>
            <a:r>
              <a:rPr b="1" lang="en">
                <a:solidFill>
                  <a:srgbClr val="FF0000"/>
                </a:solidFill>
              </a:rPr>
              <a:t>afișarea</a:t>
            </a:r>
            <a:r>
              <a:rPr b="1" lang="en">
                <a:solidFill>
                  <a:srgbClr val="FF0000"/>
                </a:solidFill>
              </a:rPr>
              <a:t> ghilimelelor</a:t>
            </a:r>
            <a:r>
              <a:rPr b="1" lang="en">
                <a:solidFill>
                  <a:srgbClr val="666666"/>
                </a:solidFill>
              </a:rPr>
              <a:t>,</a:t>
            </a:r>
            <a:r>
              <a:rPr lang="en">
                <a:solidFill>
                  <a:srgbClr val="666666"/>
                </a:solidFill>
              </a:rPr>
              <a:t> ci folositi-l </a:t>
            </a:r>
            <a:r>
              <a:rPr lang="en">
                <a:solidFill>
                  <a:srgbClr val="666666"/>
                </a:solidFill>
              </a:rPr>
              <a:t>în</a:t>
            </a:r>
            <a:r>
              <a:rPr lang="en">
                <a:solidFill>
                  <a:srgbClr val="666666"/>
                </a:solidFill>
              </a:rPr>
              <a:t> scopul precizat, de citat. Pentru ghilimelele de exprimare, de exemplu </a:t>
            </a:r>
            <a:r>
              <a:rPr lang="en">
                <a:solidFill>
                  <a:srgbClr val="666666"/>
                </a:solidFill>
              </a:rPr>
              <a:t>în</a:t>
            </a:r>
            <a:r>
              <a:rPr lang="en">
                <a:solidFill>
                  <a:srgbClr val="666666"/>
                </a:solidFill>
              </a:rPr>
              <a:t> sintagma x="sir" </a:t>
            </a:r>
            <a:r>
              <a:rPr lang="en">
                <a:solidFill>
                  <a:srgbClr val="666666"/>
                </a:solidFill>
              </a:rPr>
              <a:t>folosiți</a:t>
            </a:r>
            <a:r>
              <a:rPr lang="en">
                <a:solidFill>
                  <a:srgbClr val="666666"/>
                </a:solidFill>
              </a:rPr>
              <a:t> caracterele &amp;quot;("ghilimele drepte") sau &amp;ldquo; si &amp;rdquo;(“ghilimele curbate, de deschidere </a:t>
            </a:r>
            <a:r>
              <a:rPr lang="en">
                <a:solidFill>
                  <a:srgbClr val="666666"/>
                </a:solidFill>
              </a:rPr>
              <a:t>și</a:t>
            </a:r>
            <a:r>
              <a:rPr lang="en">
                <a:solidFill>
                  <a:srgbClr val="666666"/>
                </a:solidFill>
              </a:rPr>
              <a:t> </a:t>
            </a:r>
            <a:r>
              <a:rPr lang="en">
                <a:solidFill>
                  <a:srgbClr val="666666"/>
                </a:solidFill>
              </a:rPr>
              <a:t>închidere</a:t>
            </a:r>
            <a:r>
              <a:rPr lang="en">
                <a:solidFill>
                  <a:srgbClr val="666666"/>
                </a:solidFill>
              </a:rPr>
              <a:t>”)</a:t>
            </a:r>
            <a:endParaRPr>
              <a:solidFill>
                <a:srgbClr val="666666"/>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59" name="Google Shape;859;p68"/>
          <p:cNvSpPr txBox="1"/>
          <p:nvPr/>
        </p:nvSpPr>
        <p:spPr>
          <a:xfrm>
            <a:off x="317150" y="2811000"/>
            <a:ext cx="4787400" cy="1014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În standard e precizat faptul că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q</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lang</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"en"</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cite</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"https://html.spec.whatwg.org/multipage/text-level-semantics.html#the-q-element"</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The q element represents some phrasing content quoted from another source.</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q</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p>
        </p:txBody>
      </p:sp>
      <p:pic>
        <p:nvPicPr>
          <p:cNvPr id="860" name="Google Shape;860;p68"/>
          <p:cNvPicPr preferRelativeResize="0"/>
          <p:nvPr/>
        </p:nvPicPr>
        <p:blipFill>
          <a:blip r:embed="rId5">
            <a:alphaModFix/>
          </a:blip>
          <a:stretch>
            <a:fillRect/>
          </a:stretch>
        </p:blipFill>
        <p:spPr>
          <a:xfrm>
            <a:off x="5184225" y="2820168"/>
            <a:ext cx="3601875" cy="714732"/>
          </a:xfrm>
          <a:prstGeom prst="rect">
            <a:avLst/>
          </a:prstGeom>
          <a:noFill/>
          <a:ln>
            <a:noFill/>
          </a:ln>
        </p:spPr>
      </p:pic>
      <p:sp>
        <p:nvSpPr>
          <p:cNvPr id="861" name="Google Shape;861;p68"/>
          <p:cNvSpPr txBox="1"/>
          <p:nvPr/>
        </p:nvSpPr>
        <p:spPr>
          <a:xfrm>
            <a:off x="351125" y="4020350"/>
            <a:ext cx="2494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Exemplu de utilizare </a:t>
            </a:r>
            <a:r>
              <a:rPr b="1" lang="en">
                <a:solidFill>
                  <a:srgbClr val="FF0000"/>
                </a:solidFill>
              </a:rPr>
              <a:t>greșită</a:t>
            </a:r>
            <a:r>
              <a:rPr lang="en">
                <a:solidFill>
                  <a:srgbClr val="666666"/>
                </a:solidFill>
              </a:rPr>
              <a:t>:</a:t>
            </a:r>
            <a:endParaRPr>
              <a:solidFill>
                <a:srgbClr val="666666"/>
              </a:solidFill>
            </a:endParaRPr>
          </a:p>
        </p:txBody>
      </p:sp>
      <p:sp>
        <p:nvSpPr>
          <p:cNvPr id="862" name="Google Shape;862;p68"/>
          <p:cNvSpPr txBox="1"/>
          <p:nvPr/>
        </p:nvSpPr>
        <p:spPr>
          <a:xfrm>
            <a:off x="2845925" y="3888600"/>
            <a:ext cx="5749200" cy="774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i</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Ce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q</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frumos</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q</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 arăți azi</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i</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 zise Ion strâmbând din nas. </a:t>
            </a:r>
            <a:r>
              <a:rPr lang="en" sz="1050">
                <a:solidFill>
                  <a:srgbClr val="AAAAAA"/>
                </a:solidFill>
                <a:highlight>
                  <a:srgbClr val="FFFFFE"/>
                </a:highlight>
                <a:latin typeface="Courier New"/>
                <a:ea typeface="Courier New"/>
                <a:cs typeface="Courier New"/>
                <a:sym typeface="Courier New"/>
              </a:rPr>
              <a:t>&lt;!--</a:t>
            </a:r>
            <a:r>
              <a:rPr i="1" lang="en" sz="1050">
                <a:solidFill>
                  <a:srgbClr val="AAAAAA"/>
                </a:solidFill>
                <a:highlight>
                  <a:srgbClr val="FFFFFE"/>
                </a:highlight>
                <a:latin typeface="Courier New"/>
                <a:ea typeface="Courier New"/>
                <a:cs typeface="Courier New"/>
                <a:sym typeface="Courier New"/>
              </a:rPr>
              <a:t> aici ghilimelele au mai degrabă sens ironic, "frumos" nu e un citat. Tagul potrivit în locul lui &lt;q&gt; este &lt;em&gt; </a:t>
            </a:r>
            <a:r>
              <a:rPr lang="en" sz="1050">
                <a:solidFill>
                  <a:srgbClr val="AAAAAA"/>
                </a:solidFill>
                <a:highlight>
                  <a:srgbClr val="FFFFFE"/>
                </a:highlight>
                <a:latin typeface="Courier New"/>
                <a:ea typeface="Courier New"/>
                <a:cs typeface="Courier New"/>
                <a:sym typeface="Courier New"/>
              </a:rPr>
              <a:t>--&gt;</a:t>
            </a:r>
            <a:endParaRPr sz="1050">
              <a:solidFill>
                <a:srgbClr val="AAAAAA"/>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2"/>
                                        </p:tgtEl>
                                        <p:attrNameLst>
                                          <p:attrName>style.visibility</p:attrName>
                                        </p:attrNameLst>
                                      </p:cBhvr>
                                      <p:to>
                                        <p:strVal val="visible"/>
                                      </p:to>
                                    </p:set>
                                    <p:animEffect filter="fade" transition="in">
                                      <p:cBhvr>
                                        <p:cTn dur="1000"/>
                                        <p:tgtEl>
                                          <p:spTgt spid="8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866" name="Shape 866"/>
        <p:cNvGrpSpPr/>
        <p:nvPr/>
      </p:nvGrpSpPr>
      <p:grpSpPr>
        <a:xfrm>
          <a:off x="0" y="0"/>
          <a:ext cx="0" cy="0"/>
          <a:chOff x="0" y="0"/>
          <a:chExt cx="0" cy="0"/>
        </a:xfrm>
      </p:grpSpPr>
      <p:sp>
        <p:nvSpPr>
          <p:cNvPr id="867" name="Google Shape;867;p69"/>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 text-level semantic - tagul &lt;mark&gt;</a:t>
            </a:r>
            <a:endParaRPr/>
          </a:p>
        </p:txBody>
      </p:sp>
      <p:sp>
        <p:nvSpPr>
          <p:cNvPr id="868" name="Google Shape;868;p69"/>
          <p:cNvSpPr txBox="1"/>
          <p:nvPr>
            <p:ph idx="1" type="body"/>
          </p:nvPr>
        </p:nvSpPr>
        <p:spPr>
          <a:xfrm>
            <a:off x="311700" y="1000075"/>
            <a:ext cx="8520600" cy="701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Tagul </a:t>
            </a:r>
            <a:r>
              <a:rPr lang="en" sz="1200">
                <a:latin typeface="Courier New"/>
                <a:ea typeface="Courier New"/>
                <a:cs typeface="Courier New"/>
                <a:sym typeface="Courier New"/>
              </a:rPr>
              <a:t>&lt;mark&gt;&lt;/mark&gt;</a:t>
            </a:r>
            <a:r>
              <a:rPr lang="en" sz="1200"/>
              <a:t> este folosit pentru a marca un text relevant într-un alt context. Poate fi folosit pentru a marca zone dintr-un citat, dintr-un text special (cum ar fi un program, o fișă cu setări, un set de reguli etc) marcajele fiind folosite, comentate în afara acelei zone de text.</a:t>
            </a:r>
            <a:endParaRPr sz="1200"/>
          </a:p>
          <a:p>
            <a:pPr indent="0" lvl="0" marL="0" rtl="0" algn="l">
              <a:spcBef>
                <a:spcPts val="1600"/>
              </a:spcBef>
              <a:spcAft>
                <a:spcPts val="1600"/>
              </a:spcAft>
              <a:buNone/>
            </a:pPr>
            <a:r>
              <a:t/>
            </a:r>
            <a:endParaRPr sz="1200"/>
          </a:p>
        </p:txBody>
      </p:sp>
      <p:sp>
        <p:nvSpPr>
          <p:cNvPr id="869" name="Google Shape;869;p69"/>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71" name="Google Shape;871;p69">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872" name="Google Shape;872;p69"/>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873" name="Google Shape;873;p69"/>
          <p:cNvSpPr txBox="1"/>
          <p:nvPr/>
        </p:nvSpPr>
        <p:spPr>
          <a:xfrm>
            <a:off x="311700" y="2091525"/>
            <a:ext cx="5429400" cy="572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In secvența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code</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for(</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mark</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i=0</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mark</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 i&amp;lt;n; i++)</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code</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 textul marcat reprezintă inițializarea</a:t>
            </a:r>
            <a:endParaRPr sz="1050">
              <a:solidFill>
                <a:schemeClr val="dk1"/>
              </a:solidFill>
              <a:highlight>
                <a:srgbClr val="FFFFFE"/>
              </a:highlight>
              <a:latin typeface="Courier New"/>
              <a:ea typeface="Courier New"/>
              <a:cs typeface="Courier New"/>
              <a:sym typeface="Courier New"/>
            </a:endParaRPr>
          </a:p>
        </p:txBody>
      </p:sp>
      <p:sp>
        <p:nvSpPr>
          <p:cNvPr id="874" name="Google Shape;874;p69"/>
          <p:cNvSpPr txBox="1"/>
          <p:nvPr/>
        </p:nvSpPr>
        <p:spPr>
          <a:xfrm>
            <a:off x="317150" y="1701775"/>
            <a:ext cx="1735200" cy="3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Exemplu:</a:t>
            </a:r>
            <a:endParaRPr sz="1200">
              <a:solidFill>
                <a:srgbClr val="666666"/>
              </a:solidFill>
            </a:endParaRPr>
          </a:p>
        </p:txBody>
      </p:sp>
      <p:sp>
        <p:nvSpPr>
          <p:cNvPr id="875" name="Google Shape;875;p69"/>
          <p:cNvSpPr txBox="1"/>
          <p:nvPr/>
        </p:nvSpPr>
        <p:spPr>
          <a:xfrm>
            <a:off x="311700" y="28676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Observați diferența față de tagul &lt;b&gt;, care e folosit pentru a atrage atenția asupra cuvântului cheie, pe când mark scoate în evidență partea din citat despre care se discută:</a:t>
            </a:r>
            <a:endParaRPr sz="1200">
              <a:solidFill>
                <a:srgbClr val="666666"/>
              </a:solidFill>
            </a:endParaRPr>
          </a:p>
        </p:txBody>
      </p:sp>
      <p:pic>
        <p:nvPicPr>
          <p:cNvPr id="876" name="Google Shape;876;p69"/>
          <p:cNvPicPr preferRelativeResize="0"/>
          <p:nvPr/>
        </p:nvPicPr>
        <p:blipFill>
          <a:blip r:embed="rId5">
            <a:alphaModFix/>
          </a:blip>
          <a:stretch>
            <a:fillRect/>
          </a:stretch>
        </p:blipFill>
        <p:spPr>
          <a:xfrm>
            <a:off x="5859775" y="2086075"/>
            <a:ext cx="2896333" cy="393600"/>
          </a:xfrm>
          <a:prstGeom prst="rect">
            <a:avLst/>
          </a:prstGeom>
          <a:noFill/>
          <a:ln>
            <a:noFill/>
          </a:ln>
        </p:spPr>
      </p:pic>
      <p:sp>
        <p:nvSpPr>
          <p:cNvPr id="877" name="Google Shape;877;p69"/>
          <p:cNvSpPr txBox="1"/>
          <p:nvPr/>
        </p:nvSpPr>
        <p:spPr>
          <a:xfrm>
            <a:off x="311700" y="3592725"/>
            <a:ext cx="5429400" cy="572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In secvența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code</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for(</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mark</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i=0</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mark</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 i&amp;lt;n; i++)</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code</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 textul marcat reprezintă inițializarea</a:t>
            </a:r>
            <a:endParaRPr sz="1050">
              <a:solidFill>
                <a:schemeClr val="dk1"/>
              </a:solidFill>
              <a:highlight>
                <a:srgbClr val="FFFFFE"/>
              </a:highlight>
              <a:latin typeface="Courier New"/>
              <a:ea typeface="Courier New"/>
              <a:cs typeface="Courier New"/>
              <a:sym typeface="Courier New"/>
            </a:endParaRPr>
          </a:p>
        </p:txBody>
      </p:sp>
      <p:pic>
        <p:nvPicPr>
          <p:cNvPr id="878" name="Google Shape;878;p69"/>
          <p:cNvPicPr preferRelativeResize="0"/>
          <p:nvPr/>
        </p:nvPicPr>
        <p:blipFill>
          <a:blip r:embed="rId6">
            <a:alphaModFix/>
          </a:blip>
          <a:stretch>
            <a:fillRect/>
          </a:stretch>
        </p:blipFill>
        <p:spPr>
          <a:xfrm>
            <a:off x="5859775" y="3592725"/>
            <a:ext cx="2710641" cy="3936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882" name="Shape 882"/>
        <p:cNvGrpSpPr/>
        <p:nvPr/>
      </p:nvGrpSpPr>
      <p:grpSpPr>
        <a:xfrm>
          <a:off x="0" y="0"/>
          <a:ext cx="0" cy="0"/>
          <a:chOff x="0" y="0"/>
          <a:chExt cx="0" cy="0"/>
        </a:xfrm>
      </p:grpSpPr>
      <p:sp>
        <p:nvSpPr>
          <p:cNvPr id="883" name="Google Shape;883;p70"/>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 text-level semantic - tagul &lt;small&gt;</a:t>
            </a:r>
            <a:endParaRPr/>
          </a:p>
        </p:txBody>
      </p:sp>
      <p:sp>
        <p:nvSpPr>
          <p:cNvPr id="884" name="Google Shape;884;p70"/>
          <p:cNvSpPr txBox="1"/>
          <p:nvPr>
            <p:ph idx="1" type="body"/>
          </p:nvPr>
        </p:nvSpPr>
        <p:spPr>
          <a:xfrm>
            <a:off x="311700" y="1152475"/>
            <a:ext cx="8520600" cy="1256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Tagul </a:t>
            </a:r>
            <a:r>
              <a:rPr lang="en" sz="1200">
                <a:latin typeface="Courier New"/>
                <a:ea typeface="Courier New"/>
                <a:cs typeface="Courier New"/>
                <a:sym typeface="Courier New"/>
              </a:rPr>
              <a:t>&lt;small&gt;&lt;/small&gt;</a:t>
            </a:r>
            <a:r>
              <a:rPr lang="en" sz="1200"/>
              <a:t> reprezintă comentarii pe baza textului (care în textele tipărite apar de obicei în small print). Exemple: notițe de subsol, informații despre copyright, informații despre text (ca un </a:t>
            </a:r>
            <a:r>
              <a:rPr lang="en" sz="1200">
                <a:latin typeface="Courier New"/>
                <a:ea typeface="Courier New"/>
                <a:cs typeface="Courier New"/>
                <a:sym typeface="Courier New"/>
              </a:rPr>
              <a:t>aside</a:t>
            </a:r>
            <a:r>
              <a:rPr lang="en" sz="1200"/>
              <a:t> inline) etc.</a:t>
            </a:r>
            <a:endParaRPr sz="1200"/>
          </a:p>
          <a:p>
            <a:pPr indent="0" lvl="0" marL="0" rtl="0" algn="l">
              <a:spcBef>
                <a:spcPts val="1600"/>
              </a:spcBef>
              <a:spcAft>
                <a:spcPts val="0"/>
              </a:spcAft>
              <a:buNone/>
            </a:pPr>
            <a:r>
              <a:rPr lang="en" sz="1200"/>
              <a:t>Conținutul lui small trebuie să fie un text scurt, nu să se întindă pe mai multe paragrafe (dacă sunt necesare mai multe paragrafe explicative, folosiți aside).</a:t>
            </a:r>
            <a:endParaRPr sz="1200"/>
          </a:p>
          <a:p>
            <a:pPr indent="0" lvl="0" marL="0" rtl="0" algn="l">
              <a:spcBef>
                <a:spcPts val="1600"/>
              </a:spcBef>
              <a:spcAft>
                <a:spcPts val="1600"/>
              </a:spcAft>
              <a:buNone/>
            </a:pPr>
            <a:r>
              <a:t/>
            </a:r>
            <a:endParaRPr sz="1200"/>
          </a:p>
        </p:txBody>
      </p:sp>
      <p:sp>
        <p:nvSpPr>
          <p:cNvPr id="885" name="Google Shape;885;p70"/>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87" name="Google Shape;887;p70">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888" name="Google Shape;888;p70"/>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889" name="Google Shape;889;p70"/>
          <p:cNvSpPr txBox="1"/>
          <p:nvPr/>
        </p:nvSpPr>
        <p:spPr>
          <a:xfrm>
            <a:off x="311775" y="2539975"/>
            <a:ext cx="5162400" cy="1401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Pagina conține cele mai noi reguli.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small</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(Informație preluată de pe site-ul oficial)</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small</a:t>
            </a:r>
            <a:r>
              <a:rPr lang="en" sz="1050">
                <a:solidFill>
                  <a:srgbClr val="1F217D"/>
                </a:solidFill>
                <a:highlight>
                  <a:srgbClr val="FFFFFE"/>
                </a:highlight>
                <a:latin typeface="Courier New"/>
                <a:ea typeface="Courier New"/>
                <a:cs typeface="Courier New"/>
                <a:sym typeface="Courier New"/>
              </a:rPr>
              <a:t>&gt;&lt;/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Produse:</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ul</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li</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lapte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small</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expiră într-o săptămână</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small</a:t>
            </a:r>
            <a:r>
              <a:rPr lang="en" sz="1050">
                <a:solidFill>
                  <a:srgbClr val="1F217D"/>
                </a:solidFill>
                <a:highlight>
                  <a:srgbClr val="FFFFFE"/>
                </a:highlight>
                <a:latin typeface="Courier New"/>
                <a:ea typeface="Courier New"/>
                <a:cs typeface="Courier New"/>
                <a:sym typeface="Courier New"/>
              </a:rPr>
              <a:t>&gt;&lt;/</a:t>
            </a:r>
            <a:r>
              <a:rPr lang="en" sz="1050">
                <a:solidFill>
                  <a:srgbClr val="4D7FE2"/>
                </a:solidFill>
                <a:highlight>
                  <a:srgbClr val="FFFFFE"/>
                </a:highlight>
                <a:latin typeface="Courier New"/>
                <a:ea typeface="Courier New"/>
                <a:cs typeface="Courier New"/>
                <a:sym typeface="Courier New"/>
              </a:rPr>
              <a:t>li</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li</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brânză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small</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expiră în 5 luni</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small</a:t>
            </a:r>
            <a:r>
              <a:rPr lang="en" sz="1050">
                <a:solidFill>
                  <a:srgbClr val="1F217D"/>
                </a:solidFill>
                <a:highlight>
                  <a:srgbClr val="FFFFFE"/>
                </a:highlight>
                <a:latin typeface="Courier New"/>
                <a:ea typeface="Courier New"/>
                <a:cs typeface="Courier New"/>
                <a:sym typeface="Courier New"/>
              </a:rPr>
              <a:t>&gt;&lt;/</a:t>
            </a:r>
            <a:r>
              <a:rPr lang="en" sz="1050">
                <a:solidFill>
                  <a:srgbClr val="4D7FE2"/>
                </a:solidFill>
                <a:highlight>
                  <a:srgbClr val="FFFFFE"/>
                </a:highlight>
                <a:latin typeface="Courier New"/>
                <a:ea typeface="Courier New"/>
                <a:cs typeface="Courier New"/>
                <a:sym typeface="Courier New"/>
              </a:rPr>
              <a:t>li</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ul</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50">
              <a:solidFill>
                <a:srgbClr val="1F217D"/>
              </a:solidFill>
              <a:highlight>
                <a:srgbClr val="FFFFFE"/>
              </a:highlight>
              <a:latin typeface="Courier New"/>
              <a:ea typeface="Courier New"/>
              <a:cs typeface="Courier New"/>
              <a:sym typeface="Courier New"/>
            </a:endParaRPr>
          </a:p>
        </p:txBody>
      </p:sp>
      <p:sp>
        <p:nvSpPr>
          <p:cNvPr id="890" name="Google Shape;890;p70"/>
          <p:cNvSpPr txBox="1"/>
          <p:nvPr/>
        </p:nvSpPr>
        <p:spPr>
          <a:xfrm>
            <a:off x="317150" y="3900625"/>
            <a:ext cx="5034600" cy="3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Exemplu </a:t>
            </a:r>
            <a:r>
              <a:rPr b="1" lang="en" sz="1200">
                <a:solidFill>
                  <a:srgbClr val="FF0000"/>
                </a:solidFill>
              </a:rPr>
              <a:t>greșit</a:t>
            </a:r>
            <a:r>
              <a:rPr lang="en" sz="1200">
                <a:solidFill>
                  <a:srgbClr val="666666"/>
                </a:solidFill>
              </a:rPr>
              <a:t>!</a:t>
            </a:r>
            <a:r>
              <a:rPr b="1" lang="en" sz="1200">
                <a:solidFill>
                  <a:srgbClr val="666666"/>
                </a:solidFill>
              </a:rPr>
              <a:t> </a:t>
            </a:r>
            <a:r>
              <a:rPr b="1" lang="en" sz="1200">
                <a:solidFill>
                  <a:srgbClr val="FF0000"/>
                </a:solidFill>
              </a:rPr>
              <a:t>Nu se va folosi pentru simpla stilizare</a:t>
            </a:r>
            <a:r>
              <a:rPr b="1" lang="en" sz="1200">
                <a:solidFill>
                  <a:srgbClr val="666666"/>
                </a:solidFill>
              </a:rPr>
              <a:t>:</a:t>
            </a:r>
            <a:endParaRPr b="1" sz="1200">
              <a:solidFill>
                <a:srgbClr val="666666"/>
              </a:solidFill>
            </a:endParaRPr>
          </a:p>
        </p:txBody>
      </p:sp>
      <p:sp>
        <p:nvSpPr>
          <p:cNvPr id="891" name="Google Shape;891;p70"/>
          <p:cNvSpPr txBox="1"/>
          <p:nvPr/>
        </p:nvSpPr>
        <p:spPr>
          <a:xfrm>
            <a:off x="311700" y="4301125"/>
            <a:ext cx="8520600" cy="393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p</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Voiam doar să fac textul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small</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mai mic</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small</a:t>
            </a:r>
            <a:r>
              <a:rPr lang="en" sz="850">
                <a:solidFill>
                  <a:srgbClr val="1F217D"/>
                </a:solidFill>
                <a:highlight>
                  <a:srgbClr val="FFFFFE"/>
                </a:highlight>
                <a:latin typeface="Courier New"/>
                <a:ea typeface="Courier New"/>
                <a:cs typeface="Courier New"/>
                <a:sym typeface="Courier New"/>
              </a:rPr>
              <a:t>&gt;.&lt;/</a:t>
            </a:r>
            <a:r>
              <a:rPr lang="en" sz="850">
                <a:solidFill>
                  <a:srgbClr val="4D7FE2"/>
                </a:solidFill>
                <a:highlight>
                  <a:srgbClr val="FFFFFE"/>
                </a:highlight>
                <a:latin typeface="Courier New"/>
                <a:ea typeface="Courier New"/>
                <a:cs typeface="Courier New"/>
                <a:sym typeface="Courier New"/>
              </a:rPr>
              <a:t>p</a:t>
            </a:r>
            <a:r>
              <a:rPr lang="en" sz="850">
                <a:solidFill>
                  <a:srgbClr val="1F217D"/>
                </a:solidFill>
                <a:highlight>
                  <a:srgbClr val="FFFFFE"/>
                </a:highlight>
                <a:latin typeface="Courier New"/>
                <a:ea typeface="Courier New"/>
                <a:cs typeface="Courier New"/>
                <a:sym typeface="Courier New"/>
              </a:rPr>
              <a:t>&gt;</a:t>
            </a:r>
            <a:r>
              <a:rPr lang="en" sz="850">
                <a:solidFill>
                  <a:srgbClr val="AAAAAA"/>
                </a:solidFill>
                <a:highlight>
                  <a:srgbClr val="FFFFFE"/>
                </a:highlight>
                <a:latin typeface="Courier New"/>
                <a:ea typeface="Courier New"/>
                <a:cs typeface="Courier New"/>
                <a:sym typeface="Courier New"/>
              </a:rPr>
              <a:t>&lt;!--</a:t>
            </a:r>
            <a:r>
              <a:rPr i="1" lang="en" sz="850">
                <a:solidFill>
                  <a:srgbClr val="AAAAAA"/>
                </a:solidFill>
                <a:highlight>
                  <a:srgbClr val="FFFFFE"/>
                </a:highlight>
                <a:latin typeface="Courier New"/>
                <a:ea typeface="Courier New"/>
                <a:cs typeface="Courier New"/>
                <a:sym typeface="Courier New"/>
              </a:rPr>
              <a:t> Gresit! Avem CSS pentru asta. &lt;span style="font-size:0.7em"&gt;.. </a:t>
            </a:r>
            <a:r>
              <a:rPr lang="en" sz="850">
                <a:solidFill>
                  <a:srgbClr val="AAAAAA"/>
                </a:solidFill>
                <a:highlight>
                  <a:srgbClr val="FFFFFE"/>
                </a:highlight>
                <a:latin typeface="Courier New"/>
                <a:ea typeface="Courier New"/>
                <a:cs typeface="Courier New"/>
                <a:sym typeface="Courier New"/>
              </a:rPr>
              <a:t>--&gt;</a:t>
            </a:r>
            <a:endParaRPr/>
          </a:p>
        </p:txBody>
      </p:sp>
      <p:pic>
        <p:nvPicPr>
          <p:cNvPr id="892" name="Google Shape;892;p70"/>
          <p:cNvPicPr preferRelativeResize="0"/>
          <p:nvPr/>
        </p:nvPicPr>
        <p:blipFill>
          <a:blip r:embed="rId5">
            <a:alphaModFix/>
          </a:blip>
          <a:stretch>
            <a:fillRect/>
          </a:stretch>
        </p:blipFill>
        <p:spPr>
          <a:xfrm>
            <a:off x="5708900" y="2571746"/>
            <a:ext cx="3123400" cy="11145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896" name="Shape 896"/>
        <p:cNvGrpSpPr/>
        <p:nvPr/>
      </p:nvGrpSpPr>
      <p:grpSpPr>
        <a:xfrm>
          <a:off x="0" y="0"/>
          <a:ext cx="0" cy="0"/>
          <a:chOff x="0" y="0"/>
          <a:chExt cx="0" cy="0"/>
        </a:xfrm>
      </p:grpSpPr>
      <p:sp>
        <p:nvSpPr>
          <p:cNvPr id="897" name="Google Shape;897;p71"/>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 text-level semantic - taguri tehnice</a:t>
            </a:r>
            <a:endParaRPr/>
          </a:p>
        </p:txBody>
      </p:sp>
      <p:sp>
        <p:nvSpPr>
          <p:cNvPr id="898" name="Google Shape;898;p71"/>
          <p:cNvSpPr txBox="1"/>
          <p:nvPr>
            <p:ph idx="1" type="body"/>
          </p:nvPr>
        </p:nvSpPr>
        <p:spPr>
          <a:xfrm>
            <a:off x="311700" y="1000075"/>
            <a:ext cx="8520600" cy="1880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Există mai multe taguri specifice domeniului calculatoarelor:</a:t>
            </a:r>
            <a:endParaRPr sz="1200"/>
          </a:p>
          <a:p>
            <a:pPr indent="-304800" lvl="0" marL="457200" rtl="0" algn="l">
              <a:spcBef>
                <a:spcPts val="1600"/>
              </a:spcBef>
              <a:spcAft>
                <a:spcPts val="0"/>
              </a:spcAft>
              <a:buSzPts val="1200"/>
              <a:buChar char="●"/>
            </a:pPr>
            <a:r>
              <a:rPr lang="en" sz="1200"/>
              <a:t>tagul </a:t>
            </a:r>
            <a:r>
              <a:rPr lang="en" sz="1200">
                <a:latin typeface="Courier New"/>
                <a:ea typeface="Courier New"/>
                <a:cs typeface="Courier New"/>
                <a:sym typeface="Courier New"/>
              </a:rPr>
              <a:t>&lt;code&gt;&lt;/code&gt;</a:t>
            </a:r>
            <a:r>
              <a:rPr lang="en" sz="1200"/>
              <a:t> încadrează un fragment de program</a:t>
            </a:r>
            <a:endParaRPr sz="1200"/>
          </a:p>
          <a:p>
            <a:pPr indent="-304800" lvl="0" marL="457200" rtl="0" algn="l">
              <a:spcBef>
                <a:spcPts val="0"/>
              </a:spcBef>
              <a:spcAft>
                <a:spcPts val="0"/>
              </a:spcAft>
              <a:buSzPts val="1200"/>
              <a:buChar char="●"/>
            </a:pPr>
            <a:r>
              <a:rPr lang="en" sz="1200"/>
              <a:t>tagul </a:t>
            </a:r>
            <a:r>
              <a:rPr lang="en" sz="1200">
                <a:latin typeface="Courier New"/>
                <a:ea typeface="Courier New"/>
                <a:cs typeface="Courier New"/>
                <a:sym typeface="Courier New"/>
              </a:rPr>
              <a:t>&lt;kbd&gt;&lt;/kbd&gt; </a:t>
            </a:r>
            <a:r>
              <a:rPr lang="en" sz="1200"/>
              <a:t>se referă la text introdus de la tastaură, input, opțiuni de meniu într-un text care descrie comportamentul unui program</a:t>
            </a:r>
            <a:endParaRPr sz="1200"/>
          </a:p>
          <a:p>
            <a:pPr indent="-304800" lvl="0" marL="457200" rtl="0" algn="l">
              <a:spcBef>
                <a:spcPts val="0"/>
              </a:spcBef>
              <a:spcAft>
                <a:spcPts val="0"/>
              </a:spcAft>
              <a:buSzPts val="1200"/>
              <a:buChar char="●"/>
            </a:pPr>
            <a:r>
              <a:rPr lang="en" sz="1200"/>
              <a:t>tagul </a:t>
            </a:r>
            <a:r>
              <a:rPr lang="en" sz="1200">
                <a:latin typeface="Courier New"/>
                <a:ea typeface="Courier New"/>
                <a:cs typeface="Courier New"/>
                <a:sym typeface="Courier New"/>
              </a:rPr>
              <a:t>&lt;var&gt;&lt;/var&gt;</a:t>
            </a:r>
            <a:r>
              <a:rPr lang="en" sz="1200"/>
              <a:t> este pentru a marca un identificator cu rol de variabilă (matematică, de programare, sau în alt context tehnic).</a:t>
            </a:r>
            <a:endParaRPr sz="1200"/>
          </a:p>
          <a:p>
            <a:pPr indent="-304800" lvl="0" marL="457200" rtl="0" algn="l">
              <a:spcBef>
                <a:spcPts val="0"/>
              </a:spcBef>
              <a:spcAft>
                <a:spcPts val="0"/>
              </a:spcAft>
              <a:buSzPts val="1200"/>
              <a:buChar char="●"/>
            </a:pPr>
            <a:r>
              <a:rPr lang="en" sz="1200"/>
              <a:t>tagul </a:t>
            </a:r>
            <a:r>
              <a:rPr lang="en" sz="1200">
                <a:latin typeface="Courier New"/>
                <a:ea typeface="Courier New"/>
                <a:cs typeface="Courier New"/>
                <a:sym typeface="Courier New"/>
              </a:rPr>
              <a:t>&lt;samp&gt;&lt;/samp&gt;</a:t>
            </a:r>
            <a:r>
              <a:rPr lang="en" sz="1200"/>
              <a:t> e folosit pentru a reprezenta o mostră de output (afișaj) al unui program</a:t>
            </a:r>
            <a:endParaRPr sz="1200"/>
          </a:p>
        </p:txBody>
      </p:sp>
      <p:sp>
        <p:nvSpPr>
          <p:cNvPr id="899" name="Google Shape;899;p71"/>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01" name="Google Shape;901;p71">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ction="ppaction://hlinksldjump" r:id="rId3"/>
              </a:rPr>
              <a:t>▲</a:t>
            </a:r>
            <a:endParaRPr/>
          </a:p>
          <a:p>
            <a:pPr indent="0" lvl="0" marL="0" rtl="0" algn="ctr">
              <a:spcBef>
                <a:spcPts val="0"/>
              </a:spcBef>
              <a:spcAft>
                <a:spcPts val="0"/>
              </a:spcAft>
              <a:buNone/>
            </a:pPr>
            <a:r>
              <a:rPr lang="en" sz="700" u="sng">
                <a:solidFill>
                  <a:srgbClr val="0000FF"/>
                </a:solidFill>
                <a:hlinkClick action="ppaction://hlinksldjump" r:id="rId4">
                  <a:extLst>
                    <a:ext uri="{A12FA001-AC4F-418D-AE19-62706E023703}">
                      <ahyp:hlinkClr val="tx"/>
                    </a:ext>
                  </a:extLst>
                </a:hlinkClick>
              </a:rPr>
              <a:t>Cuprins</a:t>
            </a:r>
            <a:endParaRPr sz="700">
              <a:solidFill>
                <a:srgbClr val="0000FF"/>
              </a:solidFill>
            </a:endParaRPr>
          </a:p>
        </p:txBody>
      </p:sp>
      <p:sp>
        <p:nvSpPr>
          <p:cNvPr id="902" name="Google Shape;902;p71"/>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5"/>
              </a:rPr>
              <a:t>irina.ciocan@gmail.com</a:t>
            </a:r>
            <a:endParaRPr sz="1100">
              <a:solidFill>
                <a:srgbClr val="0000FF"/>
              </a:solidFill>
            </a:endParaRPr>
          </a:p>
        </p:txBody>
      </p:sp>
      <p:sp>
        <p:nvSpPr>
          <p:cNvPr id="903" name="Google Shape;903;p71"/>
          <p:cNvSpPr txBox="1"/>
          <p:nvPr/>
        </p:nvSpPr>
        <p:spPr>
          <a:xfrm>
            <a:off x="317150" y="2911350"/>
            <a:ext cx="4623000" cy="1880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Să considerăm această secvență de cod C++. Dacă pentru citirea variabilelor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var</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a</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var</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 și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var</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b</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var</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 se dă inputul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kbd</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3 4</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kbd</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 programul va afișa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samp</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suma=7</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samp</a:t>
            </a:r>
            <a:r>
              <a:rPr lang="en" sz="1050">
                <a:solidFill>
                  <a:srgbClr val="1F217D"/>
                </a:solidFill>
                <a:highlight>
                  <a:srgbClr val="FFFFFE"/>
                </a:highlight>
                <a:latin typeface="Courier New"/>
                <a:ea typeface="Courier New"/>
                <a:cs typeface="Courier New"/>
                <a:sym typeface="Courier New"/>
              </a:rPr>
              <a:t>&gt;&lt;/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pre</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code</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cin&amp;gt;&amp;gt;a&amp;gt;&amp;gt;b;</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s=a+b;</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cout&amp;lt;&amp;lt;"suma="&amp;lt;&amp;lt;s;</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code</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pre</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a:p>
        </p:txBody>
      </p:sp>
      <p:pic>
        <p:nvPicPr>
          <p:cNvPr id="904" name="Google Shape;904;p71"/>
          <p:cNvPicPr preferRelativeResize="0"/>
          <p:nvPr/>
        </p:nvPicPr>
        <p:blipFill>
          <a:blip r:embed="rId6">
            <a:alphaModFix/>
          </a:blip>
          <a:stretch>
            <a:fillRect/>
          </a:stretch>
        </p:blipFill>
        <p:spPr>
          <a:xfrm>
            <a:off x="5364000" y="3092800"/>
            <a:ext cx="3468300" cy="1357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39" name="Shape 139"/>
        <p:cNvGrpSpPr/>
        <p:nvPr/>
      </p:nvGrpSpPr>
      <p:grpSpPr>
        <a:xfrm>
          <a:off x="0" y="0"/>
          <a:ext cx="0" cy="0"/>
          <a:chOff x="0" y="0"/>
          <a:chExt cx="0" cy="0"/>
        </a:xfrm>
      </p:grpSpPr>
      <p:sp>
        <p:nvSpPr>
          <p:cNvPr id="140" name="Google Shape;140;p18"/>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Structura unei adrese web</a:t>
            </a:r>
            <a:endParaRPr/>
          </a:p>
        </p:txBody>
      </p:sp>
      <p:sp>
        <p:nvSpPr>
          <p:cNvPr id="141" name="Google Shape;141;p18"/>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3" name="Google Shape;143;p18">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144" name="Google Shape;144;p18"/>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145" name="Google Shape;145;p18"/>
          <p:cNvSpPr txBox="1"/>
          <p:nvPr/>
        </p:nvSpPr>
        <p:spPr>
          <a:xfrm>
            <a:off x="337475" y="1337725"/>
            <a:ext cx="8494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900FF"/>
                </a:solidFill>
              </a:rPr>
              <a:t>http</a:t>
            </a:r>
            <a:r>
              <a:rPr lang="en"/>
              <a:t>://</a:t>
            </a:r>
            <a:r>
              <a:rPr lang="en">
                <a:solidFill>
                  <a:srgbClr val="CC0000"/>
                </a:solidFill>
              </a:rPr>
              <a:t>www</a:t>
            </a:r>
            <a:r>
              <a:rPr lang="en"/>
              <a:t>.</a:t>
            </a:r>
            <a:r>
              <a:rPr lang="en">
                <a:solidFill>
                  <a:srgbClr val="38761D"/>
                </a:solidFill>
              </a:rPr>
              <a:t>exemplu</a:t>
            </a:r>
            <a:r>
              <a:rPr lang="en"/>
              <a:t>.</a:t>
            </a:r>
            <a:r>
              <a:rPr lang="en">
                <a:solidFill>
                  <a:srgbClr val="0000FF"/>
                </a:solidFill>
              </a:rPr>
              <a:t>ro</a:t>
            </a:r>
            <a:r>
              <a:rPr lang="en"/>
              <a:t>/</a:t>
            </a:r>
            <a:r>
              <a:rPr lang="en">
                <a:solidFill>
                  <a:srgbClr val="B45F06"/>
                </a:solidFill>
              </a:rPr>
              <a:t>tehnici_web/</a:t>
            </a:r>
            <a:r>
              <a:rPr lang="en">
                <a:solidFill>
                  <a:srgbClr val="B45F06"/>
                </a:solidFill>
              </a:rPr>
              <a:t>index</a:t>
            </a:r>
            <a:r>
              <a:rPr lang="en">
                <a:solidFill>
                  <a:srgbClr val="B45F06"/>
                </a:solidFill>
              </a:rPr>
              <a:t>.php</a:t>
            </a:r>
            <a:r>
              <a:rPr lang="en">
                <a:solidFill>
                  <a:srgbClr val="45818E"/>
                </a:solidFill>
              </a:rPr>
              <a:t>?</a:t>
            </a:r>
            <a:r>
              <a:rPr lang="en">
                <a:solidFill>
                  <a:srgbClr val="45818E"/>
                </a:solidFill>
              </a:rPr>
              <a:t>a=10&amp;b=5</a:t>
            </a:r>
            <a:endParaRPr>
              <a:solidFill>
                <a:srgbClr val="45818E"/>
              </a:solidFill>
            </a:endParaRPr>
          </a:p>
        </p:txBody>
      </p:sp>
      <p:sp>
        <p:nvSpPr>
          <p:cNvPr id="146" name="Google Shape;146;p18"/>
          <p:cNvSpPr txBox="1"/>
          <p:nvPr/>
        </p:nvSpPr>
        <p:spPr>
          <a:xfrm>
            <a:off x="7750650" y="2262725"/>
            <a:ext cx="1081500" cy="762300"/>
          </a:xfrm>
          <a:prstGeom prst="rect">
            <a:avLst/>
          </a:prstGeom>
          <a:noFill/>
          <a:ln cap="flat" cmpd="sng" w="9525">
            <a:solidFill>
              <a:srgbClr val="45818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5818E"/>
                </a:solidFill>
              </a:rPr>
              <a:t>query</a:t>
            </a:r>
            <a:endParaRPr>
              <a:solidFill>
                <a:srgbClr val="45818E"/>
              </a:solidFill>
            </a:endParaRPr>
          </a:p>
          <a:p>
            <a:pPr indent="0" lvl="0" marL="0" rtl="0" algn="l">
              <a:spcBef>
                <a:spcPts val="0"/>
              </a:spcBef>
              <a:spcAft>
                <a:spcPts val="0"/>
              </a:spcAft>
              <a:buNone/>
            </a:pPr>
            <a:r>
              <a:rPr lang="en">
                <a:solidFill>
                  <a:srgbClr val="45818E"/>
                </a:solidFill>
              </a:rPr>
              <a:t>(lista de parametri)</a:t>
            </a:r>
            <a:endParaRPr>
              <a:solidFill>
                <a:srgbClr val="45818E"/>
              </a:solidFill>
            </a:endParaRPr>
          </a:p>
        </p:txBody>
      </p:sp>
      <p:sp>
        <p:nvSpPr>
          <p:cNvPr id="147" name="Google Shape;147;p18"/>
          <p:cNvSpPr txBox="1"/>
          <p:nvPr/>
        </p:nvSpPr>
        <p:spPr>
          <a:xfrm>
            <a:off x="311700" y="2288075"/>
            <a:ext cx="1347000" cy="711600"/>
          </a:xfrm>
          <a:prstGeom prst="rect">
            <a:avLst/>
          </a:prstGeom>
          <a:noFill/>
          <a:ln cap="flat" cmpd="sng" w="9525">
            <a:solidFill>
              <a:srgbClr val="99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00FF"/>
                </a:solidFill>
              </a:rPr>
              <a:t>Protocol</a:t>
            </a:r>
            <a:endParaRPr>
              <a:solidFill>
                <a:srgbClr val="9900FF"/>
              </a:solidFill>
            </a:endParaRPr>
          </a:p>
          <a:p>
            <a:pPr indent="0" lvl="0" marL="0" rtl="0" algn="l">
              <a:spcBef>
                <a:spcPts val="0"/>
              </a:spcBef>
              <a:spcAft>
                <a:spcPts val="0"/>
              </a:spcAft>
              <a:buNone/>
            </a:pPr>
            <a:r>
              <a:rPr lang="en">
                <a:solidFill>
                  <a:srgbClr val="9900FF"/>
                </a:solidFill>
              </a:rPr>
              <a:t>(URI Scheme)</a:t>
            </a:r>
            <a:endParaRPr>
              <a:solidFill>
                <a:srgbClr val="9900FF"/>
              </a:solidFill>
            </a:endParaRPr>
          </a:p>
        </p:txBody>
      </p:sp>
      <p:cxnSp>
        <p:nvCxnSpPr>
          <p:cNvPr id="148" name="Google Shape;148;p18"/>
          <p:cNvCxnSpPr>
            <a:stCxn id="147" idx="0"/>
          </p:cNvCxnSpPr>
          <p:nvPr/>
        </p:nvCxnSpPr>
        <p:spPr>
          <a:xfrm flipH="1" rot="10800000">
            <a:off x="985200" y="1703675"/>
            <a:ext cx="1385400" cy="584400"/>
          </a:xfrm>
          <a:prstGeom prst="straightConnector1">
            <a:avLst/>
          </a:prstGeom>
          <a:noFill/>
          <a:ln cap="flat" cmpd="sng" w="9525">
            <a:solidFill>
              <a:schemeClr val="dk2"/>
            </a:solidFill>
            <a:prstDash val="solid"/>
            <a:round/>
            <a:headEnd len="med" w="med" type="none"/>
            <a:tailEnd len="med" w="med" type="triangle"/>
          </a:ln>
        </p:spPr>
      </p:cxnSp>
      <p:sp>
        <p:nvSpPr>
          <p:cNvPr id="149" name="Google Shape;149;p18"/>
          <p:cNvSpPr txBox="1"/>
          <p:nvPr/>
        </p:nvSpPr>
        <p:spPr>
          <a:xfrm>
            <a:off x="1760550" y="2262725"/>
            <a:ext cx="1230000" cy="393600"/>
          </a:xfrm>
          <a:prstGeom prst="rect">
            <a:avLst/>
          </a:prstGeom>
          <a:noFill/>
          <a:ln cap="flat" cmpd="sng" w="9525">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rPr>
              <a:t>Subdomeniu</a:t>
            </a:r>
            <a:endParaRPr/>
          </a:p>
        </p:txBody>
      </p:sp>
      <p:cxnSp>
        <p:nvCxnSpPr>
          <p:cNvPr id="150" name="Google Shape;150;p18"/>
          <p:cNvCxnSpPr>
            <a:stCxn id="149" idx="0"/>
          </p:cNvCxnSpPr>
          <p:nvPr/>
        </p:nvCxnSpPr>
        <p:spPr>
          <a:xfrm flipH="1" rot="10800000">
            <a:off x="2375550" y="1723925"/>
            <a:ext cx="483000" cy="538800"/>
          </a:xfrm>
          <a:prstGeom prst="straightConnector1">
            <a:avLst/>
          </a:prstGeom>
          <a:noFill/>
          <a:ln cap="flat" cmpd="sng" w="9525">
            <a:solidFill>
              <a:schemeClr val="dk2"/>
            </a:solidFill>
            <a:prstDash val="solid"/>
            <a:round/>
            <a:headEnd len="med" w="med" type="none"/>
            <a:tailEnd len="med" w="med" type="triangle"/>
          </a:ln>
        </p:spPr>
      </p:cxnSp>
      <p:sp>
        <p:nvSpPr>
          <p:cNvPr id="151" name="Google Shape;151;p18"/>
          <p:cNvSpPr txBox="1"/>
          <p:nvPr/>
        </p:nvSpPr>
        <p:spPr>
          <a:xfrm>
            <a:off x="3191350" y="2262725"/>
            <a:ext cx="1636500" cy="762300"/>
          </a:xfrm>
          <a:prstGeom prst="rect">
            <a:avLst/>
          </a:prstGeom>
          <a:noFill/>
          <a:ln cap="flat" cmpd="sng" w="9525">
            <a:solidFill>
              <a:srgbClr val="38761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8761D"/>
                </a:solidFill>
              </a:rPr>
              <a:t>Numele site-ului (SLD - </a:t>
            </a:r>
            <a:r>
              <a:rPr i="1" lang="en">
                <a:solidFill>
                  <a:srgbClr val="38761D"/>
                </a:solidFill>
              </a:rPr>
              <a:t>second level domain</a:t>
            </a:r>
            <a:r>
              <a:rPr lang="en">
                <a:solidFill>
                  <a:srgbClr val="38761D"/>
                </a:solidFill>
              </a:rPr>
              <a:t>)</a:t>
            </a:r>
            <a:endParaRPr/>
          </a:p>
        </p:txBody>
      </p:sp>
      <p:cxnSp>
        <p:nvCxnSpPr>
          <p:cNvPr id="152" name="Google Shape;152;p18"/>
          <p:cNvCxnSpPr>
            <a:stCxn id="151" idx="0"/>
          </p:cNvCxnSpPr>
          <p:nvPr/>
        </p:nvCxnSpPr>
        <p:spPr>
          <a:xfrm rot="10800000">
            <a:off x="3569800" y="1744325"/>
            <a:ext cx="439800" cy="518400"/>
          </a:xfrm>
          <a:prstGeom prst="straightConnector1">
            <a:avLst/>
          </a:prstGeom>
          <a:noFill/>
          <a:ln cap="flat" cmpd="sng" w="9525">
            <a:solidFill>
              <a:schemeClr val="dk2"/>
            </a:solidFill>
            <a:prstDash val="solid"/>
            <a:round/>
            <a:headEnd len="med" w="med" type="none"/>
            <a:tailEnd len="med" w="med" type="triangle"/>
          </a:ln>
        </p:spPr>
      </p:cxnSp>
      <p:sp>
        <p:nvSpPr>
          <p:cNvPr id="153" name="Google Shape;153;p18"/>
          <p:cNvSpPr txBox="1"/>
          <p:nvPr/>
        </p:nvSpPr>
        <p:spPr>
          <a:xfrm>
            <a:off x="5028650" y="2262725"/>
            <a:ext cx="924900" cy="7623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rPr>
              <a:t>Domeniu top-level</a:t>
            </a:r>
            <a:endParaRPr/>
          </a:p>
        </p:txBody>
      </p:sp>
      <p:cxnSp>
        <p:nvCxnSpPr>
          <p:cNvPr id="154" name="Google Shape;154;p18"/>
          <p:cNvCxnSpPr>
            <a:stCxn id="153" idx="0"/>
          </p:cNvCxnSpPr>
          <p:nvPr/>
        </p:nvCxnSpPr>
        <p:spPr>
          <a:xfrm rot="10800000">
            <a:off x="4179800" y="1713725"/>
            <a:ext cx="1311300" cy="549000"/>
          </a:xfrm>
          <a:prstGeom prst="straightConnector1">
            <a:avLst/>
          </a:prstGeom>
          <a:noFill/>
          <a:ln cap="flat" cmpd="sng" w="9525">
            <a:solidFill>
              <a:schemeClr val="dk2"/>
            </a:solidFill>
            <a:prstDash val="solid"/>
            <a:round/>
            <a:headEnd len="med" w="med" type="none"/>
            <a:tailEnd len="med" w="med" type="triangle"/>
          </a:ln>
        </p:spPr>
      </p:cxnSp>
      <p:sp>
        <p:nvSpPr>
          <p:cNvPr id="155" name="Google Shape;155;p18"/>
          <p:cNvSpPr txBox="1"/>
          <p:nvPr/>
        </p:nvSpPr>
        <p:spPr>
          <a:xfrm>
            <a:off x="6116250" y="2262725"/>
            <a:ext cx="1347000" cy="2287200"/>
          </a:xfrm>
          <a:prstGeom prst="rect">
            <a:avLst/>
          </a:prstGeom>
          <a:noFill/>
          <a:ln cap="flat" cmpd="sng" w="9525">
            <a:solidFill>
              <a:srgbClr val="B45F0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45F06"/>
                </a:solidFill>
              </a:rPr>
              <a:t>Cale (</a:t>
            </a:r>
            <a:r>
              <a:rPr i="1" lang="en">
                <a:solidFill>
                  <a:srgbClr val="B45F06"/>
                </a:solidFill>
              </a:rPr>
              <a:t>path</a:t>
            </a:r>
            <a:r>
              <a:rPr lang="en">
                <a:solidFill>
                  <a:srgbClr val="B45F06"/>
                </a:solidFill>
              </a:rPr>
              <a:t>).</a:t>
            </a:r>
            <a:endParaRPr>
              <a:solidFill>
                <a:srgbClr val="B45F06"/>
              </a:solidFill>
            </a:endParaRPr>
          </a:p>
          <a:p>
            <a:pPr indent="0" lvl="0" marL="0" rtl="0" algn="l">
              <a:spcBef>
                <a:spcPts val="0"/>
              </a:spcBef>
              <a:spcAft>
                <a:spcPts val="0"/>
              </a:spcAft>
              <a:buNone/>
            </a:pPr>
            <a:r>
              <a:rPr lang="en">
                <a:solidFill>
                  <a:srgbClr val="B45F06"/>
                </a:solidFill>
              </a:rPr>
              <a:t>In exemplu: director/fisier</a:t>
            </a:r>
            <a:endParaRPr>
              <a:solidFill>
                <a:srgbClr val="B45F06"/>
              </a:solidFill>
            </a:endParaRPr>
          </a:p>
          <a:p>
            <a:pPr indent="0" lvl="0" marL="0" rtl="0" algn="l">
              <a:spcBef>
                <a:spcPts val="0"/>
              </a:spcBef>
              <a:spcAft>
                <a:spcPts val="0"/>
              </a:spcAft>
              <a:buNone/>
            </a:pPr>
            <a:r>
              <a:rPr lang="en">
                <a:solidFill>
                  <a:srgbClr val="B45F06"/>
                </a:solidFill>
              </a:rPr>
              <a:t>Dar nu e obligatoriu să fie formată din subdirectoare și fișiere reale: tehnica </a:t>
            </a:r>
            <a:r>
              <a:rPr i="1" lang="en">
                <a:solidFill>
                  <a:srgbClr val="B45F06"/>
                </a:solidFill>
              </a:rPr>
              <a:t>URL routing</a:t>
            </a:r>
            <a:endParaRPr i="1">
              <a:solidFill>
                <a:srgbClr val="B45F06"/>
              </a:solidFill>
            </a:endParaRPr>
          </a:p>
        </p:txBody>
      </p:sp>
      <p:cxnSp>
        <p:nvCxnSpPr>
          <p:cNvPr id="156" name="Google Shape;156;p18"/>
          <p:cNvCxnSpPr/>
          <p:nvPr/>
        </p:nvCxnSpPr>
        <p:spPr>
          <a:xfrm rot="10800000">
            <a:off x="5416550" y="1703675"/>
            <a:ext cx="1311300" cy="549000"/>
          </a:xfrm>
          <a:prstGeom prst="straightConnector1">
            <a:avLst/>
          </a:prstGeom>
          <a:noFill/>
          <a:ln cap="flat" cmpd="sng" w="9525">
            <a:solidFill>
              <a:schemeClr val="dk2"/>
            </a:solidFill>
            <a:prstDash val="solid"/>
            <a:round/>
            <a:headEnd len="med" w="med" type="none"/>
            <a:tailEnd len="med" w="med" type="triangle"/>
          </a:ln>
        </p:spPr>
      </p:cxnSp>
      <p:cxnSp>
        <p:nvCxnSpPr>
          <p:cNvPr id="157" name="Google Shape;157;p18"/>
          <p:cNvCxnSpPr>
            <a:stCxn id="146" idx="0"/>
          </p:cNvCxnSpPr>
          <p:nvPr/>
        </p:nvCxnSpPr>
        <p:spPr>
          <a:xfrm rot="10800000">
            <a:off x="6734700" y="1729025"/>
            <a:ext cx="1556700" cy="533700"/>
          </a:xfrm>
          <a:prstGeom prst="straightConnector1">
            <a:avLst/>
          </a:prstGeom>
          <a:noFill/>
          <a:ln cap="flat" cmpd="sng" w="9525">
            <a:solidFill>
              <a:schemeClr val="dk2"/>
            </a:solidFill>
            <a:prstDash val="solid"/>
            <a:round/>
            <a:headEnd len="med" w="med" type="none"/>
            <a:tailEnd len="med" w="med" type="triangle"/>
          </a:ln>
        </p:spPr>
      </p:cxnSp>
      <p:sp>
        <p:nvSpPr>
          <p:cNvPr id="158" name="Google Shape;158;p18"/>
          <p:cNvSpPr txBox="1"/>
          <p:nvPr/>
        </p:nvSpPr>
        <p:spPr>
          <a:xfrm>
            <a:off x="317150" y="3391050"/>
            <a:ext cx="3964500" cy="10470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t>Observație</a:t>
            </a:r>
            <a:r>
              <a:rPr lang="en"/>
              <a:t>. Opțional putem specifica și </a:t>
            </a:r>
            <a:r>
              <a:rPr b="1" lang="en">
                <a:solidFill>
                  <a:srgbClr val="FF00FF"/>
                </a:solidFill>
              </a:rPr>
              <a:t>portul</a:t>
            </a:r>
            <a:r>
              <a:rPr lang="en"/>
              <a:t>:</a:t>
            </a:r>
            <a:endParaRPr/>
          </a:p>
          <a:p>
            <a:pPr indent="0" lvl="0" marL="0" rtl="0" algn="l">
              <a:spcBef>
                <a:spcPts val="0"/>
              </a:spcBef>
              <a:spcAft>
                <a:spcPts val="0"/>
              </a:spcAft>
              <a:buNone/>
            </a:pPr>
            <a:r>
              <a:rPr lang="en"/>
              <a:t>http://www.exemplu.ro:</a:t>
            </a:r>
            <a:r>
              <a:rPr b="1" lang="en">
                <a:solidFill>
                  <a:srgbClr val="FF00FF"/>
                </a:solidFill>
              </a:rPr>
              <a:t>80</a:t>
            </a:r>
            <a:r>
              <a:rPr lang="en"/>
              <a:t>/tehnici_web</a:t>
            </a:r>
            <a:endParaRPr/>
          </a:p>
          <a:p>
            <a:pPr indent="0" lvl="0" marL="0" rtl="0" algn="l">
              <a:spcBef>
                <a:spcPts val="0"/>
              </a:spcBef>
              <a:spcAft>
                <a:spcPts val="0"/>
              </a:spcAft>
              <a:buNone/>
            </a:pPr>
            <a:r>
              <a:rPr lang="en"/>
              <a:t>http://localhost:</a:t>
            </a:r>
            <a:r>
              <a:rPr b="1" lang="en">
                <a:solidFill>
                  <a:srgbClr val="FF00FF"/>
                </a:solidFill>
              </a:rPr>
              <a:t>8080</a:t>
            </a:r>
            <a:r>
              <a:rPr lang="en"/>
              <a:t>/</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908" name="Shape 908"/>
        <p:cNvGrpSpPr/>
        <p:nvPr/>
      </p:nvGrpSpPr>
      <p:grpSpPr>
        <a:xfrm>
          <a:off x="0" y="0"/>
          <a:ext cx="0" cy="0"/>
          <a:chOff x="0" y="0"/>
          <a:chExt cx="0" cy="0"/>
        </a:xfrm>
      </p:grpSpPr>
      <p:sp>
        <p:nvSpPr>
          <p:cNvPr id="909" name="Google Shape;909;p72"/>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 tagul &lt;time&gt;</a:t>
            </a:r>
            <a:endParaRPr/>
          </a:p>
        </p:txBody>
      </p:sp>
      <p:sp>
        <p:nvSpPr>
          <p:cNvPr id="910" name="Google Shape;910;p72"/>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12" name="Google Shape;912;p72">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913" name="Google Shape;913;p72"/>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914" name="Google Shape;914;p72"/>
          <p:cNvSpPr txBox="1"/>
          <p:nvPr/>
        </p:nvSpPr>
        <p:spPr>
          <a:xfrm>
            <a:off x="317150" y="1134400"/>
            <a:ext cx="8520600" cy="9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72"/>
          <p:cNvSpPr txBox="1"/>
          <p:nvPr/>
        </p:nvSpPr>
        <p:spPr>
          <a:xfrm>
            <a:off x="357800" y="1205575"/>
            <a:ext cx="8474400" cy="3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Tagul &lt;time&gt;&lt;/time&gt; poate contine o data, o ora etc. La un moment dat a fost sters din specificatii fiind inlocuit cu tagul &lt;data&gt; dar apoi s-a revenit la el si a fost redefinit. Tagul, asociat cu atributul datetime poate specifica orice imformatie temorala in partea de continut, urmand ca in atributul datetime sa fie trecuta 	data si ora exacta, conform urmatorului format YYYY-MM-DD(T sau spatiu) HH:MM:SSS.SSS(+/-)TimpUTC. De exemplu in Bucuresti e UTC+3, asa ca am putea scrie: 	</a:t>
            </a:r>
            <a:endParaRPr>
              <a:solidFill>
                <a:srgbClr val="666666"/>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latin typeface="Courier New"/>
                <a:ea typeface="Courier New"/>
                <a:cs typeface="Courier New"/>
                <a:sym typeface="Courier New"/>
              </a:rPr>
              <a:t>Ionel i-a trimis lui Gigel un SMS &lt;time datetime="2012-10-18T05:50:34.123+03:00"&gt;azi, dimineata devreme&lt;/time&gt;.</a:t>
            </a:r>
            <a:endParaRPr>
              <a:latin typeface="Courier New"/>
              <a:ea typeface="Courier New"/>
              <a:cs typeface="Courier New"/>
              <a:sym typeface="Courier New"/>
            </a:endParaRPr>
          </a:p>
          <a:p>
            <a:pPr indent="0" lvl="0" marL="0" rtl="0" algn="l">
              <a:spcBef>
                <a:spcPts val="0"/>
              </a:spcBef>
              <a:spcAft>
                <a:spcPts val="0"/>
              </a:spcAft>
              <a:buNone/>
            </a:pPr>
            <a:r>
              <a:t/>
            </a:r>
            <a:endParaRPr>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latin typeface="Courier New"/>
                <a:ea typeface="Courier New"/>
                <a:cs typeface="Courier New"/>
                <a:sym typeface="Courier New"/>
              </a:rPr>
              <a:t>Ionel i-a trimis lui Gigel un SMS 	&lt;time datetime="2012-10-18 05:50"&gt;azi, dimineata devreme&lt;/time&gt;. 		</a:t>
            </a:r>
            <a:endParaRPr>
              <a:latin typeface="Courier New"/>
              <a:ea typeface="Courier New"/>
              <a:cs typeface="Courier New"/>
              <a:sym typeface="Courier New"/>
            </a:endParaRPr>
          </a:p>
          <a:p>
            <a:pPr indent="0" lvl="0" marL="0" rtl="0" algn="l">
              <a:spcBef>
                <a:spcPts val="0"/>
              </a:spcBef>
              <a:spcAft>
                <a:spcPts val="0"/>
              </a:spcAft>
              <a:buNone/>
            </a:pPr>
            <a:r>
              <a:rPr lang="en"/>
              <a:t>	</a:t>
            </a:r>
            <a:endParaRPr/>
          </a:p>
          <a:p>
            <a:pPr indent="0" lvl="0" marL="0" rtl="0" algn="l">
              <a:spcBef>
                <a:spcPts val="0"/>
              </a:spcBef>
              <a:spcAft>
                <a:spcPts val="0"/>
              </a:spcAft>
              <a:buClr>
                <a:schemeClr val="dk1"/>
              </a:buClr>
              <a:buSzPts val="1100"/>
              <a:buFont typeface="Arial"/>
              <a:buNone/>
            </a:pPr>
            <a:r>
              <a:rPr lang="en">
                <a:latin typeface="Courier New"/>
                <a:ea typeface="Courier New"/>
                <a:cs typeface="Courier New"/>
                <a:sym typeface="Courier New"/>
              </a:rPr>
              <a:t>Ionel i-a trimis lui Gigel un SMS &lt;time datetime="2012-10-18"&gt;azi&lt;/time&gt;.</a:t>
            </a:r>
            <a:endParaRPr>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919" name="Shape 919"/>
        <p:cNvGrpSpPr/>
        <p:nvPr/>
      </p:nvGrpSpPr>
      <p:grpSpPr>
        <a:xfrm>
          <a:off x="0" y="0"/>
          <a:ext cx="0" cy="0"/>
          <a:chOff x="0" y="0"/>
          <a:chExt cx="0" cy="0"/>
        </a:xfrm>
      </p:grpSpPr>
      <p:sp>
        <p:nvSpPr>
          <p:cNvPr id="920" name="Google Shape;920;p73"/>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 text-level semantic - tagul &lt;a&gt;</a:t>
            </a:r>
            <a:endParaRPr/>
          </a:p>
        </p:txBody>
      </p:sp>
      <p:sp>
        <p:nvSpPr>
          <p:cNvPr id="921" name="Google Shape;921;p73"/>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23" name="Google Shape;923;p73">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924" name="Google Shape;924;p73"/>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925" name="Google Shape;925;p73"/>
          <p:cNvSpPr txBox="1"/>
          <p:nvPr/>
        </p:nvSpPr>
        <p:spPr>
          <a:xfrm>
            <a:off x="317150" y="1134400"/>
            <a:ext cx="8520600" cy="9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73"/>
          <p:cNvSpPr txBox="1"/>
          <p:nvPr/>
        </p:nvSpPr>
        <p:spPr>
          <a:xfrm>
            <a:off x="357800" y="1205575"/>
            <a:ext cx="8474400" cy="356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Ancore</a:t>
            </a:r>
            <a:endParaRPr b="1"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Tagul &lt;a&gt; vine de la cuvantul anchor. </a:t>
            </a:r>
            <a:r>
              <a:rPr lang="en" sz="1200">
                <a:solidFill>
                  <a:schemeClr val="dk1"/>
                </a:solidFill>
                <a:latin typeface="Courier New"/>
                <a:ea typeface="Courier New"/>
                <a:cs typeface="Courier New"/>
                <a:sym typeface="Courier New"/>
              </a:rPr>
              <a:t>&lt;a href="http://www.google.com" target="_blank"&gt;Google&lt;/a&gt;.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Tagul a este folosit pentru a introduce o legatura (un link) catre un alt fisier( nu neaparat tot html), URL-ul fisierului respectiv fiind specificat ca valoare a atributului href. Un alt atribut important este target care specifica locul in care se va deschide pagina (in cadrul paginii curente, inclocuind documentul, sau intr-o fereastra noua, sau intr-un anume frame in cazul cand folosim asa ceva).</a:t>
            </a:r>
            <a:endParaRPr sz="1200"/>
          </a:p>
          <a:p>
            <a:pPr indent="0" lvl="0" marL="0" rtl="0" algn="l">
              <a:spcBef>
                <a:spcPts val="0"/>
              </a:spcBef>
              <a:spcAft>
                <a:spcPts val="0"/>
              </a:spcAft>
              <a:buNone/>
            </a:pPr>
            <a:r>
              <a:t/>
            </a:r>
            <a:endParaRPr sz="1200">
              <a:latin typeface="Courier New"/>
              <a:ea typeface="Courier New"/>
              <a:cs typeface="Courier New"/>
              <a:sym typeface="Courier New"/>
            </a:endParaRPr>
          </a:p>
          <a:p>
            <a:pPr indent="0" lvl="0" marL="0" rtl="0" algn="l">
              <a:spcBef>
                <a:spcPts val="0"/>
              </a:spcBef>
              <a:spcAft>
                <a:spcPts val="0"/>
              </a:spcAft>
              <a:buNone/>
            </a:pPr>
            <a:r>
              <a:rPr lang="en" sz="1200"/>
              <a:t>Pentru a realiza un link către un element din pagină (când elementul e în aceeași pagină):</a:t>
            </a:r>
            <a:endParaRPr sz="1200"/>
          </a:p>
          <a:p>
            <a:pPr indent="0" lvl="0" marL="0" rtl="0" algn="l">
              <a:spcBef>
                <a:spcPts val="0"/>
              </a:spcBef>
              <a:spcAft>
                <a:spcPts val="0"/>
              </a:spcAft>
              <a:buNone/>
            </a:pPr>
            <a:r>
              <a:rPr lang="en" sz="1200">
                <a:latin typeface="Courier New"/>
                <a:ea typeface="Courier New"/>
                <a:cs typeface="Courier New"/>
                <a:sym typeface="Courier New"/>
              </a:rPr>
              <a:t>&lt;a href="#cap4"&gt;clik aici pentru capitolul 4&lt;/a&gt;.</a:t>
            </a:r>
            <a:endParaRPr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chemeClr val="dk1"/>
                </a:solidFill>
              </a:rPr>
              <a:t>Pentru a realiza un link către un element din pagină (când elementul e în altă pagină):</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&lt;a href="altapagina.html#cap4"&gt;clik aici pentru capitolul 4&lt;/a&gt;.</a:t>
            </a:r>
            <a:endParaRPr sz="1200">
              <a:latin typeface="Courier New"/>
              <a:ea typeface="Courier New"/>
              <a:cs typeface="Courier New"/>
              <a:sym typeface="Courier New"/>
            </a:endParaRPr>
          </a:p>
          <a:p>
            <a:pPr indent="0" lvl="0" marL="0" rtl="0" algn="l">
              <a:spcBef>
                <a:spcPts val="0"/>
              </a:spcBef>
              <a:spcAft>
                <a:spcPts val="0"/>
              </a:spcAft>
              <a:buNone/>
            </a:pPr>
            <a:r>
              <a:t/>
            </a:r>
            <a:endParaRPr sz="1200">
              <a:latin typeface="Courier New"/>
              <a:ea typeface="Courier New"/>
              <a:cs typeface="Courier New"/>
              <a:sym typeface="Courier New"/>
            </a:endParaRPr>
          </a:p>
          <a:p>
            <a:pPr indent="0" lvl="0" marL="0" rtl="0" algn="l">
              <a:spcBef>
                <a:spcPts val="0"/>
              </a:spcBef>
              <a:spcAft>
                <a:spcPts val="0"/>
              </a:spcAft>
              <a:buNone/>
            </a:pPr>
            <a:r>
              <a:rPr lang="en" sz="1200"/>
              <a:t>Trebuie să identificăm elementul pentru a-l referi:</a:t>
            </a:r>
            <a:endParaRPr sz="1200"/>
          </a:p>
          <a:p>
            <a:pPr indent="0" lvl="0" marL="0" rtl="0" algn="l">
              <a:spcBef>
                <a:spcPts val="0"/>
              </a:spcBef>
              <a:spcAft>
                <a:spcPts val="0"/>
              </a:spcAft>
              <a:buNone/>
            </a:pPr>
            <a:r>
              <a:rPr lang="en" sz="1200">
                <a:latin typeface="Courier New"/>
                <a:ea typeface="Courier New"/>
                <a:cs typeface="Courier New"/>
                <a:sym typeface="Courier New"/>
              </a:rPr>
              <a:t>&lt;h2 id="cap4"&gt;Capitolul 4&lt;/h2&gt;.</a:t>
            </a:r>
            <a:endParaRPr sz="1200">
              <a:latin typeface="Courier New"/>
              <a:ea typeface="Courier New"/>
              <a:cs typeface="Courier New"/>
              <a:sym typeface="Courier New"/>
            </a:endParaRPr>
          </a:p>
          <a:p>
            <a:pPr indent="0" lvl="0" marL="0" rtl="0" algn="l">
              <a:spcBef>
                <a:spcPts val="0"/>
              </a:spcBef>
              <a:spcAft>
                <a:spcPts val="0"/>
              </a:spcAft>
              <a:buNone/>
            </a:pPr>
            <a:r>
              <a:t/>
            </a:r>
            <a:endParaRPr sz="1200">
              <a:latin typeface="Courier New"/>
              <a:ea typeface="Courier New"/>
              <a:cs typeface="Courier New"/>
              <a:sym typeface="Courier New"/>
            </a:endParaRPr>
          </a:p>
          <a:p>
            <a:pPr indent="0" lvl="0" marL="0" rtl="0" algn="l">
              <a:spcBef>
                <a:spcPts val="0"/>
              </a:spcBef>
              <a:spcAft>
                <a:spcPts val="0"/>
              </a:spcAft>
              <a:buNone/>
            </a:pPr>
            <a:r>
              <a:t/>
            </a:r>
            <a:endParaRPr sz="12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930" name="Shape 930"/>
        <p:cNvGrpSpPr/>
        <p:nvPr/>
      </p:nvGrpSpPr>
      <p:grpSpPr>
        <a:xfrm>
          <a:off x="0" y="0"/>
          <a:ext cx="0" cy="0"/>
          <a:chOff x="0" y="0"/>
          <a:chExt cx="0" cy="0"/>
        </a:xfrm>
      </p:grpSpPr>
      <p:sp>
        <p:nvSpPr>
          <p:cNvPr id="931" name="Google Shape;931;p74"/>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t>HTML - text-level semantic - tagul &lt;a&gt; - URI Scheme</a:t>
            </a:r>
            <a:endParaRPr sz="2600"/>
          </a:p>
        </p:txBody>
      </p:sp>
      <p:sp>
        <p:nvSpPr>
          <p:cNvPr id="932" name="Google Shape;932;p74"/>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34" name="Google Shape;934;p74">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935" name="Google Shape;935;p74"/>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936" name="Google Shape;936;p74"/>
          <p:cNvSpPr txBox="1"/>
          <p:nvPr/>
        </p:nvSpPr>
        <p:spPr>
          <a:xfrm>
            <a:off x="317150" y="1134400"/>
            <a:ext cx="8520600" cy="9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74"/>
          <p:cNvSpPr txBox="1"/>
          <p:nvPr/>
        </p:nvSpPr>
        <p:spPr>
          <a:xfrm>
            <a:off x="357800" y="1205575"/>
            <a:ext cx="8474400" cy="356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100">
                <a:solidFill>
                  <a:schemeClr val="dk1"/>
                </a:solidFill>
              </a:rPr>
              <a:t>URI- uniform resource identifier. Este folosit pentru a numi/identifica un tip de resursă. Conceptul </a:t>
            </a:r>
            <a:r>
              <a:rPr i="1" lang="en" sz="1100">
                <a:solidFill>
                  <a:schemeClr val="dk1"/>
                </a:solidFill>
              </a:rPr>
              <a:t>URI Scheme</a:t>
            </a:r>
            <a:r>
              <a:rPr lang="en" sz="1100">
                <a:solidFill>
                  <a:schemeClr val="dk1"/>
                </a:solidFill>
              </a:rPr>
              <a:t> se referă la sintaxa identificatorului. De exemplu: http://nume_site este un URI Scheme pentru o pagina web.</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Confrom </a:t>
            </a:r>
            <a:r>
              <a:rPr lang="en" sz="1100" u="sng">
                <a:solidFill>
                  <a:schemeClr val="hlink"/>
                </a:solidFill>
                <a:hlinkClick r:id="rId5"/>
              </a:rPr>
              <a:t>RFC 3986</a:t>
            </a:r>
            <a:r>
              <a:rPr lang="en" sz="1100">
                <a:solidFill>
                  <a:schemeClr val="dk1"/>
                </a:solidFill>
              </a:rPr>
              <a:t>, sintaxa, e de forma </a:t>
            </a:r>
            <a:r>
              <a:rPr i="1" lang="en" sz="1100">
                <a:solidFill>
                  <a:schemeClr val="dk1"/>
                </a:solidFill>
              </a:rPr>
              <a:t>nume_schema </a:t>
            </a:r>
            <a:r>
              <a:rPr lang="en" sz="1100">
                <a:solidFill>
                  <a:schemeClr val="dk1"/>
                </a:solidFill>
              </a:rPr>
              <a:t>: </a:t>
            </a:r>
            <a:r>
              <a:rPr i="1" lang="en" sz="1100">
                <a:solidFill>
                  <a:schemeClr val="dk1"/>
                </a:solidFill>
              </a:rPr>
              <a:t>cale </a:t>
            </a:r>
            <a:r>
              <a:rPr lang="en" sz="1100">
                <a:solidFill>
                  <a:schemeClr val="dk1"/>
                </a:solidFill>
              </a:rPr>
              <a:t>["?" </a:t>
            </a:r>
            <a:r>
              <a:rPr i="1" lang="en" sz="1100">
                <a:solidFill>
                  <a:schemeClr val="dk1"/>
                </a:solidFill>
              </a:rPr>
              <a:t>cerere</a:t>
            </a:r>
            <a:r>
              <a:rPr lang="en" sz="1100">
                <a:solidFill>
                  <a:schemeClr val="dk1"/>
                </a:solidFill>
              </a:rPr>
              <a:t>] ["#" </a:t>
            </a:r>
            <a:r>
              <a:rPr i="1" lang="en" sz="1100">
                <a:solidFill>
                  <a:schemeClr val="dk1"/>
                </a:solidFill>
              </a:rPr>
              <a:t>fragment</a:t>
            </a:r>
            <a:r>
              <a:rPr lang="en" sz="1100">
                <a:solidFill>
                  <a:schemeClr val="dk1"/>
                </a:solidFill>
              </a:rPr>
              <a: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Parametrul </a:t>
            </a:r>
            <a:r>
              <a:rPr i="1" lang="en" sz="1100">
                <a:solidFill>
                  <a:schemeClr val="dk1"/>
                </a:solidFill>
              </a:rPr>
              <a:t>cale</a:t>
            </a:r>
            <a:r>
              <a:rPr lang="en" sz="1100">
                <a:solidFill>
                  <a:schemeClr val="dk1"/>
                </a:solidFill>
              </a:rPr>
              <a:t> poate avea formele ["//" autoritate [/cale_interna]] sau ["/" [cale_interna]] sau cale neprecedata de "/" sau sir vid (cale goala)</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autoritatea poate fi, de exemplu, numele de domeniu, dar poate contine si informatii de autentificare si port. Sintaxa este: [informatii_utilizator "@" ] host [ ":" port ]</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se pot pune direct in bara de adrese a browseului, sau ca valori pentru atributul href al tagului &lt;a&gt;</a:t>
            </a:r>
            <a:endParaRPr sz="1100">
              <a:solidFill>
                <a:schemeClr val="dk1"/>
              </a:solidFill>
            </a:endParaRPr>
          </a:p>
          <a:p>
            <a:pPr indent="0" lvl="0" marL="0" rtl="0" algn="l">
              <a:lnSpc>
                <a:spcPct val="115000"/>
              </a:lnSpc>
              <a:spcBef>
                <a:spcPts val="1200"/>
              </a:spcBef>
              <a:spcAft>
                <a:spcPts val="0"/>
              </a:spcAft>
              <a:buNone/>
            </a:pPr>
            <a:r>
              <a:rPr lang="en" sz="1100">
                <a:solidFill>
                  <a:schemeClr val="dk1"/>
                </a:solidFill>
              </a:rPr>
              <a:t>Dacă un tag a folosește un URI Scheme, browserul va decide cu ce aplicație să deschidă acea resursă. De exemplu:</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Link de tip mail: </a:t>
            </a:r>
            <a:r>
              <a:rPr lang="en" sz="1100">
                <a:solidFill>
                  <a:schemeClr val="dk1"/>
                </a:solidFill>
                <a:latin typeface="Courier New"/>
                <a:ea typeface="Courier New"/>
                <a:cs typeface="Courier New"/>
                <a:sym typeface="Courier New"/>
              </a:rPr>
              <a:t>&lt;a href="mailto:ionel@gmail.com"&gt;Scrie un mail catre ionel@gmail.com&lt;/a&gt;</a:t>
            </a:r>
            <a:endParaRPr sz="1100">
              <a:solidFill>
                <a:schemeClr val="dk1"/>
              </a:solidFill>
              <a:latin typeface="Courier New"/>
              <a:ea typeface="Courier New"/>
              <a:cs typeface="Courier New"/>
              <a:sym typeface="Courier New"/>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Link de tip telefon: </a:t>
            </a:r>
            <a:r>
              <a:rPr lang="en" sz="1100">
                <a:solidFill>
                  <a:schemeClr val="dk1"/>
                </a:solidFill>
                <a:latin typeface="Courier New"/>
                <a:ea typeface="Courier New"/>
                <a:cs typeface="Courier New"/>
                <a:sym typeface="Courier New"/>
              </a:rPr>
              <a:t>&lt;a href="tel:+40712345678"&gt;suna la </a:t>
            </a:r>
            <a:r>
              <a:rPr lang="en" sz="1100">
                <a:solidFill>
                  <a:schemeClr val="dk1"/>
                </a:solidFill>
                <a:latin typeface="Courier New"/>
                <a:ea typeface="Courier New"/>
                <a:cs typeface="Courier New"/>
                <a:sym typeface="Courier New"/>
              </a:rPr>
              <a:t>0712345678&lt;/a&gt;</a:t>
            </a:r>
            <a:r>
              <a:rPr lang="en" sz="1100">
                <a:solidFill>
                  <a:schemeClr val="dk1"/>
                </a:solidFill>
              </a:rPr>
              <a:t>			</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Mai multe detalii: </a:t>
            </a:r>
            <a:r>
              <a:rPr lang="en" sz="1100" u="sng">
                <a:solidFill>
                  <a:schemeClr val="hlink"/>
                </a:solidFill>
                <a:hlinkClick r:id="rId6"/>
              </a:rPr>
              <a:t>http://en.wikipedia.org/wiki/URI_scheme</a:t>
            </a:r>
            <a:r>
              <a:rPr lang="en" sz="1100">
                <a:solidFill>
                  <a:schemeClr val="dk1"/>
                </a:solidFill>
              </a:rPr>
              <a:t> 			</a:t>
            </a:r>
            <a:endParaRPr sz="1100">
              <a:solidFill>
                <a:schemeClr val="dk1"/>
              </a:solidFill>
            </a:endParaRPr>
          </a:p>
          <a:p>
            <a:pPr indent="0" lvl="0" marL="0" rtl="0" algn="l">
              <a:spcBef>
                <a:spcPts val="1200"/>
              </a:spcBef>
              <a:spcAft>
                <a:spcPts val="0"/>
              </a:spcAft>
              <a:buNone/>
            </a:pPr>
            <a:r>
              <a:t/>
            </a:r>
            <a:endParaRPr b="1" sz="1200"/>
          </a:p>
          <a:p>
            <a:pPr indent="0" lvl="0" marL="0" rtl="0" algn="l">
              <a:spcBef>
                <a:spcPts val="0"/>
              </a:spcBef>
              <a:spcAft>
                <a:spcPts val="0"/>
              </a:spcAft>
              <a:buNone/>
            </a:pPr>
            <a:r>
              <a:t/>
            </a:r>
            <a:endParaRPr sz="1200">
              <a:latin typeface="Courier New"/>
              <a:ea typeface="Courier New"/>
              <a:cs typeface="Courier New"/>
              <a:sym typeface="Courier New"/>
            </a:endParaRPr>
          </a:p>
          <a:p>
            <a:pPr indent="0" lvl="0" marL="0" rtl="0" algn="l">
              <a:spcBef>
                <a:spcPts val="0"/>
              </a:spcBef>
              <a:spcAft>
                <a:spcPts val="0"/>
              </a:spcAft>
              <a:buNone/>
            </a:pPr>
            <a:r>
              <a:t/>
            </a:r>
            <a:endParaRPr sz="12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941" name="Shape 941"/>
        <p:cNvGrpSpPr/>
        <p:nvPr/>
      </p:nvGrpSpPr>
      <p:grpSpPr>
        <a:xfrm>
          <a:off x="0" y="0"/>
          <a:ext cx="0" cy="0"/>
          <a:chOff x="0" y="0"/>
          <a:chExt cx="0" cy="0"/>
        </a:xfrm>
      </p:grpSpPr>
      <p:sp>
        <p:nvSpPr>
          <p:cNvPr id="942" name="Google Shape;942;p75"/>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 tagurile &lt;sub&gt; și &lt;sup&gt;</a:t>
            </a:r>
            <a:endParaRPr/>
          </a:p>
        </p:txBody>
      </p:sp>
      <p:sp>
        <p:nvSpPr>
          <p:cNvPr id="943" name="Google Shape;943;p75"/>
          <p:cNvSpPr txBox="1"/>
          <p:nvPr>
            <p:ph idx="1" type="body"/>
          </p:nvPr>
        </p:nvSpPr>
        <p:spPr>
          <a:xfrm>
            <a:off x="311700" y="1034275"/>
            <a:ext cx="8520600" cy="12099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Tagurile &lt;sub&gt;&lt;/sub&gt; și &lt;sup&gt;&lt;/sup&gt; se folosesc pentru informații care în mod tradițional se scriu în subscript, respectiv superscript.</a:t>
            </a:r>
            <a:endParaRPr sz="1200"/>
          </a:p>
          <a:p>
            <a:pPr indent="0" lvl="0" marL="0" rtl="0" algn="l">
              <a:spcBef>
                <a:spcPts val="1600"/>
              </a:spcBef>
              <a:spcAft>
                <a:spcPts val="1600"/>
              </a:spcAft>
              <a:buNone/>
            </a:pPr>
            <a:r>
              <a:rPr lang="en" sz="1200"/>
              <a:t>Exemple de superscript: puteri (atunci când nu avem nevoie să integrăm expresia matematică în MathML), izotopi chimici, numerale (de exemplu, cele englezești: 7</a:t>
            </a:r>
            <a:r>
              <a:rPr baseline="30000" lang="en" sz="1200"/>
              <a:t>th</a:t>
            </a:r>
            <a:r>
              <a:rPr lang="en" sz="1200"/>
              <a:t>) etc</a:t>
            </a:r>
            <a:endParaRPr sz="1200"/>
          </a:p>
        </p:txBody>
      </p:sp>
      <p:sp>
        <p:nvSpPr>
          <p:cNvPr id="944" name="Google Shape;944;p75"/>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46" name="Google Shape;946;p75">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947" name="Google Shape;947;p75"/>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948" name="Google Shape;948;p75"/>
          <p:cNvSpPr txBox="1"/>
          <p:nvPr/>
        </p:nvSpPr>
        <p:spPr>
          <a:xfrm>
            <a:off x="361375" y="2286925"/>
            <a:ext cx="4620000" cy="485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p</a:t>
            </a:r>
            <a:r>
              <a:rPr lang="en" sz="950">
                <a:solidFill>
                  <a:srgbClr val="1F217D"/>
                </a:solidFill>
                <a:highlight>
                  <a:srgbClr val="FFFFFE"/>
                </a:highlight>
                <a:latin typeface="Courier New"/>
                <a:ea typeface="Courier New"/>
                <a:cs typeface="Courier New"/>
                <a:sym typeface="Courier New"/>
              </a:rPr>
              <a:t>&gt;</a:t>
            </a:r>
            <a:r>
              <a:rPr lang="en" sz="950">
                <a:solidFill>
                  <a:schemeClr val="dk1"/>
                </a:solidFill>
                <a:highlight>
                  <a:srgbClr val="FFFFFE"/>
                </a:highlight>
                <a:latin typeface="Courier New"/>
                <a:ea typeface="Courier New"/>
                <a:cs typeface="Courier New"/>
                <a:sym typeface="Courier New"/>
              </a:rPr>
              <a:t>Pentru a calcula 2</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sup</a:t>
            </a:r>
            <a:r>
              <a:rPr lang="en" sz="950">
                <a:solidFill>
                  <a:srgbClr val="1F217D"/>
                </a:solidFill>
                <a:highlight>
                  <a:srgbClr val="FFFFFE"/>
                </a:highlight>
                <a:latin typeface="Courier New"/>
                <a:ea typeface="Courier New"/>
                <a:cs typeface="Courier New"/>
                <a:sym typeface="Courier New"/>
              </a:rPr>
              <a:t>&gt;</a:t>
            </a:r>
            <a:r>
              <a:rPr lang="en" sz="950">
                <a:solidFill>
                  <a:schemeClr val="dk1"/>
                </a:solidFill>
                <a:highlight>
                  <a:srgbClr val="FFFFFE"/>
                </a:highlight>
                <a:latin typeface="Courier New"/>
                <a:ea typeface="Courier New"/>
                <a:cs typeface="Courier New"/>
                <a:sym typeface="Courier New"/>
              </a:rPr>
              <a:t>3</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sup</a:t>
            </a:r>
            <a:r>
              <a:rPr lang="en" sz="950">
                <a:solidFill>
                  <a:srgbClr val="1F217D"/>
                </a:solidFill>
                <a:highlight>
                  <a:srgbClr val="FFFFFE"/>
                </a:highlight>
                <a:latin typeface="Courier New"/>
                <a:ea typeface="Courier New"/>
                <a:cs typeface="Courier New"/>
                <a:sym typeface="Courier New"/>
              </a:rPr>
              <a:t>&gt;</a:t>
            </a:r>
            <a:r>
              <a:rPr lang="en" sz="950">
                <a:solidFill>
                  <a:schemeClr val="dk1"/>
                </a:solidFill>
                <a:highlight>
                  <a:srgbClr val="FFFFFE"/>
                </a:highlight>
                <a:latin typeface="Courier New"/>
                <a:ea typeface="Courier New"/>
                <a:cs typeface="Courier New"/>
                <a:sym typeface="Courier New"/>
              </a:rPr>
              <a:t> facem înmulțirea 2*2*2</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p</a:t>
            </a:r>
            <a:r>
              <a:rPr lang="en" sz="9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p</a:t>
            </a:r>
            <a:r>
              <a:rPr lang="en" sz="950">
                <a:solidFill>
                  <a:srgbClr val="1F217D"/>
                </a:solidFill>
                <a:highlight>
                  <a:srgbClr val="FFFFFE"/>
                </a:highlight>
                <a:latin typeface="Courier New"/>
                <a:ea typeface="Courier New"/>
                <a:cs typeface="Courier New"/>
                <a:sym typeface="Courier New"/>
              </a:rPr>
              <a:t>&gt;</a:t>
            </a:r>
            <a:r>
              <a:rPr lang="en" sz="950">
                <a:solidFill>
                  <a:schemeClr val="dk1"/>
                </a:solidFill>
                <a:highlight>
                  <a:srgbClr val="FFFFFE"/>
                </a:highlight>
                <a:latin typeface="Courier New"/>
                <a:ea typeface="Courier New"/>
                <a:cs typeface="Courier New"/>
                <a:sym typeface="Courier New"/>
              </a:rPr>
              <a:t>Șirul începe cu a</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sub</a:t>
            </a:r>
            <a:r>
              <a:rPr lang="en" sz="950">
                <a:solidFill>
                  <a:srgbClr val="1F217D"/>
                </a:solidFill>
                <a:highlight>
                  <a:srgbClr val="FFFFFE"/>
                </a:highlight>
                <a:latin typeface="Courier New"/>
                <a:ea typeface="Courier New"/>
                <a:cs typeface="Courier New"/>
                <a:sym typeface="Courier New"/>
              </a:rPr>
              <a:t>&gt;</a:t>
            </a:r>
            <a:r>
              <a:rPr lang="en" sz="950">
                <a:solidFill>
                  <a:schemeClr val="dk1"/>
                </a:solidFill>
                <a:highlight>
                  <a:srgbClr val="FFFFFE"/>
                </a:highlight>
                <a:latin typeface="Courier New"/>
                <a:ea typeface="Courier New"/>
                <a:cs typeface="Courier New"/>
                <a:sym typeface="Courier New"/>
              </a:rPr>
              <a:t>0</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sub</a:t>
            </a:r>
            <a:r>
              <a:rPr lang="en" sz="950">
                <a:solidFill>
                  <a:srgbClr val="1F217D"/>
                </a:solidFill>
                <a:highlight>
                  <a:srgbClr val="FFFFFE"/>
                </a:highlight>
                <a:latin typeface="Courier New"/>
                <a:ea typeface="Courier New"/>
                <a:cs typeface="Courier New"/>
                <a:sym typeface="Courier New"/>
              </a:rPr>
              <a:t>&gt;</a:t>
            </a:r>
            <a:r>
              <a:rPr lang="en" sz="950">
                <a:solidFill>
                  <a:schemeClr val="dk1"/>
                </a:solidFill>
                <a:highlight>
                  <a:srgbClr val="FFFFFE"/>
                </a:highlight>
                <a:latin typeface="Courier New"/>
                <a:ea typeface="Courier New"/>
                <a:cs typeface="Courier New"/>
                <a:sym typeface="Courier New"/>
              </a:rPr>
              <a:t>.</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p</a:t>
            </a:r>
            <a:r>
              <a:rPr lang="en" sz="9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750">
              <a:solidFill>
                <a:srgbClr val="1F217D"/>
              </a:solidFill>
              <a:highlight>
                <a:srgbClr val="FFFFFE"/>
              </a:highlight>
              <a:latin typeface="Courier New"/>
              <a:ea typeface="Courier New"/>
              <a:cs typeface="Courier New"/>
              <a:sym typeface="Courier New"/>
            </a:endParaRPr>
          </a:p>
        </p:txBody>
      </p:sp>
      <p:pic>
        <p:nvPicPr>
          <p:cNvPr id="949" name="Google Shape;949;p75"/>
          <p:cNvPicPr preferRelativeResize="0"/>
          <p:nvPr/>
        </p:nvPicPr>
        <p:blipFill>
          <a:blip r:embed="rId5">
            <a:alphaModFix/>
          </a:blip>
          <a:stretch>
            <a:fillRect/>
          </a:stretch>
        </p:blipFill>
        <p:spPr>
          <a:xfrm>
            <a:off x="5631525" y="2205225"/>
            <a:ext cx="2657893" cy="572700"/>
          </a:xfrm>
          <a:prstGeom prst="rect">
            <a:avLst/>
          </a:prstGeom>
          <a:noFill/>
          <a:ln>
            <a:noFill/>
          </a:ln>
        </p:spPr>
      </p:pic>
      <p:sp>
        <p:nvSpPr>
          <p:cNvPr id="950" name="Google Shape;950;p75"/>
          <p:cNvSpPr txBox="1"/>
          <p:nvPr/>
        </p:nvSpPr>
        <p:spPr>
          <a:xfrm>
            <a:off x="361375" y="3269625"/>
            <a:ext cx="4669800" cy="636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p</a:t>
            </a:r>
            <a:r>
              <a:rPr lang="en" sz="950">
                <a:solidFill>
                  <a:srgbClr val="1F217D"/>
                </a:solidFill>
                <a:highlight>
                  <a:srgbClr val="FFFFFE"/>
                </a:highlight>
                <a:latin typeface="Courier New"/>
                <a:ea typeface="Courier New"/>
                <a:cs typeface="Courier New"/>
                <a:sym typeface="Courier New"/>
              </a:rPr>
              <a:t>&gt;</a:t>
            </a:r>
            <a:r>
              <a:rPr lang="en" sz="950">
                <a:solidFill>
                  <a:schemeClr val="dk1"/>
                </a:solidFill>
                <a:highlight>
                  <a:srgbClr val="FFFFFE"/>
                </a:highlight>
                <a:latin typeface="Courier New"/>
                <a:ea typeface="Courier New"/>
                <a:cs typeface="Courier New"/>
                <a:sym typeface="Courier New"/>
              </a:rPr>
              <a:t>2</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sup</a:t>
            </a:r>
            <a:r>
              <a:rPr lang="en" sz="950">
                <a:solidFill>
                  <a:srgbClr val="1F217D"/>
                </a:solidFill>
                <a:highlight>
                  <a:srgbClr val="FFFFFE"/>
                </a:highlight>
                <a:latin typeface="Courier New"/>
                <a:ea typeface="Courier New"/>
                <a:cs typeface="Courier New"/>
                <a:sym typeface="Courier New"/>
              </a:rPr>
              <a:t>&gt;</a:t>
            </a:r>
            <a:r>
              <a:rPr lang="en" sz="950">
                <a:solidFill>
                  <a:schemeClr val="dk1"/>
                </a:solidFill>
                <a:highlight>
                  <a:srgbClr val="FFFFFE"/>
                </a:highlight>
                <a:latin typeface="Courier New"/>
                <a:ea typeface="Courier New"/>
                <a:cs typeface="Courier New"/>
                <a:sym typeface="Courier New"/>
              </a:rPr>
              <a:t>(3</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sup</a:t>
            </a:r>
            <a:r>
              <a:rPr lang="en" sz="950">
                <a:solidFill>
                  <a:srgbClr val="1F217D"/>
                </a:solidFill>
                <a:highlight>
                  <a:srgbClr val="FFFFFE"/>
                </a:highlight>
                <a:latin typeface="Courier New"/>
                <a:ea typeface="Courier New"/>
                <a:cs typeface="Courier New"/>
                <a:sym typeface="Courier New"/>
              </a:rPr>
              <a:t>&gt;</a:t>
            </a:r>
            <a:r>
              <a:rPr lang="en" sz="950">
                <a:solidFill>
                  <a:schemeClr val="dk1"/>
                </a:solidFill>
                <a:highlight>
                  <a:srgbClr val="FFFFFE"/>
                </a:highlight>
                <a:latin typeface="Courier New"/>
                <a:ea typeface="Courier New"/>
                <a:cs typeface="Courier New"/>
                <a:sym typeface="Courier New"/>
              </a:rPr>
              <a:t>(2</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sup</a:t>
            </a:r>
            <a:r>
              <a:rPr lang="en" sz="950">
                <a:solidFill>
                  <a:srgbClr val="1F217D"/>
                </a:solidFill>
                <a:highlight>
                  <a:srgbClr val="FFFFFE"/>
                </a:highlight>
                <a:latin typeface="Courier New"/>
                <a:ea typeface="Courier New"/>
                <a:cs typeface="Courier New"/>
                <a:sym typeface="Courier New"/>
              </a:rPr>
              <a:t>&gt;</a:t>
            </a:r>
            <a:r>
              <a:rPr lang="en" sz="950">
                <a:solidFill>
                  <a:schemeClr val="dk1"/>
                </a:solidFill>
                <a:highlight>
                  <a:srgbClr val="FFFFFE"/>
                </a:highlight>
                <a:latin typeface="Courier New"/>
                <a:ea typeface="Courier New"/>
                <a:cs typeface="Courier New"/>
                <a:sym typeface="Courier New"/>
              </a:rPr>
              <a:t>0</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sup</a:t>
            </a:r>
            <a:r>
              <a:rPr lang="en" sz="950">
                <a:solidFill>
                  <a:srgbClr val="1F217D"/>
                </a:solidFill>
                <a:highlight>
                  <a:srgbClr val="FFFFFE"/>
                </a:highlight>
                <a:latin typeface="Courier New"/>
                <a:ea typeface="Courier New"/>
                <a:cs typeface="Courier New"/>
                <a:sym typeface="Courier New"/>
              </a:rPr>
              <a:t>&gt;</a:t>
            </a:r>
            <a:r>
              <a:rPr lang="en" sz="950">
                <a:solidFill>
                  <a:schemeClr val="dk1"/>
                </a:solidFill>
                <a:highlight>
                  <a:srgbClr val="FFFFFE"/>
                </a:highlight>
                <a:latin typeface="Courier New"/>
                <a:ea typeface="Courier New"/>
                <a:cs typeface="Courier New"/>
                <a:sym typeface="Courier New"/>
              </a:rPr>
              <a:t>)</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sup</a:t>
            </a:r>
            <a:r>
              <a:rPr lang="en" sz="950">
                <a:solidFill>
                  <a:srgbClr val="1F217D"/>
                </a:solidFill>
                <a:highlight>
                  <a:srgbClr val="FFFFFE"/>
                </a:highlight>
                <a:latin typeface="Courier New"/>
                <a:ea typeface="Courier New"/>
                <a:cs typeface="Courier New"/>
                <a:sym typeface="Courier New"/>
              </a:rPr>
              <a:t>&gt;</a:t>
            </a:r>
            <a:r>
              <a:rPr lang="en" sz="950">
                <a:solidFill>
                  <a:schemeClr val="dk1"/>
                </a:solidFill>
                <a:highlight>
                  <a:srgbClr val="FFFFFE"/>
                </a:highlight>
                <a:latin typeface="Courier New"/>
                <a:ea typeface="Courier New"/>
                <a:cs typeface="Courier New"/>
                <a:sym typeface="Courier New"/>
              </a:rPr>
              <a:t>)</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sup</a:t>
            </a:r>
            <a:r>
              <a:rPr lang="en" sz="950">
                <a:solidFill>
                  <a:srgbClr val="1F217D"/>
                </a:solidFill>
                <a:highlight>
                  <a:srgbClr val="FFFFFE"/>
                </a:highlight>
                <a:latin typeface="Courier New"/>
                <a:ea typeface="Courier New"/>
                <a:cs typeface="Courier New"/>
                <a:sym typeface="Courier New"/>
              </a:rPr>
              <a:t>&gt;</a:t>
            </a:r>
            <a:r>
              <a:rPr lang="en" sz="950">
                <a:solidFill>
                  <a:schemeClr val="dk1"/>
                </a:solidFill>
                <a:highlight>
                  <a:srgbClr val="FFFFFE"/>
                </a:highlight>
                <a:latin typeface="Courier New"/>
                <a:ea typeface="Courier New"/>
                <a:cs typeface="Courier New"/>
                <a:sym typeface="Courier New"/>
              </a:rPr>
              <a:t> vrem să ridicăm pe 2 la exponentul 3 ridicat de asemenea la puterea 2</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sup</a:t>
            </a:r>
            <a:r>
              <a:rPr lang="en" sz="950">
                <a:solidFill>
                  <a:srgbClr val="1F217D"/>
                </a:solidFill>
                <a:highlight>
                  <a:srgbClr val="FFFFFE"/>
                </a:highlight>
                <a:latin typeface="Courier New"/>
                <a:ea typeface="Courier New"/>
                <a:cs typeface="Courier New"/>
                <a:sym typeface="Courier New"/>
              </a:rPr>
              <a:t>&gt;</a:t>
            </a:r>
            <a:r>
              <a:rPr lang="en" sz="950">
                <a:solidFill>
                  <a:schemeClr val="dk1"/>
                </a:solidFill>
                <a:highlight>
                  <a:srgbClr val="FFFFFE"/>
                </a:highlight>
                <a:latin typeface="Courier New"/>
                <a:ea typeface="Courier New"/>
                <a:cs typeface="Courier New"/>
                <a:sym typeface="Courier New"/>
              </a:rPr>
              <a:t>0</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sup</a:t>
            </a:r>
            <a:r>
              <a:rPr lang="en" sz="950">
                <a:solidFill>
                  <a:srgbClr val="1F217D"/>
                </a:solidFill>
                <a:highlight>
                  <a:srgbClr val="FFFFFE"/>
                </a:highlight>
                <a:latin typeface="Courier New"/>
                <a:ea typeface="Courier New"/>
                <a:cs typeface="Courier New"/>
                <a:sym typeface="Courier New"/>
              </a:rPr>
              <a:t>&gt;</a:t>
            </a:r>
            <a:r>
              <a:rPr lang="en" sz="950">
                <a:solidFill>
                  <a:schemeClr val="dk1"/>
                </a:solidFill>
                <a:highlight>
                  <a:srgbClr val="FFFFFE"/>
                </a:highlight>
                <a:latin typeface="Courier New"/>
                <a:ea typeface="Courier New"/>
                <a:cs typeface="Courier New"/>
                <a:sym typeface="Courier New"/>
              </a:rPr>
              <a:t>.</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p</a:t>
            </a:r>
            <a:r>
              <a:rPr lang="en" sz="9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650">
              <a:solidFill>
                <a:srgbClr val="1F217D"/>
              </a:solidFill>
              <a:highlight>
                <a:srgbClr val="FFFFFE"/>
              </a:highlight>
              <a:latin typeface="Courier New"/>
              <a:ea typeface="Courier New"/>
              <a:cs typeface="Courier New"/>
              <a:sym typeface="Courier New"/>
            </a:endParaRPr>
          </a:p>
        </p:txBody>
      </p:sp>
      <p:sp>
        <p:nvSpPr>
          <p:cNvPr id="951" name="Google Shape;951;p75"/>
          <p:cNvSpPr txBox="1"/>
          <p:nvPr/>
        </p:nvSpPr>
        <p:spPr>
          <a:xfrm>
            <a:off x="311700" y="2824325"/>
            <a:ext cx="4792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Putem să folosim subscript/superscript în alt subscript/superscript:</a:t>
            </a:r>
            <a:endParaRPr sz="1200">
              <a:solidFill>
                <a:srgbClr val="666666"/>
              </a:solidFill>
            </a:endParaRPr>
          </a:p>
        </p:txBody>
      </p:sp>
      <p:pic>
        <p:nvPicPr>
          <p:cNvPr id="952" name="Google Shape;952;p75"/>
          <p:cNvPicPr preferRelativeResize="0"/>
          <p:nvPr/>
        </p:nvPicPr>
        <p:blipFill>
          <a:blip r:embed="rId6">
            <a:alphaModFix/>
          </a:blip>
          <a:stretch>
            <a:fillRect/>
          </a:stretch>
        </p:blipFill>
        <p:spPr>
          <a:xfrm>
            <a:off x="5631525" y="3281825"/>
            <a:ext cx="2735394" cy="572700"/>
          </a:xfrm>
          <a:prstGeom prst="rect">
            <a:avLst/>
          </a:prstGeom>
          <a:noFill/>
          <a:ln>
            <a:noFill/>
          </a:ln>
        </p:spPr>
      </p:pic>
      <p:sp>
        <p:nvSpPr>
          <p:cNvPr id="953" name="Google Shape;953;p75"/>
          <p:cNvSpPr txBox="1"/>
          <p:nvPr/>
        </p:nvSpPr>
        <p:spPr>
          <a:xfrm>
            <a:off x="362900" y="4051150"/>
            <a:ext cx="4669800" cy="393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2*b</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sub</a:t>
            </a:r>
            <a:r>
              <a:rPr lang="en" sz="950">
                <a:solidFill>
                  <a:srgbClr val="1F217D"/>
                </a:solidFill>
                <a:highlight>
                  <a:srgbClr val="FFFFFE"/>
                </a:highlight>
                <a:latin typeface="Courier New"/>
                <a:ea typeface="Courier New"/>
                <a:cs typeface="Courier New"/>
                <a:sym typeface="Courier New"/>
              </a:rPr>
              <a:t>&gt;</a:t>
            </a:r>
            <a:r>
              <a:rPr lang="en" sz="950">
                <a:solidFill>
                  <a:schemeClr val="dk1"/>
                </a:solidFill>
                <a:highlight>
                  <a:srgbClr val="FFFFFE"/>
                </a:highlight>
                <a:latin typeface="Courier New"/>
                <a:ea typeface="Courier New"/>
                <a:cs typeface="Courier New"/>
                <a:sym typeface="Courier New"/>
              </a:rPr>
              <a:t>x</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sup</a:t>
            </a:r>
            <a:r>
              <a:rPr lang="en" sz="950">
                <a:solidFill>
                  <a:srgbClr val="1F217D"/>
                </a:solidFill>
                <a:highlight>
                  <a:srgbClr val="FFFFFE"/>
                </a:highlight>
                <a:latin typeface="Courier New"/>
                <a:ea typeface="Courier New"/>
                <a:cs typeface="Courier New"/>
                <a:sym typeface="Courier New"/>
              </a:rPr>
              <a:t>&gt;</a:t>
            </a:r>
            <a:r>
              <a:rPr lang="en" sz="950">
                <a:solidFill>
                  <a:schemeClr val="dk1"/>
                </a:solidFill>
                <a:highlight>
                  <a:srgbClr val="FFFFFE"/>
                </a:highlight>
                <a:latin typeface="Courier New"/>
                <a:ea typeface="Courier New"/>
                <a:cs typeface="Courier New"/>
                <a:sym typeface="Courier New"/>
              </a:rPr>
              <a:t>2</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sup</a:t>
            </a:r>
            <a:r>
              <a:rPr lang="en" sz="950">
                <a:solidFill>
                  <a:srgbClr val="1F217D"/>
                </a:solidFill>
                <a:highlight>
                  <a:srgbClr val="FFFFFE"/>
                </a:highlight>
                <a:latin typeface="Courier New"/>
                <a:ea typeface="Courier New"/>
                <a:cs typeface="Courier New"/>
                <a:sym typeface="Courier New"/>
              </a:rPr>
              <a:t>&gt;&lt;/</a:t>
            </a:r>
            <a:r>
              <a:rPr lang="en" sz="950">
                <a:solidFill>
                  <a:srgbClr val="4D7FE2"/>
                </a:solidFill>
                <a:highlight>
                  <a:srgbClr val="FFFFFE"/>
                </a:highlight>
                <a:latin typeface="Courier New"/>
                <a:ea typeface="Courier New"/>
                <a:cs typeface="Courier New"/>
                <a:sym typeface="Courier New"/>
              </a:rPr>
              <a:t>sub</a:t>
            </a:r>
            <a:r>
              <a:rPr lang="en" sz="950">
                <a:solidFill>
                  <a:srgbClr val="1F217D"/>
                </a:solidFill>
                <a:highlight>
                  <a:srgbClr val="FFFFFE"/>
                </a:highlight>
                <a:latin typeface="Courier New"/>
                <a:ea typeface="Courier New"/>
                <a:cs typeface="Courier New"/>
                <a:sym typeface="Courier New"/>
              </a:rPr>
              <a:t>&gt;</a:t>
            </a:r>
            <a:endParaRPr sz="1300"/>
          </a:p>
        </p:txBody>
      </p:sp>
      <p:pic>
        <p:nvPicPr>
          <p:cNvPr id="954" name="Google Shape;954;p75"/>
          <p:cNvPicPr preferRelativeResize="0"/>
          <p:nvPr/>
        </p:nvPicPr>
        <p:blipFill>
          <a:blip r:embed="rId7">
            <a:alphaModFix/>
          </a:blip>
          <a:stretch>
            <a:fillRect/>
          </a:stretch>
        </p:blipFill>
        <p:spPr>
          <a:xfrm>
            <a:off x="5631517" y="4117825"/>
            <a:ext cx="476758" cy="2505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958" name="Shape 958"/>
        <p:cNvGrpSpPr/>
        <p:nvPr/>
      </p:nvGrpSpPr>
      <p:grpSpPr>
        <a:xfrm>
          <a:off x="0" y="0"/>
          <a:ext cx="0" cy="0"/>
          <a:chOff x="0" y="0"/>
          <a:chExt cx="0" cy="0"/>
        </a:xfrm>
      </p:grpSpPr>
      <p:sp>
        <p:nvSpPr>
          <p:cNvPr id="959" name="Google Shape;959;p76"/>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 taguri semantice inline: &lt;s&gt;, &lt;del&gt;, &lt;ins&gt;</a:t>
            </a:r>
            <a:endParaRPr/>
          </a:p>
        </p:txBody>
      </p:sp>
      <p:sp>
        <p:nvSpPr>
          <p:cNvPr id="960" name="Google Shape;960;p76"/>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62" name="Google Shape;962;p76">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963" name="Google Shape;963;p76"/>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964" name="Google Shape;964;p76"/>
          <p:cNvSpPr txBox="1"/>
          <p:nvPr/>
        </p:nvSpPr>
        <p:spPr>
          <a:xfrm>
            <a:off x="317150" y="1134400"/>
            <a:ext cx="8520600" cy="9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76"/>
          <p:cNvSpPr txBox="1"/>
          <p:nvPr/>
        </p:nvSpPr>
        <p:spPr>
          <a:xfrm>
            <a:off x="357800" y="1205575"/>
            <a:ext cx="8474400" cy="14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T</a:t>
            </a:r>
            <a:r>
              <a:rPr lang="en" sz="1200">
                <a:solidFill>
                  <a:srgbClr val="666666"/>
                </a:solidFill>
              </a:rPr>
              <a:t>agul </a:t>
            </a:r>
            <a:r>
              <a:rPr b="1" lang="en" sz="1200">
                <a:solidFill>
                  <a:srgbClr val="666666"/>
                </a:solidFill>
                <a:latin typeface="Courier New"/>
                <a:ea typeface="Courier New"/>
                <a:cs typeface="Courier New"/>
                <a:sym typeface="Courier New"/>
              </a:rPr>
              <a:t>&lt;s&gt;&lt;/s&gt;</a:t>
            </a:r>
            <a:r>
              <a:rPr lang="en" sz="1200">
                <a:solidFill>
                  <a:srgbClr val="666666"/>
                </a:solidFill>
              </a:rPr>
              <a:t> va fi folosit pentru text care </a:t>
            </a:r>
            <a:r>
              <a:rPr b="1" lang="en" sz="1200">
                <a:solidFill>
                  <a:srgbClr val="666666"/>
                </a:solidFill>
              </a:rPr>
              <a:t>nu mai e corect sau care nu mai are </a:t>
            </a:r>
            <a:r>
              <a:rPr b="1" lang="en" sz="1200">
                <a:solidFill>
                  <a:srgbClr val="666666"/>
                </a:solidFill>
              </a:rPr>
              <a:t>relevanță</a:t>
            </a:r>
            <a:r>
              <a:rPr b="1" lang="en" sz="1200">
                <a:solidFill>
                  <a:srgbClr val="666666"/>
                </a:solidFill>
              </a:rPr>
              <a:t> pentru text</a:t>
            </a:r>
            <a:r>
              <a:rPr lang="en" sz="1200">
                <a:solidFill>
                  <a:srgbClr val="666666"/>
                </a:solidFill>
              </a:rPr>
              <a:t>. Diferența </a:t>
            </a:r>
            <a:r>
              <a:rPr lang="en" sz="1200">
                <a:solidFill>
                  <a:srgbClr val="666666"/>
                </a:solidFill>
              </a:rPr>
              <a:t>față</a:t>
            </a:r>
            <a:r>
              <a:rPr lang="en" sz="1200">
                <a:solidFill>
                  <a:srgbClr val="666666"/>
                </a:solidFill>
              </a:rPr>
              <a:t> de tagul </a:t>
            </a:r>
            <a:r>
              <a:rPr b="1" lang="en" sz="1200">
                <a:solidFill>
                  <a:srgbClr val="666666"/>
                </a:solidFill>
                <a:latin typeface="Courier New"/>
                <a:ea typeface="Courier New"/>
                <a:cs typeface="Courier New"/>
                <a:sym typeface="Courier New"/>
              </a:rPr>
              <a:t>&lt;del&gt;&lt;/del&gt;</a:t>
            </a:r>
            <a:r>
              <a:rPr lang="en" sz="1200">
                <a:solidFill>
                  <a:srgbClr val="666666"/>
                </a:solidFill>
              </a:rPr>
              <a:t> este ca &lt;del&gt; </a:t>
            </a:r>
            <a:r>
              <a:rPr lang="en" sz="1200">
                <a:solidFill>
                  <a:srgbClr val="666666"/>
                </a:solidFill>
              </a:rPr>
              <a:t>denotă</a:t>
            </a:r>
            <a:r>
              <a:rPr lang="en" sz="1200">
                <a:solidFill>
                  <a:srgbClr val="666666"/>
                </a:solidFill>
              </a:rPr>
              <a:t> un </a:t>
            </a:r>
            <a:r>
              <a:rPr lang="en" sz="1200">
                <a:solidFill>
                  <a:srgbClr val="666666"/>
                </a:solidFill>
              </a:rPr>
              <a:t>conținut</a:t>
            </a:r>
            <a:r>
              <a:rPr lang="en" sz="1200">
                <a:solidFill>
                  <a:srgbClr val="666666"/>
                </a:solidFill>
              </a:rPr>
              <a:t> </a:t>
            </a:r>
            <a:r>
              <a:rPr lang="en" sz="1200">
                <a:solidFill>
                  <a:srgbClr val="666666"/>
                </a:solidFill>
              </a:rPr>
              <a:t>șters</a:t>
            </a:r>
            <a:r>
              <a:rPr lang="en" sz="1200">
                <a:solidFill>
                  <a:srgbClr val="666666"/>
                </a:solidFill>
              </a:rPr>
              <a:t> dintr-un document, care a fost vizibil anterior, și asupra </a:t>
            </a:r>
            <a:r>
              <a:rPr lang="en" sz="1200">
                <a:solidFill>
                  <a:srgbClr val="666666"/>
                </a:solidFill>
              </a:rPr>
              <a:t>căruia</a:t>
            </a:r>
            <a:r>
              <a:rPr lang="en" sz="1200">
                <a:solidFill>
                  <a:srgbClr val="666666"/>
                </a:solidFill>
              </a:rPr>
              <a:t> s-a </a:t>
            </a:r>
            <a:r>
              <a:rPr lang="en" sz="1200">
                <a:solidFill>
                  <a:srgbClr val="666666"/>
                </a:solidFill>
              </a:rPr>
              <a:t>făcut</a:t>
            </a:r>
            <a:r>
              <a:rPr lang="en" sz="1200">
                <a:solidFill>
                  <a:srgbClr val="666666"/>
                </a:solidFill>
              </a:rPr>
              <a:t> o modificare (</a:t>
            </a:r>
            <a:r>
              <a:rPr lang="en" sz="1200">
                <a:solidFill>
                  <a:srgbClr val="666666"/>
                </a:solidFill>
              </a:rPr>
              <a:t>ștergerea</a:t>
            </a:r>
            <a:r>
              <a:rPr lang="en" sz="1200">
                <a:solidFill>
                  <a:srgbClr val="666666"/>
                </a:solidFill>
              </a:rPr>
              <a:t> textului cu pricina). Practic, &lt;del&gt; e folosit pentru a indica eliminarea totala a </a:t>
            </a:r>
            <a:r>
              <a:rPr lang="en" sz="1200">
                <a:solidFill>
                  <a:srgbClr val="666666"/>
                </a:solidFill>
              </a:rPr>
              <a:t>informației</a:t>
            </a:r>
            <a:r>
              <a:rPr lang="en" sz="1200">
                <a:solidFill>
                  <a:srgbClr val="666666"/>
                </a:solidFill>
              </a:rPr>
              <a:t>, fiind </a:t>
            </a:r>
            <a:r>
              <a:rPr lang="en" sz="1200">
                <a:solidFill>
                  <a:srgbClr val="666666"/>
                </a:solidFill>
              </a:rPr>
              <a:t>urmată</a:t>
            </a:r>
            <a:r>
              <a:rPr lang="en" sz="1200">
                <a:solidFill>
                  <a:srgbClr val="666666"/>
                </a:solidFill>
              </a:rPr>
              <a:t> chiar de republicarea documentului </a:t>
            </a:r>
            <a:r>
              <a:rPr lang="en" sz="1200">
                <a:solidFill>
                  <a:srgbClr val="666666"/>
                </a:solidFill>
              </a:rPr>
              <a:t>fără</a:t>
            </a:r>
            <a:r>
              <a:rPr lang="en" sz="1200">
                <a:solidFill>
                  <a:srgbClr val="666666"/>
                </a:solidFill>
              </a:rPr>
              <a:t> acel text, spre deosebire de textul scris </a:t>
            </a:r>
            <a:r>
              <a:rPr lang="en" sz="1200">
                <a:solidFill>
                  <a:srgbClr val="666666"/>
                </a:solidFill>
              </a:rPr>
              <a:t>într-un</a:t>
            </a:r>
            <a:r>
              <a:rPr lang="en" sz="1200">
                <a:solidFill>
                  <a:srgbClr val="666666"/>
                </a:solidFill>
              </a:rPr>
              <a:t> element &lt;s&gt; care se </a:t>
            </a:r>
            <a:r>
              <a:rPr lang="en" sz="1200">
                <a:solidFill>
                  <a:srgbClr val="666666"/>
                </a:solidFill>
              </a:rPr>
              <a:t>dorește</a:t>
            </a:r>
            <a:r>
              <a:rPr lang="en" sz="1200">
                <a:solidFill>
                  <a:srgbClr val="666666"/>
                </a:solidFill>
              </a:rPr>
              <a:t> a fi </a:t>
            </a:r>
            <a:r>
              <a:rPr lang="en" sz="1200">
                <a:solidFill>
                  <a:srgbClr val="666666"/>
                </a:solidFill>
              </a:rPr>
              <a:t>păstrat</a:t>
            </a:r>
            <a:r>
              <a:rPr lang="en" sz="1200">
                <a:solidFill>
                  <a:srgbClr val="666666"/>
                </a:solidFill>
              </a:rPr>
              <a:t> </a:t>
            </a:r>
            <a:r>
              <a:rPr lang="en" sz="1200">
                <a:solidFill>
                  <a:srgbClr val="666666"/>
                </a:solidFill>
              </a:rPr>
              <a:t>în</a:t>
            </a:r>
            <a:r>
              <a:rPr lang="en" sz="1200">
                <a:solidFill>
                  <a:srgbClr val="666666"/>
                </a:solidFill>
              </a:rPr>
              <a:t> continuare </a:t>
            </a:r>
            <a:r>
              <a:rPr lang="en" sz="1200">
                <a:solidFill>
                  <a:srgbClr val="666666"/>
                </a:solidFill>
              </a:rPr>
              <a:t>în</a:t>
            </a:r>
            <a:r>
              <a:rPr lang="en" sz="1200">
                <a:solidFill>
                  <a:srgbClr val="666666"/>
                </a:solidFill>
              </a:rPr>
              <a:t> text chiar </a:t>
            </a:r>
            <a:r>
              <a:rPr lang="en" sz="1200">
                <a:solidFill>
                  <a:srgbClr val="666666"/>
                </a:solidFill>
              </a:rPr>
              <a:t>dacă</a:t>
            </a:r>
            <a:r>
              <a:rPr lang="en" sz="1200">
                <a:solidFill>
                  <a:srgbClr val="666666"/>
                </a:solidFill>
              </a:rPr>
              <a:t> nu mai e valabil, pentru a indica schimbarea, trecerea de la o stare la alta. Tagul &lt;ins&gt; este opusul lui &lt;s&gt; și &lt;del&gt; și are rol de text inserat. Tagurile &lt;ins&gt; și &lt;del&gt; pot avea precizat atributul datetime care arată când s-a făcut ștergerea/inserarea. De exemplu, &lt;s&gt; poate fi folosit pe un pret updatat:</a:t>
            </a:r>
            <a:endParaRPr sz="1200"/>
          </a:p>
        </p:txBody>
      </p:sp>
      <p:sp>
        <p:nvSpPr>
          <p:cNvPr id="966" name="Google Shape;966;p76"/>
          <p:cNvSpPr txBox="1"/>
          <p:nvPr/>
        </p:nvSpPr>
        <p:spPr>
          <a:xfrm>
            <a:off x="402450" y="2675575"/>
            <a:ext cx="4383900" cy="572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850">
                <a:solidFill>
                  <a:schemeClr val="dk1"/>
                </a:solidFill>
                <a:highlight>
                  <a:srgbClr val="FFFFFE"/>
                </a:highlight>
                <a:latin typeface="Courier New"/>
                <a:ea typeface="Courier New"/>
                <a:cs typeface="Courier New"/>
                <a:sym typeface="Courier New"/>
              </a:rPr>
              <a:t>fundite pentru pisici numai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s</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5.9 RON</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s</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ins</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2.9 RON</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ins</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 (reducere </a:t>
            </a:r>
            <a:r>
              <a:rPr lang="en" sz="850">
                <a:solidFill>
                  <a:schemeClr val="dk1"/>
                </a:solidFill>
                <a:highlight>
                  <a:srgbClr val="FFFFFE"/>
                </a:highlight>
                <a:latin typeface="Courier New"/>
                <a:ea typeface="Courier New"/>
                <a:cs typeface="Courier New"/>
                <a:sym typeface="Courier New"/>
              </a:rPr>
              <a:t>aplicată</a:t>
            </a:r>
            <a:r>
              <a:rPr lang="en" sz="850">
                <a:solidFill>
                  <a:schemeClr val="dk1"/>
                </a:solidFill>
                <a:highlight>
                  <a:srgbClr val="FFFFFE"/>
                </a:highlight>
                <a:latin typeface="Courier New"/>
                <a:ea typeface="Courier New"/>
                <a:cs typeface="Courier New"/>
                <a:sym typeface="Courier New"/>
              </a:rPr>
              <a:t> doar saptamana aceasta)</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200"/>
          </a:p>
        </p:txBody>
      </p:sp>
      <p:sp>
        <p:nvSpPr>
          <p:cNvPr id="967" name="Google Shape;967;p76"/>
          <p:cNvSpPr txBox="1"/>
          <p:nvPr/>
        </p:nvSpPr>
        <p:spPr>
          <a:xfrm>
            <a:off x="402475" y="3465950"/>
            <a:ext cx="4383900" cy="1197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ol</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li</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Nu se intra </a:t>
            </a:r>
            <a:r>
              <a:rPr lang="en" sz="850">
                <a:solidFill>
                  <a:schemeClr val="dk1"/>
                </a:solidFill>
                <a:highlight>
                  <a:srgbClr val="FFFFFE"/>
                </a:highlight>
                <a:latin typeface="Courier New"/>
                <a:ea typeface="Courier New"/>
                <a:cs typeface="Courier New"/>
                <a:sym typeface="Courier New"/>
              </a:rPr>
              <a:t>în</a:t>
            </a:r>
            <a:r>
              <a:rPr lang="en" sz="850">
                <a:solidFill>
                  <a:schemeClr val="dk1"/>
                </a:solidFill>
                <a:highlight>
                  <a:srgbClr val="FFFFFE"/>
                </a:highlight>
                <a:latin typeface="Courier New"/>
                <a:ea typeface="Courier New"/>
                <a:cs typeface="Courier New"/>
                <a:sym typeface="Courier New"/>
              </a:rPr>
              <a:t> laboratorul de chimie </a:t>
            </a:r>
            <a:r>
              <a:rPr lang="en" sz="850">
                <a:solidFill>
                  <a:schemeClr val="dk1"/>
                </a:solidFill>
                <a:highlight>
                  <a:srgbClr val="FFFFFE"/>
                </a:highlight>
                <a:latin typeface="Courier New"/>
                <a:ea typeface="Courier New"/>
                <a:cs typeface="Courier New"/>
                <a:sym typeface="Courier New"/>
              </a:rPr>
              <a:t>fără</a:t>
            </a:r>
            <a:r>
              <a:rPr lang="en" sz="850">
                <a:solidFill>
                  <a:schemeClr val="dk1"/>
                </a:solidFill>
                <a:highlight>
                  <a:srgbClr val="FFFFFE"/>
                </a:highlight>
                <a:latin typeface="Courier New"/>
                <a:ea typeface="Courier New"/>
                <a:cs typeface="Courier New"/>
                <a:sym typeface="Courier New"/>
              </a:rPr>
              <a:t> a fi </a:t>
            </a:r>
            <a:r>
              <a:rPr lang="en" sz="850">
                <a:solidFill>
                  <a:schemeClr val="dk1"/>
                </a:solidFill>
                <a:highlight>
                  <a:srgbClr val="FFFFFE"/>
                </a:highlight>
                <a:latin typeface="Courier New"/>
                <a:ea typeface="Courier New"/>
                <a:cs typeface="Courier New"/>
                <a:sym typeface="Courier New"/>
              </a:rPr>
              <a:t>însoțiți</a:t>
            </a:r>
            <a:r>
              <a:rPr lang="en" sz="850">
                <a:solidFill>
                  <a:schemeClr val="dk1"/>
                </a:solidFill>
                <a:highlight>
                  <a:srgbClr val="FFFFFE"/>
                </a:highlight>
                <a:latin typeface="Courier New"/>
                <a:ea typeface="Courier New"/>
                <a:cs typeface="Courier New"/>
                <a:sym typeface="Courier New"/>
              </a:rPr>
              <a:t> de un cadru didactic.</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li</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li</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Nimeni nu va lua sticlute dulapiorul cu </a:t>
            </a:r>
            <a:r>
              <a:rPr lang="en" sz="850">
                <a:solidFill>
                  <a:schemeClr val="dk1"/>
                </a:solidFill>
                <a:highlight>
                  <a:srgbClr val="FFFFFE"/>
                </a:highlight>
                <a:latin typeface="Courier New"/>
                <a:ea typeface="Courier New"/>
                <a:cs typeface="Courier New"/>
                <a:sym typeface="Courier New"/>
              </a:rPr>
              <a:t>substanțe</a:t>
            </a:r>
            <a:r>
              <a:rPr lang="en" sz="850">
                <a:solidFill>
                  <a:schemeClr val="dk1"/>
                </a:solidFill>
                <a:highlight>
                  <a:srgbClr val="FFFFFE"/>
                </a:highlight>
                <a:latin typeface="Courier New"/>
                <a:ea typeface="Courier New"/>
                <a:cs typeface="Courier New"/>
                <a:sym typeface="Courier New"/>
              </a:rPr>
              <a:t>, </a:t>
            </a:r>
            <a:r>
              <a:rPr lang="en" sz="850">
                <a:solidFill>
                  <a:schemeClr val="dk1"/>
                </a:solidFill>
                <a:highlight>
                  <a:srgbClr val="FFFFFE"/>
                </a:highlight>
                <a:latin typeface="Courier New"/>
                <a:ea typeface="Courier New"/>
                <a:cs typeface="Courier New"/>
                <a:sym typeface="Courier New"/>
              </a:rPr>
              <a:t>în</a:t>
            </a:r>
            <a:r>
              <a:rPr lang="en" sz="850">
                <a:solidFill>
                  <a:schemeClr val="dk1"/>
                </a:solidFill>
                <a:highlight>
                  <a:srgbClr val="FFFFFE"/>
                </a:highlight>
                <a:latin typeface="Courier New"/>
                <a:ea typeface="Courier New"/>
                <a:cs typeface="Courier New"/>
                <a:sym typeface="Courier New"/>
              </a:rPr>
              <a:t> timpul orei, cu </a:t>
            </a:r>
            <a:r>
              <a:rPr lang="en" sz="850">
                <a:solidFill>
                  <a:schemeClr val="dk1"/>
                </a:solidFill>
                <a:highlight>
                  <a:srgbClr val="FFFFFE"/>
                </a:highlight>
                <a:latin typeface="Courier New"/>
                <a:ea typeface="Courier New"/>
                <a:cs typeface="Courier New"/>
                <a:sym typeface="Courier New"/>
              </a:rPr>
              <a:t>excepția</a:t>
            </a:r>
            <a:r>
              <a:rPr lang="en" sz="850">
                <a:solidFill>
                  <a:schemeClr val="dk1"/>
                </a:solidFill>
                <a:highlight>
                  <a:srgbClr val="FFFFFE"/>
                </a:highlight>
                <a:latin typeface="Courier New"/>
                <a:ea typeface="Courier New"/>
                <a:cs typeface="Courier New"/>
                <a:sym typeface="Courier New"/>
              </a:rPr>
              <a:t> laborantului.</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li</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li</a:t>
            </a:r>
            <a:r>
              <a:rPr lang="en" sz="850">
                <a:solidFill>
                  <a:srgbClr val="1F217D"/>
                </a:solidFill>
                <a:highlight>
                  <a:srgbClr val="FFFFFE"/>
                </a:highlight>
                <a:latin typeface="Courier New"/>
                <a:ea typeface="Courier New"/>
                <a:cs typeface="Courier New"/>
                <a:sym typeface="Courier New"/>
              </a:rPr>
              <a:t>&gt;&lt;</a:t>
            </a:r>
            <a:r>
              <a:rPr lang="en" sz="850">
                <a:solidFill>
                  <a:srgbClr val="4D7FE2"/>
                </a:solidFill>
                <a:highlight>
                  <a:srgbClr val="FFFFFE"/>
                </a:highlight>
                <a:latin typeface="Courier New"/>
                <a:ea typeface="Courier New"/>
                <a:cs typeface="Courier New"/>
                <a:sym typeface="Courier New"/>
              </a:rPr>
              <a:t>del </a:t>
            </a:r>
            <a:r>
              <a:rPr lang="en" sz="850">
                <a:solidFill>
                  <a:srgbClr val="984E9C"/>
                </a:solidFill>
                <a:highlight>
                  <a:srgbClr val="FFFFFE"/>
                </a:highlight>
                <a:latin typeface="Courier New"/>
                <a:ea typeface="Courier New"/>
                <a:cs typeface="Courier New"/>
                <a:sym typeface="Courier New"/>
              </a:rPr>
              <a:t>datetime</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"2020-01-14"</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Laboratorul de </a:t>
            </a:r>
            <a:r>
              <a:rPr lang="en" sz="850">
                <a:solidFill>
                  <a:schemeClr val="dk1"/>
                </a:solidFill>
                <a:highlight>
                  <a:srgbClr val="FFFFFE"/>
                </a:highlight>
                <a:latin typeface="Courier New"/>
                <a:ea typeface="Courier New"/>
                <a:cs typeface="Courier New"/>
                <a:sym typeface="Courier New"/>
              </a:rPr>
              <a:t>informatică</a:t>
            </a:r>
            <a:r>
              <a:rPr lang="en" sz="850">
                <a:solidFill>
                  <a:schemeClr val="dk1"/>
                </a:solidFill>
                <a:highlight>
                  <a:srgbClr val="FFFFFE"/>
                </a:highlight>
                <a:latin typeface="Courier New"/>
                <a:ea typeface="Courier New"/>
                <a:cs typeface="Courier New"/>
                <a:sym typeface="Courier New"/>
              </a:rPr>
              <a:t> poate fi folosit de </a:t>
            </a:r>
            <a:r>
              <a:rPr lang="en" sz="850">
                <a:solidFill>
                  <a:schemeClr val="dk1"/>
                </a:solidFill>
                <a:highlight>
                  <a:srgbClr val="FFFFFE"/>
                </a:highlight>
                <a:latin typeface="Courier New"/>
                <a:ea typeface="Courier New"/>
                <a:cs typeface="Courier New"/>
                <a:sym typeface="Courier New"/>
              </a:rPr>
              <a:t>către</a:t>
            </a:r>
            <a:r>
              <a:rPr lang="en" sz="850">
                <a:solidFill>
                  <a:schemeClr val="dk1"/>
                </a:solidFill>
                <a:highlight>
                  <a:srgbClr val="FFFFFE"/>
                </a:highlight>
                <a:latin typeface="Courier New"/>
                <a:ea typeface="Courier New"/>
                <a:cs typeface="Courier New"/>
                <a:sym typeface="Courier New"/>
              </a:rPr>
              <a:t> elevi </a:t>
            </a:r>
            <a:r>
              <a:rPr lang="en" sz="850">
                <a:solidFill>
                  <a:schemeClr val="dk1"/>
                </a:solidFill>
                <a:highlight>
                  <a:srgbClr val="FFFFFE"/>
                </a:highlight>
                <a:latin typeface="Courier New"/>
                <a:ea typeface="Courier New"/>
                <a:cs typeface="Courier New"/>
                <a:sym typeface="Courier New"/>
              </a:rPr>
              <a:t>și</a:t>
            </a:r>
            <a:r>
              <a:rPr lang="en" sz="850">
                <a:solidFill>
                  <a:schemeClr val="dk1"/>
                </a:solidFill>
                <a:highlight>
                  <a:srgbClr val="FFFFFE"/>
                </a:highlight>
                <a:latin typeface="Courier New"/>
                <a:ea typeface="Courier New"/>
                <a:cs typeface="Courier New"/>
                <a:sym typeface="Courier New"/>
              </a:rPr>
              <a:t> </a:t>
            </a:r>
            <a:r>
              <a:rPr lang="en" sz="850">
                <a:solidFill>
                  <a:schemeClr val="dk1"/>
                </a:solidFill>
                <a:highlight>
                  <a:srgbClr val="FFFFFE"/>
                </a:highlight>
                <a:latin typeface="Courier New"/>
                <a:ea typeface="Courier New"/>
                <a:cs typeface="Courier New"/>
                <a:sym typeface="Courier New"/>
              </a:rPr>
              <a:t>în</a:t>
            </a:r>
            <a:r>
              <a:rPr lang="en" sz="850">
                <a:solidFill>
                  <a:schemeClr val="dk1"/>
                </a:solidFill>
                <a:highlight>
                  <a:srgbClr val="FFFFFE"/>
                </a:highlight>
                <a:latin typeface="Courier New"/>
                <a:ea typeface="Courier New"/>
                <a:cs typeface="Courier New"/>
                <a:sym typeface="Courier New"/>
              </a:rPr>
              <a:t> afara orelor.</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del</a:t>
            </a:r>
            <a:r>
              <a:rPr lang="en" sz="850">
                <a:solidFill>
                  <a:srgbClr val="1F217D"/>
                </a:solidFill>
                <a:highlight>
                  <a:srgbClr val="FFFFFE"/>
                </a:highlight>
                <a:latin typeface="Courier New"/>
                <a:ea typeface="Courier New"/>
                <a:cs typeface="Courier New"/>
                <a:sym typeface="Courier New"/>
              </a:rPr>
              <a:t>&gt;&lt;/</a:t>
            </a:r>
            <a:r>
              <a:rPr lang="en" sz="850">
                <a:solidFill>
                  <a:srgbClr val="4D7FE2"/>
                </a:solidFill>
                <a:highlight>
                  <a:srgbClr val="FFFFFE"/>
                </a:highlight>
                <a:latin typeface="Courier New"/>
                <a:ea typeface="Courier New"/>
                <a:cs typeface="Courier New"/>
                <a:sym typeface="Courier New"/>
              </a:rPr>
              <a:t>li</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ol</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  </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200"/>
          </a:p>
        </p:txBody>
      </p:sp>
      <p:pic>
        <p:nvPicPr>
          <p:cNvPr id="968" name="Google Shape;968;p76"/>
          <p:cNvPicPr preferRelativeResize="0"/>
          <p:nvPr/>
        </p:nvPicPr>
        <p:blipFill>
          <a:blip r:embed="rId5">
            <a:alphaModFix/>
          </a:blip>
          <a:stretch>
            <a:fillRect/>
          </a:stretch>
        </p:blipFill>
        <p:spPr>
          <a:xfrm>
            <a:off x="4959300" y="2675575"/>
            <a:ext cx="2506492" cy="572700"/>
          </a:xfrm>
          <a:prstGeom prst="rect">
            <a:avLst/>
          </a:prstGeom>
          <a:noFill/>
          <a:ln>
            <a:noFill/>
          </a:ln>
        </p:spPr>
      </p:pic>
      <p:pic>
        <p:nvPicPr>
          <p:cNvPr id="969" name="Google Shape;969;p76"/>
          <p:cNvPicPr preferRelativeResize="0"/>
          <p:nvPr/>
        </p:nvPicPr>
        <p:blipFill>
          <a:blip r:embed="rId6">
            <a:alphaModFix/>
          </a:blip>
          <a:stretch>
            <a:fillRect/>
          </a:stretch>
        </p:blipFill>
        <p:spPr>
          <a:xfrm>
            <a:off x="5034400" y="3465951"/>
            <a:ext cx="2002805" cy="13333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973" name="Shape 973"/>
        <p:cNvGrpSpPr/>
        <p:nvPr/>
      </p:nvGrpSpPr>
      <p:grpSpPr>
        <a:xfrm>
          <a:off x="0" y="0"/>
          <a:ext cx="0" cy="0"/>
          <a:chOff x="0" y="0"/>
          <a:chExt cx="0" cy="0"/>
        </a:xfrm>
      </p:grpSpPr>
      <p:sp>
        <p:nvSpPr>
          <p:cNvPr id="974" name="Google Shape;974;p77"/>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 tabele</a:t>
            </a:r>
            <a:endParaRPr/>
          </a:p>
        </p:txBody>
      </p:sp>
      <p:sp>
        <p:nvSpPr>
          <p:cNvPr id="975" name="Google Shape;975;p77"/>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77" name="Google Shape;977;p77">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978" name="Google Shape;978;p77"/>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979" name="Google Shape;979;p77"/>
          <p:cNvSpPr txBox="1"/>
          <p:nvPr/>
        </p:nvSpPr>
        <p:spPr>
          <a:xfrm>
            <a:off x="357800" y="1175075"/>
            <a:ext cx="8474400" cy="30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666666"/>
                </a:solidFill>
              </a:rPr>
              <a:t>Sunt folosite pentru a enumera diverse informatii, pentru a grupa date intr-un format ordonat, pentru a arata datele unor experimente sau analize etc. Totodata sunt folosite si pentru a alinia diversele elemente (in acest caz, folosindu-se de obicei, un tabel fara border). Inainte erau folosite pentru a realiza alinierea intregii pagini. Insa acest tip de structurare a paginii avea mai multe dezavantaje:</a:t>
            </a:r>
            <a:endParaRPr>
              <a:solidFill>
                <a:srgbClr val="666666"/>
              </a:solidFill>
            </a:endParaRPr>
          </a:p>
          <a:p>
            <a:pPr indent="0" lvl="0" marL="0" rtl="0" algn="l">
              <a:spcBef>
                <a:spcPts val="0"/>
              </a:spcBef>
              <a:spcAft>
                <a:spcPts val="0"/>
              </a:spcAft>
              <a:buClr>
                <a:schemeClr val="dk1"/>
              </a:buClr>
              <a:buSzPts val="1100"/>
              <a:buFont typeface="Arial"/>
              <a:buNone/>
            </a:pPr>
            <a:r>
              <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un tabel se defineste cu ajutorul a destul de multe taguri, facand codul mai greu de urmarit si de intretinut</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control limitat asupra dimensionarii si pozitionarii celulelor</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o pagina aliniata cu ajutorul unui tabel e greu de modificat sau de extins</a:t>
            </a:r>
            <a:endParaRPr>
              <a:solidFill>
                <a:srgbClr val="666666"/>
              </a:solidFill>
            </a:endParaRPr>
          </a:p>
          <a:p>
            <a:pPr indent="0" lvl="0" marL="0" rtl="0" algn="l">
              <a:spcBef>
                <a:spcPts val="0"/>
              </a:spcBef>
              <a:spcAft>
                <a:spcPts val="0"/>
              </a:spcAft>
              <a:buClr>
                <a:schemeClr val="dk1"/>
              </a:buClr>
              <a:buSzPts val="1100"/>
              <a:buFont typeface="Arial"/>
              <a:buNone/>
            </a:pPr>
            <a:r>
              <a:t/>
            </a:r>
            <a:endParaRPr>
              <a:solidFill>
                <a:srgbClr val="666666"/>
              </a:solidFill>
            </a:endParaRPr>
          </a:p>
          <a:p>
            <a:pPr indent="0" lvl="0" marL="0" rtl="0" algn="l">
              <a:spcBef>
                <a:spcPts val="0"/>
              </a:spcBef>
              <a:spcAft>
                <a:spcPts val="0"/>
              </a:spcAft>
              <a:buClr>
                <a:schemeClr val="dk1"/>
              </a:buClr>
              <a:buSzPts val="1100"/>
              <a:buFont typeface="Arial"/>
              <a:buNone/>
            </a:pPr>
            <a:r>
              <a:rPr lang="en">
                <a:solidFill>
                  <a:srgbClr val="666666"/>
                </a:solidFill>
              </a:rPr>
              <a:t>Din cauza acestor dezavantaje s-a renuntat in timp la designul cu ajutorul tabelelor, layout-urile fiind acum realizate cu ajutorul divurilor sau, incepand cu standardul html5, cu ajutorul diverselor taguri de tip container de text, precum header, footer, nav, etc.</a:t>
            </a:r>
            <a:endParaRPr>
              <a:solidFill>
                <a:srgbClr val="666666"/>
              </a:solidFill>
            </a:endParaRPr>
          </a:p>
          <a:p>
            <a:pPr indent="0" lvl="0" marL="0" rtl="0" algn="l">
              <a:spcBef>
                <a:spcPts val="0"/>
              </a:spcBef>
              <a:spcAft>
                <a:spcPts val="0"/>
              </a:spcAft>
              <a:buNone/>
            </a:pPr>
            <a:r>
              <a:t/>
            </a:r>
            <a:endParaRPr>
              <a:solidFill>
                <a:srgbClr val="666666"/>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983" name="Shape 983"/>
        <p:cNvGrpSpPr/>
        <p:nvPr/>
      </p:nvGrpSpPr>
      <p:grpSpPr>
        <a:xfrm>
          <a:off x="0" y="0"/>
          <a:ext cx="0" cy="0"/>
          <a:chOff x="0" y="0"/>
          <a:chExt cx="0" cy="0"/>
        </a:xfrm>
      </p:grpSpPr>
      <p:sp>
        <p:nvSpPr>
          <p:cNvPr id="984" name="Google Shape;984;p78"/>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 tabele</a:t>
            </a:r>
            <a:endParaRPr/>
          </a:p>
        </p:txBody>
      </p:sp>
      <p:sp>
        <p:nvSpPr>
          <p:cNvPr id="985" name="Google Shape;985;p78"/>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87" name="Google Shape;987;p78">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988" name="Google Shape;988;p78"/>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989" name="Google Shape;989;p78"/>
          <p:cNvSpPr txBox="1"/>
          <p:nvPr/>
        </p:nvSpPr>
        <p:spPr>
          <a:xfrm>
            <a:off x="2990550" y="971850"/>
            <a:ext cx="3984600" cy="3767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750">
                <a:solidFill>
                  <a:schemeClr val="dk1"/>
                </a:solidFill>
                <a:highlight>
                  <a:srgbClr val="FFFFFE"/>
                </a:highlight>
                <a:latin typeface="Courier New"/>
                <a:ea typeface="Courier New"/>
                <a:cs typeface="Courier New"/>
                <a:sym typeface="Courier New"/>
              </a:rPr>
              <a:t>   </a:t>
            </a:r>
            <a:r>
              <a:rPr lang="en" sz="750">
                <a:solidFill>
                  <a:srgbClr val="1F217D"/>
                </a:solidFill>
                <a:highlight>
                  <a:srgbClr val="FFFFFE"/>
                </a:highlight>
                <a:latin typeface="Courier New"/>
                <a:ea typeface="Courier New"/>
                <a:cs typeface="Courier New"/>
                <a:sym typeface="Courier New"/>
              </a:rPr>
              <a:t>&lt;</a:t>
            </a:r>
            <a:r>
              <a:rPr lang="en" sz="750">
                <a:solidFill>
                  <a:srgbClr val="4D7FE2"/>
                </a:solidFill>
                <a:highlight>
                  <a:srgbClr val="FFFFFE"/>
                </a:highlight>
                <a:latin typeface="Courier New"/>
                <a:ea typeface="Courier New"/>
                <a:cs typeface="Courier New"/>
                <a:sym typeface="Courier New"/>
              </a:rPr>
              <a:t>table</a:t>
            </a:r>
            <a:r>
              <a:rPr lang="en" sz="750">
                <a:solidFill>
                  <a:srgbClr val="1F217D"/>
                </a:solidFill>
                <a:highlight>
                  <a:srgbClr val="FFFFFE"/>
                </a:highlight>
                <a:latin typeface="Courier New"/>
                <a:ea typeface="Courier New"/>
                <a:cs typeface="Courier New"/>
                <a:sym typeface="Courier New"/>
              </a:rPr>
              <a:t>&gt;</a:t>
            </a:r>
            <a:endParaRPr sz="7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750">
                <a:solidFill>
                  <a:schemeClr val="dk1"/>
                </a:solidFill>
                <a:highlight>
                  <a:srgbClr val="FFFFFE"/>
                </a:highlight>
                <a:latin typeface="Courier New"/>
                <a:ea typeface="Courier New"/>
                <a:cs typeface="Courier New"/>
                <a:sym typeface="Courier New"/>
              </a:rPr>
              <a:t>       </a:t>
            </a:r>
            <a:r>
              <a:rPr lang="en" sz="750">
                <a:solidFill>
                  <a:srgbClr val="1F217D"/>
                </a:solidFill>
                <a:highlight>
                  <a:srgbClr val="FFFFFE"/>
                </a:highlight>
                <a:latin typeface="Courier New"/>
                <a:ea typeface="Courier New"/>
                <a:cs typeface="Courier New"/>
                <a:sym typeface="Courier New"/>
              </a:rPr>
              <a:t>&lt;</a:t>
            </a:r>
            <a:r>
              <a:rPr lang="en" sz="750">
                <a:solidFill>
                  <a:srgbClr val="4D7FE2"/>
                </a:solidFill>
                <a:highlight>
                  <a:srgbClr val="FFFFFE"/>
                </a:highlight>
                <a:latin typeface="Courier New"/>
                <a:ea typeface="Courier New"/>
                <a:cs typeface="Courier New"/>
                <a:sym typeface="Courier New"/>
              </a:rPr>
              <a:t>caption</a:t>
            </a:r>
            <a:r>
              <a:rPr lang="en" sz="750">
                <a:solidFill>
                  <a:srgbClr val="1F217D"/>
                </a:solidFill>
                <a:highlight>
                  <a:srgbClr val="FFFFFE"/>
                </a:highlight>
                <a:latin typeface="Courier New"/>
                <a:ea typeface="Courier New"/>
                <a:cs typeface="Courier New"/>
                <a:sym typeface="Courier New"/>
              </a:rPr>
              <a:t>&gt;</a:t>
            </a:r>
            <a:r>
              <a:rPr lang="en" sz="750">
                <a:solidFill>
                  <a:schemeClr val="dk1"/>
                </a:solidFill>
                <a:highlight>
                  <a:srgbClr val="FFFFFE"/>
                </a:highlight>
                <a:latin typeface="Courier New"/>
                <a:ea typeface="Courier New"/>
                <a:cs typeface="Courier New"/>
                <a:sym typeface="Courier New"/>
              </a:rPr>
              <a:t> Un tabel frumos</a:t>
            </a:r>
            <a:r>
              <a:rPr lang="en" sz="750">
                <a:solidFill>
                  <a:srgbClr val="1F217D"/>
                </a:solidFill>
                <a:highlight>
                  <a:srgbClr val="FFFFFE"/>
                </a:highlight>
                <a:latin typeface="Courier New"/>
                <a:ea typeface="Courier New"/>
                <a:cs typeface="Courier New"/>
                <a:sym typeface="Courier New"/>
              </a:rPr>
              <a:t>&lt;/</a:t>
            </a:r>
            <a:r>
              <a:rPr lang="en" sz="750">
                <a:solidFill>
                  <a:srgbClr val="4D7FE2"/>
                </a:solidFill>
                <a:highlight>
                  <a:srgbClr val="FFFFFE"/>
                </a:highlight>
                <a:latin typeface="Courier New"/>
                <a:ea typeface="Courier New"/>
                <a:cs typeface="Courier New"/>
                <a:sym typeface="Courier New"/>
              </a:rPr>
              <a:t>caption</a:t>
            </a:r>
            <a:r>
              <a:rPr lang="en" sz="750">
                <a:solidFill>
                  <a:srgbClr val="1F217D"/>
                </a:solidFill>
                <a:highlight>
                  <a:srgbClr val="FFFFFE"/>
                </a:highlight>
                <a:latin typeface="Courier New"/>
                <a:ea typeface="Courier New"/>
                <a:cs typeface="Courier New"/>
                <a:sym typeface="Courier New"/>
              </a:rPr>
              <a:t>&gt;</a:t>
            </a:r>
            <a:endParaRPr sz="7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750">
                <a:solidFill>
                  <a:schemeClr val="dk1"/>
                </a:solidFill>
                <a:highlight>
                  <a:srgbClr val="FFFFFE"/>
                </a:highlight>
                <a:latin typeface="Courier New"/>
                <a:ea typeface="Courier New"/>
                <a:cs typeface="Courier New"/>
                <a:sym typeface="Courier New"/>
              </a:rPr>
              <a:t>       </a:t>
            </a:r>
            <a:r>
              <a:rPr lang="en" sz="750">
                <a:solidFill>
                  <a:srgbClr val="1F217D"/>
                </a:solidFill>
                <a:highlight>
                  <a:srgbClr val="FFFFFE"/>
                </a:highlight>
                <a:latin typeface="Courier New"/>
                <a:ea typeface="Courier New"/>
                <a:cs typeface="Courier New"/>
                <a:sym typeface="Courier New"/>
              </a:rPr>
              <a:t>&lt;</a:t>
            </a:r>
            <a:r>
              <a:rPr lang="en" sz="750">
                <a:solidFill>
                  <a:srgbClr val="4D7FE2"/>
                </a:solidFill>
                <a:highlight>
                  <a:srgbClr val="FFFFFE"/>
                </a:highlight>
                <a:latin typeface="Courier New"/>
                <a:ea typeface="Courier New"/>
                <a:cs typeface="Courier New"/>
                <a:sym typeface="Courier New"/>
              </a:rPr>
              <a:t>thead</a:t>
            </a:r>
            <a:r>
              <a:rPr lang="en" sz="750">
                <a:solidFill>
                  <a:srgbClr val="1F217D"/>
                </a:solidFill>
                <a:highlight>
                  <a:srgbClr val="FFFFFE"/>
                </a:highlight>
                <a:latin typeface="Courier New"/>
                <a:ea typeface="Courier New"/>
                <a:cs typeface="Courier New"/>
                <a:sym typeface="Courier New"/>
              </a:rPr>
              <a:t>&gt;</a:t>
            </a:r>
            <a:endParaRPr sz="7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750">
                <a:solidFill>
                  <a:schemeClr val="dk1"/>
                </a:solidFill>
                <a:highlight>
                  <a:srgbClr val="FFFFFE"/>
                </a:highlight>
                <a:latin typeface="Courier New"/>
                <a:ea typeface="Courier New"/>
                <a:cs typeface="Courier New"/>
                <a:sym typeface="Courier New"/>
              </a:rPr>
              <a:t>           </a:t>
            </a:r>
            <a:r>
              <a:rPr lang="en" sz="750">
                <a:solidFill>
                  <a:srgbClr val="1F217D"/>
                </a:solidFill>
                <a:highlight>
                  <a:srgbClr val="FFFFFE"/>
                </a:highlight>
                <a:latin typeface="Courier New"/>
                <a:ea typeface="Courier New"/>
                <a:cs typeface="Courier New"/>
                <a:sym typeface="Courier New"/>
              </a:rPr>
              <a:t>&lt;</a:t>
            </a:r>
            <a:r>
              <a:rPr lang="en" sz="750">
                <a:solidFill>
                  <a:srgbClr val="4D7FE2"/>
                </a:solidFill>
                <a:highlight>
                  <a:srgbClr val="FFFFFE"/>
                </a:highlight>
                <a:latin typeface="Courier New"/>
                <a:ea typeface="Courier New"/>
                <a:cs typeface="Courier New"/>
                <a:sym typeface="Courier New"/>
              </a:rPr>
              <a:t>tr</a:t>
            </a:r>
            <a:r>
              <a:rPr lang="en" sz="750">
                <a:solidFill>
                  <a:srgbClr val="1F217D"/>
                </a:solidFill>
                <a:highlight>
                  <a:srgbClr val="FFFFFE"/>
                </a:highlight>
                <a:latin typeface="Courier New"/>
                <a:ea typeface="Courier New"/>
                <a:cs typeface="Courier New"/>
                <a:sym typeface="Courier New"/>
              </a:rPr>
              <a:t>&gt;</a:t>
            </a:r>
            <a:endParaRPr sz="7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750">
                <a:solidFill>
                  <a:schemeClr val="dk1"/>
                </a:solidFill>
                <a:highlight>
                  <a:srgbClr val="FFFFFE"/>
                </a:highlight>
                <a:latin typeface="Courier New"/>
                <a:ea typeface="Courier New"/>
                <a:cs typeface="Courier New"/>
                <a:sym typeface="Courier New"/>
              </a:rPr>
              <a:t>               </a:t>
            </a:r>
            <a:r>
              <a:rPr lang="en" sz="750">
                <a:solidFill>
                  <a:srgbClr val="1F217D"/>
                </a:solidFill>
                <a:highlight>
                  <a:srgbClr val="FFFFFE"/>
                </a:highlight>
                <a:latin typeface="Courier New"/>
                <a:ea typeface="Courier New"/>
                <a:cs typeface="Courier New"/>
                <a:sym typeface="Courier New"/>
              </a:rPr>
              <a:t>&lt;</a:t>
            </a:r>
            <a:r>
              <a:rPr lang="en" sz="750">
                <a:solidFill>
                  <a:srgbClr val="4D7FE2"/>
                </a:solidFill>
                <a:highlight>
                  <a:srgbClr val="FFFFFE"/>
                </a:highlight>
                <a:latin typeface="Courier New"/>
                <a:ea typeface="Courier New"/>
                <a:cs typeface="Courier New"/>
                <a:sym typeface="Courier New"/>
              </a:rPr>
              <a:t>th</a:t>
            </a:r>
            <a:r>
              <a:rPr lang="en" sz="750">
                <a:solidFill>
                  <a:srgbClr val="1F217D"/>
                </a:solidFill>
                <a:highlight>
                  <a:srgbClr val="FFFFFE"/>
                </a:highlight>
                <a:latin typeface="Courier New"/>
                <a:ea typeface="Courier New"/>
                <a:cs typeface="Courier New"/>
                <a:sym typeface="Courier New"/>
              </a:rPr>
              <a:t>&gt;</a:t>
            </a:r>
            <a:r>
              <a:rPr lang="en" sz="750">
                <a:solidFill>
                  <a:schemeClr val="dk1"/>
                </a:solidFill>
                <a:highlight>
                  <a:srgbClr val="FFFFFE"/>
                </a:highlight>
                <a:latin typeface="Courier New"/>
                <a:ea typeface="Courier New"/>
                <a:cs typeface="Courier New"/>
                <a:sym typeface="Courier New"/>
              </a:rPr>
              <a:t>Entitate</a:t>
            </a:r>
            <a:r>
              <a:rPr lang="en" sz="750">
                <a:solidFill>
                  <a:srgbClr val="1F217D"/>
                </a:solidFill>
                <a:highlight>
                  <a:srgbClr val="FFFFFE"/>
                </a:highlight>
                <a:latin typeface="Courier New"/>
                <a:ea typeface="Courier New"/>
                <a:cs typeface="Courier New"/>
                <a:sym typeface="Courier New"/>
              </a:rPr>
              <a:t>&lt;/</a:t>
            </a:r>
            <a:r>
              <a:rPr lang="en" sz="750">
                <a:solidFill>
                  <a:srgbClr val="4D7FE2"/>
                </a:solidFill>
                <a:highlight>
                  <a:srgbClr val="FFFFFE"/>
                </a:highlight>
                <a:latin typeface="Courier New"/>
                <a:ea typeface="Courier New"/>
                <a:cs typeface="Courier New"/>
                <a:sym typeface="Courier New"/>
              </a:rPr>
              <a:t>th</a:t>
            </a:r>
            <a:r>
              <a:rPr lang="en" sz="750">
                <a:solidFill>
                  <a:srgbClr val="1F217D"/>
                </a:solidFill>
                <a:highlight>
                  <a:srgbClr val="FFFFFE"/>
                </a:highlight>
                <a:latin typeface="Courier New"/>
                <a:ea typeface="Courier New"/>
                <a:cs typeface="Courier New"/>
                <a:sym typeface="Courier New"/>
              </a:rPr>
              <a:t>&gt;</a:t>
            </a:r>
            <a:endParaRPr sz="7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750">
                <a:solidFill>
                  <a:schemeClr val="dk1"/>
                </a:solidFill>
                <a:highlight>
                  <a:srgbClr val="FFFFFE"/>
                </a:highlight>
                <a:latin typeface="Courier New"/>
                <a:ea typeface="Courier New"/>
                <a:cs typeface="Courier New"/>
                <a:sym typeface="Courier New"/>
              </a:rPr>
              <a:t>               </a:t>
            </a:r>
            <a:r>
              <a:rPr lang="en" sz="750">
                <a:solidFill>
                  <a:srgbClr val="1F217D"/>
                </a:solidFill>
                <a:highlight>
                  <a:srgbClr val="FFFFFE"/>
                </a:highlight>
                <a:latin typeface="Courier New"/>
                <a:ea typeface="Courier New"/>
                <a:cs typeface="Courier New"/>
                <a:sym typeface="Courier New"/>
              </a:rPr>
              <a:t>&lt;</a:t>
            </a:r>
            <a:r>
              <a:rPr lang="en" sz="750">
                <a:solidFill>
                  <a:srgbClr val="4D7FE2"/>
                </a:solidFill>
                <a:highlight>
                  <a:srgbClr val="FFFFFE"/>
                </a:highlight>
                <a:latin typeface="Courier New"/>
                <a:ea typeface="Courier New"/>
                <a:cs typeface="Courier New"/>
                <a:sym typeface="Courier New"/>
              </a:rPr>
              <a:t>th</a:t>
            </a:r>
            <a:r>
              <a:rPr lang="en" sz="750">
                <a:solidFill>
                  <a:srgbClr val="1F217D"/>
                </a:solidFill>
                <a:highlight>
                  <a:srgbClr val="FFFFFE"/>
                </a:highlight>
                <a:latin typeface="Courier New"/>
                <a:ea typeface="Courier New"/>
                <a:cs typeface="Courier New"/>
                <a:sym typeface="Courier New"/>
              </a:rPr>
              <a:t>&gt;</a:t>
            </a:r>
            <a:r>
              <a:rPr lang="en" sz="750">
                <a:solidFill>
                  <a:schemeClr val="dk1"/>
                </a:solidFill>
                <a:highlight>
                  <a:srgbClr val="FFFFFE"/>
                </a:highlight>
                <a:latin typeface="Courier New"/>
                <a:ea typeface="Courier New"/>
                <a:cs typeface="Courier New"/>
                <a:sym typeface="Courier New"/>
              </a:rPr>
              <a:t>Culoare</a:t>
            </a:r>
            <a:r>
              <a:rPr lang="en" sz="750">
                <a:solidFill>
                  <a:srgbClr val="1F217D"/>
                </a:solidFill>
                <a:highlight>
                  <a:srgbClr val="FFFFFE"/>
                </a:highlight>
                <a:latin typeface="Courier New"/>
                <a:ea typeface="Courier New"/>
                <a:cs typeface="Courier New"/>
                <a:sym typeface="Courier New"/>
              </a:rPr>
              <a:t>&lt;/</a:t>
            </a:r>
            <a:r>
              <a:rPr lang="en" sz="750">
                <a:solidFill>
                  <a:srgbClr val="4D7FE2"/>
                </a:solidFill>
                <a:highlight>
                  <a:srgbClr val="FFFFFE"/>
                </a:highlight>
                <a:latin typeface="Courier New"/>
                <a:ea typeface="Courier New"/>
                <a:cs typeface="Courier New"/>
                <a:sym typeface="Courier New"/>
              </a:rPr>
              <a:t>th</a:t>
            </a:r>
            <a:r>
              <a:rPr lang="en" sz="750">
                <a:solidFill>
                  <a:srgbClr val="1F217D"/>
                </a:solidFill>
                <a:highlight>
                  <a:srgbClr val="FFFFFE"/>
                </a:highlight>
                <a:latin typeface="Courier New"/>
                <a:ea typeface="Courier New"/>
                <a:cs typeface="Courier New"/>
                <a:sym typeface="Courier New"/>
              </a:rPr>
              <a:t>&gt;</a:t>
            </a:r>
            <a:endParaRPr sz="7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750">
                <a:solidFill>
                  <a:schemeClr val="dk1"/>
                </a:solidFill>
                <a:highlight>
                  <a:srgbClr val="FFFFFE"/>
                </a:highlight>
                <a:latin typeface="Courier New"/>
                <a:ea typeface="Courier New"/>
                <a:cs typeface="Courier New"/>
                <a:sym typeface="Courier New"/>
              </a:rPr>
              <a:t>           </a:t>
            </a:r>
            <a:r>
              <a:rPr lang="en" sz="750">
                <a:solidFill>
                  <a:srgbClr val="1F217D"/>
                </a:solidFill>
                <a:highlight>
                  <a:srgbClr val="FFFFFE"/>
                </a:highlight>
                <a:latin typeface="Courier New"/>
                <a:ea typeface="Courier New"/>
                <a:cs typeface="Courier New"/>
                <a:sym typeface="Courier New"/>
              </a:rPr>
              <a:t>&lt;/</a:t>
            </a:r>
            <a:r>
              <a:rPr lang="en" sz="750">
                <a:solidFill>
                  <a:srgbClr val="4D7FE2"/>
                </a:solidFill>
                <a:highlight>
                  <a:srgbClr val="FFFFFE"/>
                </a:highlight>
                <a:latin typeface="Courier New"/>
                <a:ea typeface="Courier New"/>
                <a:cs typeface="Courier New"/>
                <a:sym typeface="Courier New"/>
              </a:rPr>
              <a:t>tr</a:t>
            </a:r>
            <a:r>
              <a:rPr lang="en" sz="750">
                <a:solidFill>
                  <a:srgbClr val="1F217D"/>
                </a:solidFill>
                <a:highlight>
                  <a:srgbClr val="FFFFFE"/>
                </a:highlight>
                <a:latin typeface="Courier New"/>
                <a:ea typeface="Courier New"/>
                <a:cs typeface="Courier New"/>
                <a:sym typeface="Courier New"/>
              </a:rPr>
              <a:t>&gt;</a:t>
            </a:r>
            <a:endParaRPr sz="7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750">
                <a:solidFill>
                  <a:schemeClr val="dk1"/>
                </a:solidFill>
                <a:highlight>
                  <a:srgbClr val="FFFFFE"/>
                </a:highlight>
                <a:latin typeface="Courier New"/>
                <a:ea typeface="Courier New"/>
                <a:cs typeface="Courier New"/>
                <a:sym typeface="Courier New"/>
              </a:rPr>
              <a:t>       </a:t>
            </a:r>
            <a:r>
              <a:rPr lang="en" sz="750">
                <a:solidFill>
                  <a:srgbClr val="1F217D"/>
                </a:solidFill>
                <a:highlight>
                  <a:srgbClr val="FFFFFE"/>
                </a:highlight>
                <a:latin typeface="Courier New"/>
                <a:ea typeface="Courier New"/>
                <a:cs typeface="Courier New"/>
                <a:sym typeface="Courier New"/>
              </a:rPr>
              <a:t>&lt;/</a:t>
            </a:r>
            <a:r>
              <a:rPr lang="en" sz="750">
                <a:solidFill>
                  <a:srgbClr val="4D7FE2"/>
                </a:solidFill>
                <a:highlight>
                  <a:srgbClr val="FFFFFE"/>
                </a:highlight>
                <a:latin typeface="Courier New"/>
                <a:ea typeface="Courier New"/>
                <a:cs typeface="Courier New"/>
                <a:sym typeface="Courier New"/>
              </a:rPr>
              <a:t>thead</a:t>
            </a:r>
            <a:r>
              <a:rPr lang="en" sz="750">
                <a:solidFill>
                  <a:srgbClr val="1F217D"/>
                </a:solidFill>
                <a:highlight>
                  <a:srgbClr val="FFFFFE"/>
                </a:highlight>
                <a:latin typeface="Courier New"/>
                <a:ea typeface="Courier New"/>
                <a:cs typeface="Courier New"/>
                <a:sym typeface="Courier New"/>
              </a:rPr>
              <a:t>&gt;</a:t>
            </a:r>
            <a:endParaRPr sz="7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750">
                <a:solidFill>
                  <a:schemeClr val="dk1"/>
                </a:solidFill>
                <a:highlight>
                  <a:srgbClr val="FFFFFE"/>
                </a:highlight>
                <a:latin typeface="Courier New"/>
                <a:ea typeface="Courier New"/>
                <a:cs typeface="Courier New"/>
                <a:sym typeface="Courier New"/>
              </a:rPr>
              <a:t>       </a:t>
            </a:r>
            <a:r>
              <a:rPr lang="en" sz="750">
                <a:solidFill>
                  <a:srgbClr val="1F217D"/>
                </a:solidFill>
                <a:highlight>
                  <a:srgbClr val="FFFFFE"/>
                </a:highlight>
                <a:latin typeface="Courier New"/>
                <a:ea typeface="Courier New"/>
                <a:cs typeface="Courier New"/>
                <a:sym typeface="Courier New"/>
              </a:rPr>
              <a:t>&lt;</a:t>
            </a:r>
            <a:r>
              <a:rPr lang="en" sz="750">
                <a:solidFill>
                  <a:srgbClr val="4D7FE2"/>
                </a:solidFill>
                <a:highlight>
                  <a:srgbClr val="FFFFFE"/>
                </a:highlight>
                <a:latin typeface="Courier New"/>
                <a:ea typeface="Courier New"/>
                <a:cs typeface="Courier New"/>
                <a:sym typeface="Courier New"/>
              </a:rPr>
              <a:t>tbody</a:t>
            </a:r>
            <a:r>
              <a:rPr lang="en" sz="750">
                <a:solidFill>
                  <a:srgbClr val="1F217D"/>
                </a:solidFill>
                <a:highlight>
                  <a:srgbClr val="FFFFFE"/>
                </a:highlight>
                <a:latin typeface="Courier New"/>
                <a:ea typeface="Courier New"/>
                <a:cs typeface="Courier New"/>
                <a:sym typeface="Courier New"/>
              </a:rPr>
              <a:t>&gt;</a:t>
            </a:r>
            <a:endParaRPr sz="7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750">
                <a:solidFill>
                  <a:schemeClr val="dk1"/>
                </a:solidFill>
                <a:highlight>
                  <a:srgbClr val="FFFFFE"/>
                </a:highlight>
                <a:latin typeface="Courier New"/>
                <a:ea typeface="Courier New"/>
                <a:cs typeface="Courier New"/>
                <a:sym typeface="Courier New"/>
              </a:rPr>
              <a:t>           </a:t>
            </a:r>
            <a:r>
              <a:rPr lang="en" sz="750">
                <a:solidFill>
                  <a:srgbClr val="1F217D"/>
                </a:solidFill>
                <a:highlight>
                  <a:srgbClr val="FFFFFE"/>
                </a:highlight>
                <a:latin typeface="Courier New"/>
                <a:ea typeface="Courier New"/>
                <a:cs typeface="Courier New"/>
                <a:sym typeface="Courier New"/>
              </a:rPr>
              <a:t>&lt;</a:t>
            </a:r>
            <a:r>
              <a:rPr lang="en" sz="750">
                <a:solidFill>
                  <a:srgbClr val="4D7FE2"/>
                </a:solidFill>
                <a:highlight>
                  <a:srgbClr val="FFFFFE"/>
                </a:highlight>
                <a:latin typeface="Courier New"/>
                <a:ea typeface="Courier New"/>
                <a:cs typeface="Courier New"/>
                <a:sym typeface="Courier New"/>
              </a:rPr>
              <a:t>tr</a:t>
            </a:r>
            <a:r>
              <a:rPr lang="en" sz="750">
                <a:solidFill>
                  <a:srgbClr val="1F217D"/>
                </a:solidFill>
                <a:highlight>
                  <a:srgbClr val="FFFFFE"/>
                </a:highlight>
                <a:latin typeface="Courier New"/>
                <a:ea typeface="Courier New"/>
                <a:cs typeface="Courier New"/>
                <a:sym typeface="Courier New"/>
              </a:rPr>
              <a:t>&gt;</a:t>
            </a:r>
            <a:endParaRPr sz="7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750">
                <a:solidFill>
                  <a:schemeClr val="dk1"/>
                </a:solidFill>
                <a:highlight>
                  <a:srgbClr val="FFFFFE"/>
                </a:highlight>
                <a:latin typeface="Courier New"/>
                <a:ea typeface="Courier New"/>
                <a:cs typeface="Courier New"/>
                <a:sym typeface="Courier New"/>
              </a:rPr>
              <a:t>               </a:t>
            </a:r>
            <a:r>
              <a:rPr lang="en" sz="750">
                <a:solidFill>
                  <a:srgbClr val="1F217D"/>
                </a:solidFill>
                <a:highlight>
                  <a:srgbClr val="FFFFFE"/>
                </a:highlight>
                <a:latin typeface="Courier New"/>
                <a:ea typeface="Courier New"/>
                <a:cs typeface="Courier New"/>
                <a:sym typeface="Courier New"/>
              </a:rPr>
              <a:t>&lt;</a:t>
            </a:r>
            <a:r>
              <a:rPr lang="en" sz="750">
                <a:solidFill>
                  <a:srgbClr val="4D7FE2"/>
                </a:solidFill>
                <a:highlight>
                  <a:srgbClr val="FFFFFE"/>
                </a:highlight>
                <a:latin typeface="Courier New"/>
                <a:ea typeface="Courier New"/>
                <a:cs typeface="Courier New"/>
                <a:sym typeface="Courier New"/>
              </a:rPr>
              <a:t>td</a:t>
            </a:r>
            <a:r>
              <a:rPr lang="en" sz="750">
                <a:solidFill>
                  <a:srgbClr val="1F217D"/>
                </a:solidFill>
                <a:highlight>
                  <a:srgbClr val="FFFFFE"/>
                </a:highlight>
                <a:latin typeface="Courier New"/>
                <a:ea typeface="Courier New"/>
                <a:cs typeface="Courier New"/>
                <a:sym typeface="Courier New"/>
              </a:rPr>
              <a:t>&gt;</a:t>
            </a:r>
            <a:r>
              <a:rPr lang="en" sz="750">
                <a:solidFill>
                  <a:schemeClr val="dk1"/>
                </a:solidFill>
                <a:highlight>
                  <a:srgbClr val="FFFFFE"/>
                </a:highlight>
                <a:latin typeface="Courier New"/>
                <a:ea typeface="Courier New"/>
                <a:cs typeface="Courier New"/>
                <a:sym typeface="Courier New"/>
              </a:rPr>
              <a:t>Minge</a:t>
            </a:r>
            <a:r>
              <a:rPr lang="en" sz="750">
                <a:solidFill>
                  <a:srgbClr val="1F217D"/>
                </a:solidFill>
                <a:highlight>
                  <a:srgbClr val="FFFFFE"/>
                </a:highlight>
                <a:latin typeface="Courier New"/>
                <a:ea typeface="Courier New"/>
                <a:cs typeface="Courier New"/>
                <a:sym typeface="Courier New"/>
              </a:rPr>
              <a:t>&lt;/</a:t>
            </a:r>
            <a:r>
              <a:rPr lang="en" sz="750">
                <a:solidFill>
                  <a:srgbClr val="4D7FE2"/>
                </a:solidFill>
                <a:highlight>
                  <a:srgbClr val="FFFFFE"/>
                </a:highlight>
                <a:latin typeface="Courier New"/>
                <a:ea typeface="Courier New"/>
                <a:cs typeface="Courier New"/>
                <a:sym typeface="Courier New"/>
              </a:rPr>
              <a:t>td</a:t>
            </a:r>
            <a:r>
              <a:rPr lang="en" sz="750">
                <a:solidFill>
                  <a:srgbClr val="1F217D"/>
                </a:solidFill>
                <a:highlight>
                  <a:srgbClr val="FFFFFE"/>
                </a:highlight>
                <a:latin typeface="Courier New"/>
                <a:ea typeface="Courier New"/>
                <a:cs typeface="Courier New"/>
                <a:sym typeface="Courier New"/>
              </a:rPr>
              <a:t>&gt;</a:t>
            </a:r>
            <a:endParaRPr sz="7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750">
                <a:solidFill>
                  <a:schemeClr val="dk1"/>
                </a:solidFill>
                <a:highlight>
                  <a:srgbClr val="FFFFFE"/>
                </a:highlight>
                <a:latin typeface="Courier New"/>
                <a:ea typeface="Courier New"/>
                <a:cs typeface="Courier New"/>
                <a:sym typeface="Courier New"/>
              </a:rPr>
              <a:t>               </a:t>
            </a:r>
            <a:r>
              <a:rPr lang="en" sz="750">
                <a:solidFill>
                  <a:srgbClr val="1F217D"/>
                </a:solidFill>
                <a:highlight>
                  <a:srgbClr val="FFFFFE"/>
                </a:highlight>
                <a:latin typeface="Courier New"/>
                <a:ea typeface="Courier New"/>
                <a:cs typeface="Courier New"/>
                <a:sym typeface="Courier New"/>
              </a:rPr>
              <a:t>&lt;</a:t>
            </a:r>
            <a:r>
              <a:rPr lang="en" sz="750">
                <a:solidFill>
                  <a:srgbClr val="4D7FE2"/>
                </a:solidFill>
                <a:highlight>
                  <a:srgbClr val="FFFFFE"/>
                </a:highlight>
                <a:latin typeface="Courier New"/>
                <a:ea typeface="Courier New"/>
                <a:cs typeface="Courier New"/>
                <a:sym typeface="Courier New"/>
              </a:rPr>
              <a:t>td</a:t>
            </a:r>
            <a:r>
              <a:rPr lang="en" sz="750">
                <a:solidFill>
                  <a:srgbClr val="1F217D"/>
                </a:solidFill>
                <a:highlight>
                  <a:srgbClr val="FFFFFE"/>
                </a:highlight>
                <a:latin typeface="Courier New"/>
                <a:ea typeface="Courier New"/>
                <a:cs typeface="Courier New"/>
                <a:sym typeface="Courier New"/>
              </a:rPr>
              <a:t>&gt;</a:t>
            </a:r>
            <a:r>
              <a:rPr lang="en" sz="750">
                <a:solidFill>
                  <a:schemeClr val="dk1"/>
                </a:solidFill>
                <a:highlight>
                  <a:srgbClr val="FFFFFE"/>
                </a:highlight>
                <a:latin typeface="Courier New"/>
                <a:ea typeface="Courier New"/>
                <a:cs typeface="Courier New"/>
                <a:sym typeface="Courier New"/>
              </a:rPr>
              <a:t>Rosie</a:t>
            </a:r>
            <a:r>
              <a:rPr lang="en" sz="750">
                <a:solidFill>
                  <a:srgbClr val="1F217D"/>
                </a:solidFill>
                <a:highlight>
                  <a:srgbClr val="FFFFFE"/>
                </a:highlight>
                <a:latin typeface="Courier New"/>
                <a:ea typeface="Courier New"/>
                <a:cs typeface="Courier New"/>
                <a:sym typeface="Courier New"/>
              </a:rPr>
              <a:t>&lt;/</a:t>
            </a:r>
            <a:r>
              <a:rPr lang="en" sz="750">
                <a:solidFill>
                  <a:srgbClr val="4D7FE2"/>
                </a:solidFill>
                <a:highlight>
                  <a:srgbClr val="FFFFFE"/>
                </a:highlight>
                <a:latin typeface="Courier New"/>
                <a:ea typeface="Courier New"/>
                <a:cs typeface="Courier New"/>
                <a:sym typeface="Courier New"/>
              </a:rPr>
              <a:t>td</a:t>
            </a:r>
            <a:r>
              <a:rPr lang="en" sz="750">
                <a:solidFill>
                  <a:srgbClr val="1F217D"/>
                </a:solidFill>
                <a:highlight>
                  <a:srgbClr val="FFFFFE"/>
                </a:highlight>
                <a:latin typeface="Courier New"/>
                <a:ea typeface="Courier New"/>
                <a:cs typeface="Courier New"/>
                <a:sym typeface="Courier New"/>
              </a:rPr>
              <a:t>&gt;</a:t>
            </a:r>
            <a:endParaRPr sz="7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750">
                <a:solidFill>
                  <a:schemeClr val="dk1"/>
                </a:solidFill>
                <a:highlight>
                  <a:srgbClr val="FFFFFE"/>
                </a:highlight>
                <a:latin typeface="Courier New"/>
                <a:ea typeface="Courier New"/>
                <a:cs typeface="Courier New"/>
                <a:sym typeface="Courier New"/>
              </a:rPr>
              <a:t>           </a:t>
            </a:r>
            <a:r>
              <a:rPr lang="en" sz="750">
                <a:solidFill>
                  <a:srgbClr val="1F217D"/>
                </a:solidFill>
                <a:highlight>
                  <a:srgbClr val="FFFFFE"/>
                </a:highlight>
                <a:latin typeface="Courier New"/>
                <a:ea typeface="Courier New"/>
                <a:cs typeface="Courier New"/>
                <a:sym typeface="Courier New"/>
              </a:rPr>
              <a:t>&lt;/</a:t>
            </a:r>
            <a:r>
              <a:rPr lang="en" sz="750">
                <a:solidFill>
                  <a:srgbClr val="4D7FE2"/>
                </a:solidFill>
                <a:highlight>
                  <a:srgbClr val="FFFFFE"/>
                </a:highlight>
                <a:latin typeface="Courier New"/>
                <a:ea typeface="Courier New"/>
                <a:cs typeface="Courier New"/>
                <a:sym typeface="Courier New"/>
              </a:rPr>
              <a:t>tr</a:t>
            </a:r>
            <a:r>
              <a:rPr lang="en" sz="750">
                <a:solidFill>
                  <a:srgbClr val="1F217D"/>
                </a:solidFill>
                <a:highlight>
                  <a:srgbClr val="FFFFFE"/>
                </a:highlight>
                <a:latin typeface="Courier New"/>
                <a:ea typeface="Courier New"/>
                <a:cs typeface="Courier New"/>
                <a:sym typeface="Courier New"/>
              </a:rPr>
              <a:t>&gt;</a:t>
            </a:r>
            <a:endParaRPr sz="7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750">
                <a:solidFill>
                  <a:schemeClr val="dk1"/>
                </a:solidFill>
                <a:highlight>
                  <a:srgbClr val="FFFFFE"/>
                </a:highlight>
                <a:latin typeface="Courier New"/>
                <a:ea typeface="Courier New"/>
                <a:cs typeface="Courier New"/>
                <a:sym typeface="Courier New"/>
              </a:rPr>
              <a:t>           </a:t>
            </a:r>
            <a:r>
              <a:rPr lang="en" sz="750">
                <a:solidFill>
                  <a:srgbClr val="1F217D"/>
                </a:solidFill>
                <a:highlight>
                  <a:srgbClr val="FFFFFE"/>
                </a:highlight>
                <a:latin typeface="Courier New"/>
                <a:ea typeface="Courier New"/>
                <a:cs typeface="Courier New"/>
                <a:sym typeface="Courier New"/>
              </a:rPr>
              <a:t>&lt;</a:t>
            </a:r>
            <a:r>
              <a:rPr lang="en" sz="750">
                <a:solidFill>
                  <a:srgbClr val="4D7FE2"/>
                </a:solidFill>
                <a:highlight>
                  <a:srgbClr val="FFFFFE"/>
                </a:highlight>
                <a:latin typeface="Courier New"/>
                <a:ea typeface="Courier New"/>
                <a:cs typeface="Courier New"/>
                <a:sym typeface="Courier New"/>
              </a:rPr>
              <a:t>tr</a:t>
            </a:r>
            <a:r>
              <a:rPr lang="en" sz="750">
                <a:solidFill>
                  <a:srgbClr val="1F217D"/>
                </a:solidFill>
                <a:highlight>
                  <a:srgbClr val="FFFFFE"/>
                </a:highlight>
                <a:latin typeface="Courier New"/>
                <a:ea typeface="Courier New"/>
                <a:cs typeface="Courier New"/>
                <a:sym typeface="Courier New"/>
              </a:rPr>
              <a:t>&gt;</a:t>
            </a:r>
            <a:endParaRPr sz="7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750">
                <a:solidFill>
                  <a:schemeClr val="dk1"/>
                </a:solidFill>
                <a:highlight>
                  <a:srgbClr val="FFFFFE"/>
                </a:highlight>
                <a:latin typeface="Courier New"/>
                <a:ea typeface="Courier New"/>
                <a:cs typeface="Courier New"/>
                <a:sym typeface="Courier New"/>
              </a:rPr>
              <a:t>               </a:t>
            </a:r>
            <a:r>
              <a:rPr lang="en" sz="750">
                <a:solidFill>
                  <a:srgbClr val="1F217D"/>
                </a:solidFill>
                <a:highlight>
                  <a:srgbClr val="FFFFFE"/>
                </a:highlight>
                <a:latin typeface="Courier New"/>
                <a:ea typeface="Courier New"/>
                <a:cs typeface="Courier New"/>
                <a:sym typeface="Courier New"/>
              </a:rPr>
              <a:t>&lt;</a:t>
            </a:r>
            <a:r>
              <a:rPr lang="en" sz="750">
                <a:solidFill>
                  <a:srgbClr val="4D7FE2"/>
                </a:solidFill>
                <a:highlight>
                  <a:srgbClr val="FFFFFE"/>
                </a:highlight>
                <a:latin typeface="Courier New"/>
                <a:ea typeface="Courier New"/>
                <a:cs typeface="Courier New"/>
                <a:sym typeface="Courier New"/>
              </a:rPr>
              <a:t>td</a:t>
            </a:r>
            <a:r>
              <a:rPr lang="en" sz="750">
                <a:solidFill>
                  <a:srgbClr val="1F217D"/>
                </a:solidFill>
                <a:highlight>
                  <a:srgbClr val="FFFFFE"/>
                </a:highlight>
                <a:latin typeface="Courier New"/>
                <a:ea typeface="Courier New"/>
                <a:cs typeface="Courier New"/>
                <a:sym typeface="Courier New"/>
              </a:rPr>
              <a:t>&gt;</a:t>
            </a:r>
            <a:r>
              <a:rPr lang="en" sz="750">
                <a:solidFill>
                  <a:schemeClr val="dk1"/>
                </a:solidFill>
                <a:highlight>
                  <a:srgbClr val="FFFFFE"/>
                </a:highlight>
                <a:latin typeface="Courier New"/>
                <a:ea typeface="Courier New"/>
                <a:cs typeface="Courier New"/>
                <a:sym typeface="Courier New"/>
              </a:rPr>
              <a:t>Trotineta</a:t>
            </a:r>
            <a:r>
              <a:rPr lang="en" sz="750">
                <a:solidFill>
                  <a:srgbClr val="1F217D"/>
                </a:solidFill>
                <a:highlight>
                  <a:srgbClr val="FFFFFE"/>
                </a:highlight>
                <a:latin typeface="Courier New"/>
                <a:ea typeface="Courier New"/>
                <a:cs typeface="Courier New"/>
                <a:sym typeface="Courier New"/>
              </a:rPr>
              <a:t>&lt;/</a:t>
            </a:r>
            <a:r>
              <a:rPr lang="en" sz="750">
                <a:solidFill>
                  <a:srgbClr val="4D7FE2"/>
                </a:solidFill>
                <a:highlight>
                  <a:srgbClr val="FFFFFE"/>
                </a:highlight>
                <a:latin typeface="Courier New"/>
                <a:ea typeface="Courier New"/>
                <a:cs typeface="Courier New"/>
                <a:sym typeface="Courier New"/>
              </a:rPr>
              <a:t>td</a:t>
            </a:r>
            <a:r>
              <a:rPr lang="en" sz="750">
                <a:solidFill>
                  <a:srgbClr val="1F217D"/>
                </a:solidFill>
                <a:highlight>
                  <a:srgbClr val="FFFFFE"/>
                </a:highlight>
                <a:latin typeface="Courier New"/>
                <a:ea typeface="Courier New"/>
                <a:cs typeface="Courier New"/>
                <a:sym typeface="Courier New"/>
              </a:rPr>
              <a:t>&gt;</a:t>
            </a:r>
            <a:endParaRPr sz="7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750">
                <a:solidFill>
                  <a:schemeClr val="dk1"/>
                </a:solidFill>
                <a:highlight>
                  <a:srgbClr val="FFFFFE"/>
                </a:highlight>
                <a:latin typeface="Courier New"/>
                <a:ea typeface="Courier New"/>
                <a:cs typeface="Courier New"/>
                <a:sym typeface="Courier New"/>
              </a:rPr>
              <a:t>               </a:t>
            </a:r>
            <a:r>
              <a:rPr lang="en" sz="750">
                <a:solidFill>
                  <a:srgbClr val="1F217D"/>
                </a:solidFill>
                <a:highlight>
                  <a:srgbClr val="FFFFFE"/>
                </a:highlight>
                <a:latin typeface="Courier New"/>
                <a:ea typeface="Courier New"/>
                <a:cs typeface="Courier New"/>
                <a:sym typeface="Courier New"/>
              </a:rPr>
              <a:t>&lt;</a:t>
            </a:r>
            <a:r>
              <a:rPr lang="en" sz="750">
                <a:solidFill>
                  <a:srgbClr val="4D7FE2"/>
                </a:solidFill>
                <a:highlight>
                  <a:srgbClr val="FFFFFE"/>
                </a:highlight>
                <a:latin typeface="Courier New"/>
                <a:ea typeface="Courier New"/>
                <a:cs typeface="Courier New"/>
                <a:sym typeface="Courier New"/>
              </a:rPr>
              <a:t>td</a:t>
            </a:r>
            <a:r>
              <a:rPr lang="en" sz="750">
                <a:solidFill>
                  <a:srgbClr val="1F217D"/>
                </a:solidFill>
                <a:highlight>
                  <a:srgbClr val="FFFFFE"/>
                </a:highlight>
                <a:latin typeface="Courier New"/>
                <a:ea typeface="Courier New"/>
                <a:cs typeface="Courier New"/>
                <a:sym typeface="Courier New"/>
              </a:rPr>
              <a:t>&gt;</a:t>
            </a:r>
            <a:r>
              <a:rPr lang="en" sz="750">
                <a:solidFill>
                  <a:schemeClr val="dk1"/>
                </a:solidFill>
                <a:highlight>
                  <a:srgbClr val="FFFFFE"/>
                </a:highlight>
                <a:latin typeface="Courier New"/>
                <a:ea typeface="Courier New"/>
                <a:cs typeface="Courier New"/>
                <a:sym typeface="Courier New"/>
              </a:rPr>
              <a:t>Portoclaie</a:t>
            </a:r>
            <a:r>
              <a:rPr lang="en" sz="750">
                <a:solidFill>
                  <a:srgbClr val="1F217D"/>
                </a:solidFill>
                <a:highlight>
                  <a:srgbClr val="FFFFFE"/>
                </a:highlight>
                <a:latin typeface="Courier New"/>
                <a:ea typeface="Courier New"/>
                <a:cs typeface="Courier New"/>
                <a:sym typeface="Courier New"/>
              </a:rPr>
              <a:t>&lt;/</a:t>
            </a:r>
            <a:r>
              <a:rPr lang="en" sz="750">
                <a:solidFill>
                  <a:srgbClr val="4D7FE2"/>
                </a:solidFill>
                <a:highlight>
                  <a:srgbClr val="FFFFFE"/>
                </a:highlight>
                <a:latin typeface="Courier New"/>
                <a:ea typeface="Courier New"/>
                <a:cs typeface="Courier New"/>
                <a:sym typeface="Courier New"/>
              </a:rPr>
              <a:t>td</a:t>
            </a:r>
            <a:r>
              <a:rPr lang="en" sz="750">
                <a:solidFill>
                  <a:srgbClr val="1F217D"/>
                </a:solidFill>
                <a:highlight>
                  <a:srgbClr val="FFFFFE"/>
                </a:highlight>
                <a:latin typeface="Courier New"/>
                <a:ea typeface="Courier New"/>
                <a:cs typeface="Courier New"/>
                <a:sym typeface="Courier New"/>
              </a:rPr>
              <a:t>&gt;</a:t>
            </a:r>
            <a:endParaRPr sz="7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750">
                <a:solidFill>
                  <a:schemeClr val="dk1"/>
                </a:solidFill>
                <a:highlight>
                  <a:srgbClr val="FFFFFE"/>
                </a:highlight>
                <a:latin typeface="Courier New"/>
                <a:ea typeface="Courier New"/>
                <a:cs typeface="Courier New"/>
                <a:sym typeface="Courier New"/>
              </a:rPr>
              <a:t>           </a:t>
            </a:r>
            <a:r>
              <a:rPr lang="en" sz="750">
                <a:solidFill>
                  <a:srgbClr val="1F217D"/>
                </a:solidFill>
                <a:highlight>
                  <a:srgbClr val="FFFFFE"/>
                </a:highlight>
                <a:latin typeface="Courier New"/>
                <a:ea typeface="Courier New"/>
                <a:cs typeface="Courier New"/>
                <a:sym typeface="Courier New"/>
              </a:rPr>
              <a:t>&lt;/</a:t>
            </a:r>
            <a:r>
              <a:rPr lang="en" sz="750">
                <a:solidFill>
                  <a:srgbClr val="4D7FE2"/>
                </a:solidFill>
                <a:highlight>
                  <a:srgbClr val="FFFFFE"/>
                </a:highlight>
                <a:latin typeface="Courier New"/>
                <a:ea typeface="Courier New"/>
                <a:cs typeface="Courier New"/>
                <a:sym typeface="Courier New"/>
              </a:rPr>
              <a:t>tr</a:t>
            </a:r>
            <a:r>
              <a:rPr lang="en" sz="750">
                <a:solidFill>
                  <a:srgbClr val="1F217D"/>
                </a:solidFill>
                <a:highlight>
                  <a:srgbClr val="FFFFFE"/>
                </a:highlight>
                <a:latin typeface="Courier New"/>
                <a:ea typeface="Courier New"/>
                <a:cs typeface="Courier New"/>
                <a:sym typeface="Courier New"/>
              </a:rPr>
              <a:t>&gt;</a:t>
            </a:r>
            <a:endParaRPr sz="7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750">
                <a:solidFill>
                  <a:schemeClr val="dk1"/>
                </a:solidFill>
                <a:highlight>
                  <a:srgbClr val="FFFFFE"/>
                </a:highlight>
                <a:latin typeface="Courier New"/>
                <a:ea typeface="Courier New"/>
                <a:cs typeface="Courier New"/>
                <a:sym typeface="Courier New"/>
              </a:rPr>
              <a:t>           </a:t>
            </a:r>
            <a:r>
              <a:rPr lang="en" sz="750">
                <a:solidFill>
                  <a:srgbClr val="1F217D"/>
                </a:solidFill>
                <a:highlight>
                  <a:srgbClr val="FFFFFE"/>
                </a:highlight>
                <a:latin typeface="Courier New"/>
                <a:ea typeface="Courier New"/>
                <a:cs typeface="Courier New"/>
                <a:sym typeface="Courier New"/>
              </a:rPr>
              <a:t>&lt;</a:t>
            </a:r>
            <a:r>
              <a:rPr lang="en" sz="750">
                <a:solidFill>
                  <a:srgbClr val="4D7FE2"/>
                </a:solidFill>
                <a:highlight>
                  <a:srgbClr val="FFFFFE"/>
                </a:highlight>
                <a:latin typeface="Courier New"/>
                <a:ea typeface="Courier New"/>
                <a:cs typeface="Courier New"/>
                <a:sym typeface="Courier New"/>
              </a:rPr>
              <a:t>tr</a:t>
            </a:r>
            <a:r>
              <a:rPr lang="en" sz="750">
                <a:solidFill>
                  <a:srgbClr val="1F217D"/>
                </a:solidFill>
                <a:highlight>
                  <a:srgbClr val="FFFFFE"/>
                </a:highlight>
                <a:latin typeface="Courier New"/>
                <a:ea typeface="Courier New"/>
                <a:cs typeface="Courier New"/>
                <a:sym typeface="Courier New"/>
              </a:rPr>
              <a:t>&gt;</a:t>
            </a:r>
            <a:endParaRPr sz="7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750">
                <a:solidFill>
                  <a:schemeClr val="dk1"/>
                </a:solidFill>
                <a:highlight>
                  <a:srgbClr val="FFFFFE"/>
                </a:highlight>
                <a:latin typeface="Courier New"/>
                <a:ea typeface="Courier New"/>
                <a:cs typeface="Courier New"/>
                <a:sym typeface="Courier New"/>
              </a:rPr>
              <a:t>               </a:t>
            </a:r>
            <a:r>
              <a:rPr lang="en" sz="750">
                <a:solidFill>
                  <a:srgbClr val="1F217D"/>
                </a:solidFill>
                <a:highlight>
                  <a:srgbClr val="FFFFFE"/>
                </a:highlight>
                <a:latin typeface="Courier New"/>
                <a:ea typeface="Courier New"/>
                <a:cs typeface="Courier New"/>
                <a:sym typeface="Courier New"/>
              </a:rPr>
              <a:t>&lt;</a:t>
            </a:r>
            <a:r>
              <a:rPr lang="en" sz="750">
                <a:solidFill>
                  <a:srgbClr val="4D7FE2"/>
                </a:solidFill>
                <a:highlight>
                  <a:srgbClr val="FFFFFE"/>
                </a:highlight>
                <a:latin typeface="Courier New"/>
                <a:ea typeface="Courier New"/>
                <a:cs typeface="Courier New"/>
                <a:sym typeface="Courier New"/>
              </a:rPr>
              <a:t>td</a:t>
            </a:r>
            <a:r>
              <a:rPr lang="en" sz="750">
                <a:solidFill>
                  <a:srgbClr val="1F217D"/>
                </a:solidFill>
                <a:highlight>
                  <a:srgbClr val="FFFFFE"/>
                </a:highlight>
                <a:latin typeface="Courier New"/>
                <a:ea typeface="Courier New"/>
                <a:cs typeface="Courier New"/>
                <a:sym typeface="Courier New"/>
              </a:rPr>
              <a:t>&gt;</a:t>
            </a:r>
            <a:r>
              <a:rPr lang="en" sz="750">
                <a:solidFill>
                  <a:schemeClr val="dk1"/>
                </a:solidFill>
                <a:highlight>
                  <a:srgbClr val="FFFFFE"/>
                </a:highlight>
                <a:latin typeface="Courier New"/>
                <a:ea typeface="Courier New"/>
                <a:cs typeface="Courier New"/>
                <a:sym typeface="Courier New"/>
              </a:rPr>
              <a:t>Cub</a:t>
            </a:r>
            <a:r>
              <a:rPr lang="en" sz="750">
                <a:solidFill>
                  <a:srgbClr val="1F217D"/>
                </a:solidFill>
                <a:highlight>
                  <a:srgbClr val="FFFFFE"/>
                </a:highlight>
                <a:latin typeface="Courier New"/>
                <a:ea typeface="Courier New"/>
                <a:cs typeface="Courier New"/>
                <a:sym typeface="Courier New"/>
              </a:rPr>
              <a:t>&lt;/</a:t>
            </a:r>
            <a:r>
              <a:rPr lang="en" sz="750">
                <a:solidFill>
                  <a:srgbClr val="4D7FE2"/>
                </a:solidFill>
                <a:highlight>
                  <a:srgbClr val="FFFFFE"/>
                </a:highlight>
                <a:latin typeface="Courier New"/>
                <a:ea typeface="Courier New"/>
                <a:cs typeface="Courier New"/>
                <a:sym typeface="Courier New"/>
              </a:rPr>
              <a:t>td</a:t>
            </a:r>
            <a:r>
              <a:rPr lang="en" sz="750">
                <a:solidFill>
                  <a:srgbClr val="1F217D"/>
                </a:solidFill>
                <a:highlight>
                  <a:srgbClr val="FFFFFE"/>
                </a:highlight>
                <a:latin typeface="Courier New"/>
                <a:ea typeface="Courier New"/>
                <a:cs typeface="Courier New"/>
                <a:sym typeface="Courier New"/>
              </a:rPr>
              <a:t>&gt;</a:t>
            </a:r>
            <a:endParaRPr sz="7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750">
                <a:solidFill>
                  <a:schemeClr val="dk1"/>
                </a:solidFill>
                <a:highlight>
                  <a:srgbClr val="FFFFFE"/>
                </a:highlight>
                <a:latin typeface="Courier New"/>
                <a:ea typeface="Courier New"/>
                <a:cs typeface="Courier New"/>
                <a:sym typeface="Courier New"/>
              </a:rPr>
              <a:t>               </a:t>
            </a:r>
            <a:r>
              <a:rPr lang="en" sz="750">
                <a:solidFill>
                  <a:srgbClr val="1F217D"/>
                </a:solidFill>
                <a:highlight>
                  <a:srgbClr val="FFFFFE"/>
                </a:highlight>
                <a:latin typeface="Courier New"/>
                <a:ea typeface="Courier New"/>
                <a:cs typeface="Courier New"/>
                <a:sym typeface="Courier New"/>
              </a:rPr>
              <a:t>&lt;</a:t>
            </a:r>
            <a:r>
              <a:rPr lang="en" sz="750">
                <a:solidFill>
                  <a:srgbClr val="4D7FE2"/>
                </a:solidFill>
                <a:highlight>
                  <a:srgbClr val="FFFFFE"/>
                </a:highlight>
                <a:latin typeface="Courier New"/>
                <a:ea typeface="Courier New"/>
                <a:cs typeface="Courier New"/>
                <a:sym typeface="Courier New"/>
              </a:rPr>
              <a:t>td</a:t>
            </a:r>
            <a:r>
              <a:rPr lang="en" sz="750">
                <a:solidFill>
                  <a:srgbClr val="1F217D"/>
                </a:solidFill>
                <a:highlight>
                  <a:srgbClr val="FFFFFE"/>
                </a:highlight>
                <a:latin typeface="Courier New"/>
                <a:ea typeface="Courier New"/>
                <a:cs typeface="Courier New"/>
                <a:sym typeface="Courier New"/>
              </a:rPr>
              <a:t>&gt;</a:t>
            </a:r>
            <a:r>
              <a:rPr lang="en" sz="750">
                <a:solidFill>
                  <a:schemeClr val="dk1"/>
                </a:solidFill>
                <a:highlight>
                  <a:srgbClr val="FFFFFE"/>
                </a:highlight>
                <a:latin typeface="Courier New"/>
                <a:ea typeface="Courier New"/>
                <a:cs typeface="Courier New"/>
                <a:sym typeface="Courier New"/>
              </a:rPr>
              <a:t>Albastru</a:t>
            </a:r>
            <a:r>
              <a:rPr lang="en" sz="750">
                <a:solidFill>
                  <a:srgbClr val="1F217D"/>
                </a:solidFill>
                <a:highlight>
                  <a:srgbClr val="FFFFFE"/>
                </a:highlight>
                <a:latin typeface="Courier New"/>
                <a:ea typeface="Courier New"/>
                <a:cs typeface="Courier New"/>
                <a:sym typeface="Courier New"/>
              </a:rPr>
              <a:t>&lt;/</a:t>
            </a:r>
            <a:r>
              <a:rPr lang="en" sz="750">
                <a:solidFill>
                  <a:srgbClr val="4D7FE2"/>
                </a:solidFill>
                <a:highlight>
                  <a:srgbClr val="FFFFFE"/>
                </a:highlight>
                <a:latin typeface="Courier New"/>
                <a:ea typeface="Courier New"/>
                <a:cs typeface="Courier New"/>
                <a:sym typeface="Courier New"/>
              </a:rPr>
              <a:t>td</a:t>
            </a:r>
            <a:r>
              <a:rPr lang="en" sz="750">
                <a:solidFill>
                  <a:srgbClr val="1F217D"/>
                </a:solidFill>
                <a:highlight>
                  <a:srgbClr val="FFFFFE"/>
                </a:highlight>
                <a:latin typeface="Courier New"/>
                <a:ea typeface="Courier New"/>
                <a:cs typeface="Courier New"/>
                <a:sym typeface="Courier New"/>
              </a:rPr>
              <a:t>&gt;</a:t>
            </a:r>
            <a:endParaRPr sz="7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750">
                <a:solidFill>
                  <a:schemeClr val="dk1"/>
                </a:solidFill>
                <a:highlight>
                  <a:srgbClr val="FFFFFE"/>
                </a:highlight>
                <a:latin typeface="Courier New"/>
                <a:ea typeface="Courier New"/>
                <a:cs typeface="Courier New"/>
                <a:sym typeface="Courier New"/>
              </a:rPr>
              <a:t>           </a:t>
            </a:r>
            <a:r>
              <a:rPr lang="en" sz="750">
                <a:solidFill>
                  <a:srgbClr val="1F217D"/>
                </a:solidFill>
                <a:highlight>
                  <a:srgbClr val="FFFFFE"/>
                </a:highlight>
                <a:latin typeface="Courier New"/>
                <a:ea typeface="Courier New"/>
                <a:cs typeface="Courier New"/>
                <a:sym typeface="Courier New"/>
              </a:rPr>
              <a:t>&lt;/</a:t>
            </a:r>
            <a:r>
              <a:rPr lang="en" sz="750">
                <a:solidFill>
                  <a:srgbClr val="4D7FE2"/>
                </a:solidFill>
                <a:highlight>
                  <a:srgbClr val="FFFFFE"/>
                </a:highlight>
                <a:latin typeface="Courier New"/>
                <a:ea typeface="Courier New"/>
                <a:cs typeface="Courier New"/>
                <a:sym typeface="Courier New"/>
              </a:rPr>
              <a:t>tr</a:t>
            </a:r>
            <a:r>
              <a:rPr lang="en" sz="750">
                <a:solidFill>
                  <a:srgbClr val="1F217D"/>
                </a:solidFill>
                <a:highlight>
                  <a:srgbClr val="FFFFFE"/>
                </a:highlight>
                <a:latin typeface="Courier New"/>
                <a:ea typeface="Courier New"/>
                <a:cs typeface="Courier New"/>
                <a:sym typeface="Courier New"/>
              </a:rPr>
              <a:t>&gt;</a:t>
            </a:r>
            <a:endParaRPr sz="7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750">
                <a:solidFill>
                  <a:schemeClr val="dk1"/>
                </a:solidFill>
                <a:highlight>
                  <a:srgbClr val="FFFFFE"/>
                </a:highlight>
                <a:latin typeface="Courier New"/>
                <a:ea typeface="Courier New"/>
                <a:cs typeface="Courier New"/>
                <a:sym typeface="Courier New"/>
              </a:rPr>
              <a:t>           </a:t>
            </a:r>
            <a:r>
              <a:rPr lang="en" sz="750">
                <a:solidFill>
                  <a:srgbClr val="1F217D"/>
                </a:solidFill>
                <a:highlight>
                  <a:srgbClr val="FFFFFE"/>
                </a:highlight>
                <a:latin typeface="Courier New"/>
                <a:ea typeface="Courier New"/>
                <a:cs typeface="Courier New"/>
                <a:sym typeface="Courier New"/>
              </a:rPr>
              <a:t>&lt;</a:t>
            </a:r>
            <a:r>
              <a:rPr lang="en" sz="750">
                <a:solidFill>
                  <a:srgbClr val="4D7FE2"/>
                </a:solidFill>
                <a:highlight>
                  <a:srgbClr val="FFFFFE"/>
                </a:highlight>
                <a:latin typeface="Courier New"/>
                <a:ea typeface="Courier New"/>
                <a:cs typeface="Courier New"/>
                <a:sym typeface="Courier New"/>
              </a:rPr>
              <a:t>tr</a:t>
            </a:r>
            <a:r>
              <a:rPr lang="en" sz="750">
                <a:solidFill>
                  <a:srgbClr val="1F217D"/>
                </a:solidFill>
                <a:highlight>
                  <a:srgbClr val="FFFFFE"/>
                </a:highlight>
                <a:latin typeface="Courier New"/>
                <a:ea typeface="Courier New"/>
                <a:cs typeface="Courier New"/>
                <a:sym typeface="Courier New"/>
              </a:rPr>
              <a:t>&gt;</a:t>
            </a:r>
            <a:endParaRPr sz="7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750">
                <a:solidFill>
                  <a:schemeClr val="dk1"/>
                </a:solidFill>
                <a:highlight>
                  <a:srgbClr val="FFFFFE"/>
                </a:highlight>
                <a:latin typeface="Courier New"/>
                <a:ea typeface="Courier New"/>
                <a:cs typeface="Courier New"/>
                <a:sym typeface="Courier New"/>
              </a:rPr>
              <a:t>               </a:t>
            </a:r>
            <a:r>
              <a:rPr lang="en" sz="750">
                <a:solidFill>
                  <a:srgbClr val="1F217D"/>
                </a:solidFill>
                <a:highlight>
                  <a:srgbClr val="FFFFFE"/>
                </a:highlight>
                <a:latin typeface="Courier New"/>
                <a:ea typeface="Courier New"/>
                <a:cs typeface="Courier New"/>
                <a:sym typeface="Courier New"/>
              </a:rPr>
              <a:t>&lt;</a:t>
            </a:r>
            <a:r>
              <a:rPr lang="en" sz="750">
                <a:solidFill>
                  <a:srgbClr val="4D7FE2"/>
                </a:solidFill>
                <a:highlight>
                  <a:srgbClr val="FFFFFE"/>
                </a:highlight>
                <a:latin typeface="Courier New"/>
                <a:ea typeface="Courier New"/>
                <a:cs typeface="Courier New"/>
                <a:sym typeface="Courier New"/>
              </a:rPr>
              <a:t>td</a:t>
            </a:r>
            <a:r>
              <a:rPr lang="en" sz="750">
                <a:solidFill>
                  <a:srgbClr val="1F217D"/>
                </a:solidFill>
                <a:highlight>
                  <a:srgbClr val="FFFFFE"/>
                </a:highlight>
                <a:latin typeface="Courier New"/>
                <a:ea typeface="Courier New"/>
                <a:cs typeface="Courier New"/>
                <a:sym typeface="Courier New"/>
              </a:rPr>
              <a:t>&gt;</a:t>
            </a:r>
            <a:r>
              <a:rPr lang="en" sz="750">
                <a:solidFill>
                  <a:schemeClr val="dk1"/>
                </a:solidFill>
                <a:highlight>
                  <a:srgbClr val="FFFFFE"/>
                </a:highlight>
                <a:latin typeface="Courier New"/>
                <a:ea typeface="Courier New"/>
                <a:cs typeface="Courier New"/>
                <a:sym typeface="Courier New"/>
              </a:rPr>
              <a:t>Balon</a:t>
            </a:r>
            <a:r>
              <a:rPr lang="en" sz="750">
                <a:solidFill>
                  <a:srgbClr val="1F217D"/>
                </a:solidFill>
                <a:highlight>
                  <a:srgbClr val="FFFFFE"/>
                </a:highlight>
                <a:latin typeface="Courier New"/>
                <a:ea typeface="Courier New"/>
                <a:cs typeface="Courier New"/>
                <a:sym typeface="Courier New"/>
              </a:rPr>
              <a:t>&lt;/</a:t>
            </a:r>
            <a:r>
              <a:rPr lang="en" sz="750">
                <a:solidFill>
                  <a:srgbClr val="4D7FE2"/>
                </a:solidFill>
                <a:highlight>
                  <a:srgbClr val="FFFFFE"/>
                </a:highlight>
                <a:latin typeface="Courier New"/>
                <a:ea typeface="Courier New"/>
                <a:cs typeface="Courier New"/>
                <a:sym typeface="Courier New"/>
              </a:rPr>
              <a:t>td</a:t>
            </a:r>
            <a:r>
              <a:rPr lang="en" sz="750">
                <a:solidFill>
                  <a:srgbClr val="1F217D"/>
                </a:solidFill>
                <a:highlight>
                  <a:srgbClr val="FFFFFE"/>
                </a:highlight>
                <a:latin typeface="Courier New"/>
                <a:ea typeface="Courier New"/>
                <a:cs typeface="Courier New"/>
                <a:sym typeface="Courier New"/>
              </a:rPr>
              <a:t>&gt;</a:t>
            </a:r>
            <a:endParaRPr sz="7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750">
                <a:solidFill>
                  <a:schemeClr val="dk1"/>
                </a:solidFill>
                <a:highlight>
                  <a:srgbClr val="FFFFFE"/>
                </a:highlight>
                <a:latin typeface="Courier New"/>
                <a:ea typeface="Courier New"/>
                <a:cs typeface="Courier New"/>
                <a:sym typeface="Courier New"/>
              </a:rPr>
              <a:t>               </a:t>
            </a:r>
            <a:r>
              <a:rPr lang="en" sz="750">
                <a:solidFill>
                  <a:srgbClr val="1F217D"/>
                </a:solidFill>
                <a:highlight>
                  <a:srgbClr val="FFFFFE"/>
                </a:highlight>
                <a:latin typeface="Courier New"/>
                <a:ea typeface="Courier New"/>
                <a:cs typeface="Courier New"/>
                <a:sym typeface="Courier New"/>
              </a:rPr>
              <a:t>&lt;</a:t>
            </a:r>
            <a:r>
              <a:rPr lang="en" sz="750">
                <a:solidFill>
                  <a:srgbClr val="4D7FE2"/>
                </a:solidFill>
                <a:highlight>
                  <a:srgbClr val="FFFFFE"/>
                </a:highlight>
                <a:latin typeface="Courier New"/>
                <a:ea typeface="Courier New"/>
                <a:cs typeface="Courier New"/>
                <a:sym typeface="Courier New"/>
              </a:rPr>
              <a:t>td</a:t>
            </a:r>
            <a:r>
              <a:rPr lang="en" sz="750">
                <a:solidFill>
                  <a:srgbClr val="1F217D"/>
                </a:solidFill>
                <a:highlight>
                  <a:srgbClr val="FFFFFE"/>
                </a:highlight>
                <a:latin typeface="Courier New"/>
                <a:ea typeface="Courier New"/>
                <a:cs typeface="Courier New"/>
                <a:sym typeface="Courier New"/>
              </a:rPr>
              <a:t>&gt;</a:t>
            </a:r>
            <a:r>
              <a:rPr lang="en" sz="750">
                <a:solidFill>
                  <a:schemeClr val="dk1"/>
                </a:solidFill>
                <a:highlight>
                  <a:srgbClr val="FFFFFE"/>
                </a:highlight>
                <a:latin typeface="Courier New"/>
                <a:ea typeface="Courier New"/>
                <a:cs typeface="Courier New"/>
                <a:sym typeface="Courier New"/>
              </a:rPr>
              <a:t>Verde</a:t>
            </a:r>
            <a:r>
              <a:rPr lang="en" sz="750">
                <a:solidFill>
                  <a:srgbClr val="1F217D"/>
                </a:solidFill>
                <a:highlight>
                  <a:srgbClr val="FFFFFE"/>
                </a:highlight>
                <a:latin typeface="Courier New"/>
                <a:ea typeface="Courier New"/>
                <a:cs typeface="Courier New"/>
                <a:sym typeface="Courier New"/>
              </a:rPr>
              <a:t>&lt;/</a:t>
            </a:r>
            <a:r>
              <a:rPr lang="en" sz="750">
                <a:solidFill>
                  <a:srgbClr val="4D7FE2"/>
                </a:solidFill>
                <a:highlight>
                  <a:srgbClr val="FFFFFE"/>
                </a:highlight>
                <a:latin typeface="Courier New"/>
                <a:ea typeface="Courier New"/>
                <a:cs typeface="Courier New"/>
                <a:sym typeface="Courier New"/>
              </a:rPr>
              <a:t>td</a:t>
            </a:r>
            <a:r>
              <a:rPr lang="en" sz="750">
                <a:solidFill>
                  <a:srgbClr val="1F217D"/>
                </a:solidFill>
                <a:highlight>
                  <a:srgbClr val="FFFFFE"/>
                </a:highlight>
                <a:latin typeface="Courier New"/>
                <a:ea typeface="Courier New"/>
                <a:cs typeface="Courier New"/>
                <a:sym typeface="Courier New"/>
              </a:rPr>
              <a:t>&gt;</a:t>
            </a:r>
            <a:endParaRPr sz="7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750">
                <a:solidFill>
                  <a:schemeClr val="dk1"/>
                </a:solidFill>
                <a:highlight>
                  <a:srgbClr val="FFFFFE"/>
                </a:highlight>
                <a:latin typeface="Courier New"/>
                <a:ea typeface="Courier New"/>
                <a:cs typeface="Courier New"/>
                <a:sym typeface="Courier New"/>
              </a:rPr>
              <a:t>           </a:t>
            </a:r>
            <a:r>
              <a:rPr lang="en" sz="750">
                <a:solidFill>
                  <a:srgbClr val="1F217D"/>
                </a:solidFill>
                <a:highlight>
                  <a:srgbClr val="FFFFFE"/>
                </a:highlight>
                <a:latin typeface="Courier New"/>
                <a:ea typeface="Courier New"/>
                <a:cs typeface="Courier New"/>
                <a:sym typeface="Courier New"/>
              </a:rPr>
              <a:t>&lt;/</a:t>
            </a:r>
            <a:r>
              <a:rPr lang="en" sz="750">
                <a:solidFill>
                  <a:srgbClr val="4D7FE2"/>
                </a:solidFill>
                <a:highlight>
                  <a:srgbClr val="FFFFFE"/>
                </a:highlight>
                <a:latin typeface="Courier New"/>
                <a:ea typeface="Courier New"/>
                <a:cs typeface="Courier New"/>
                <a:sym typeface="Courier New"/>
              </a:rPr>
              <a:t>tr</a:t>
            </a:r>
            <a:r>
              <a:rPr lang="en" sz="750">
                <a:solidFill>
                  <a:srgbClr val="1F217D"/>
                </a:solidFill>
                <a:highlight>
                  <a:srgbClr val="FFFFFE"/>
                </a:highlight>
                <a:latin typeface="Courier New"/>
                <a:ea typeface="Courier New"/>
                <a:cs typeface="Courier New"/>
                <a:sym typeface="Courier New"/>
              </a:rPr>
              <a:t>&gt;</a:t>
            </a:r>
            <a:endParaRPr sz="7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750">
                <a:solidFill>
                  <a:schemeClr val="dk1"/>
                </a:solidFill>
                <a:highlight>
                  <a:srgbClr val="FFFFFE"/>
                </a:highlight>
                <a:latin typeface="Courier New"/>
                <a:ea typeface="Courier New"/>
                <a:cs typeface="Courier New"/>
                <a:sym typeface="Courier New"/>
              </a:rPr>
              <a:t>       </a:t>
            </a:r>
            <a:r>
              <a:rPr lang="en" sz="750">
                <a:solidFill>
                  <a:srgbClr val="1F217D"/>
                </a:solidFill>
                <a:highlight>
                  <a:srgbClr val="FFFFFE"/>
                </a:highlight>
                <a:latin typeface="Courier New"/>
                <a:ea typeface="Courier New"/>
                <a:cs typeface="Courier New"/>
                <a:sym typeface="Courier New"/>
              </a:rPr>
              <a:t>&lt;/</a:t>
            </a:r>
            <a:r>
              <a:rPr lang="en" sz="750">
                <a:solidFill>
                  <a:srgbClr val="4D7FE2"/>
                </a:solidFill>
                <a:highlight>
                  <a:srgbClr val="FFFFFE"/>
                </a:highlight>
                <a:latin typeface="Courier New"/>
                <a:ea typeface="Courier New"/>
                <a:cs typeface="Courier New"/>
                <a:sym typeface="Courier New"/>
              </a:rPr>
              <a:t>tbody</a:t>
            </a:r>
            <a:r>
              <a:rPr lang="en" sz="750">
                <a:solidFill>
                  <a:srgbClr val="1F217D"/>
                </a:solidFill>
                <a:highlight>
                  <a:srgbClr val="FFFFFE"/>
                </a:highlight>
                <a:latin typeface="Courier New"/>
                <a:ea typeface="Courier New"/>
                <a:cs typeface="Courier New"/>
                <a:sym typeface="Courier New"/>
              </a:rPr>
              <a:t>&gt;</a:t>
            </a:r>
            <a:endParaRPr sz="7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750">
                <a:solidFill>
                  <a:schemeClr val="dk1"/>
                </a:solidFill>
                <a:highlight>
                  <a:srgbClr val="FFFFFE"/>
                </a:highlight>
                <a:latin typeface="Courier New"/>
                <a:ea typeface="Courier New"/>
                <a:cs typeface="Courier New"/>
                <a:sym typeface="Courier New"/>
              </a:rPr>
              <a:t>       </a:t>
            </a:r>
            <a:r>
              <a:rPr lang="en" sz="750">
                <a:solidFill>
                  <a:srgbClr val="1F217D"/>
                </a:solidFill>
                <a:highlight>
                  <a:srgbClr val="FFFFFE"/>
                </a:highlight>
                <a:latin typeface="Courier New"/>
                <a:ea typeface="Courier New"/>
                <a:cs typeface="Courier New"/>
                <a:sym typeface="Courier New"/>
              </a:rPr>
              <a:t>&lt;</a:t>
            </a:r>
            <a:r>
              <a:rPr lang="en" sz="750">
                <a:solidFill>
                  <a:srgbClr val="4D7FE2"/>
                </a:solidFill>
                <a:highlight>
                  <a:srgbClr val="FFFFFE"/>
                </a:highlight>
                <a:latin typeface="Courier New"/>
                <a:ea typeface="Courier New"/>
                <a:cs typeface="Courier New"/>
                <a:sym typeface="Courier New"/>
              </a:rPr>
              <a:t>tfoot</a:t>
            </a:r>
            <a:r>
              <a:rPr lang="en" sz="750">
                <a:solidFill>
                  <a:srgbClr val="1F217D"/>
                </a:solidFill>
                <a:highlight>
                  <a:srgbClr val="FFFFFE"/>
                </a:highlight>
                <a:latin typeface="Courier New"/>
                <a:ea typeface="Courier New"/>
                <a:cs typeface="Courier New"/>
                <a:sym typeface="Courier New"/>
              </a:rPr>
              <a:t>&gt;</a:t>
            </a:r>
            <a:endParaRPr sz="7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750">
                <a:solidFill>
                  <a:schemeClr val="dk1"/>
                </a:solidFill>
                <a:highlight>
                  <a:srgbClr val="FFFFFE"/>
                </a:highlight>
                <a:latin typeface="Courier New"/>
                <a:ea typeface="Courier New"/>
                <a:cs typeface="Courier New"/>
                <a:sym typeface="Courier New"/>
              </a:rPr>
              <a:t>           </a:t>
            </a:r>
            <a:r>
              <a:rPr lang="en" sz="750">
                <a:solidFill>
                  <a:srgbClr val="1F217D"/>
                </a:solidFill>
                <a:highlight>
                  <a:srgbClr val="FFFFFE"/>
                </a:highlight>
                <a:latin typeface="Courier New"/>
                <a:ea typeface="Courier New"/>
                <a:cs typeface="Courier New"/>
                <a:sym typeface="Courier New"/>
              </a:rPr>
              <a:t>&lt;</a:t>
            </a:r>
            <a:r>
              <a:rPr lang="en" sz="750">
                <a:solidFill>
                  <a:srgbClr val="4D7FE2"/>
                </a:solidFill>
                <a:highlight>
                  <a:srgbClr val="FFFFFE"/>
                </a:highlight>
                <a:latin typeface="Courier New"/>
                <a:ea typeface="Courier New"/>
                <a:cs typeface="Courier New"/>
                <a:sym typeface="Courier New"/>
              </a:rPr>
              <a:t>tr</a:t>
            </a:r>
            <a:r>
              <a:rPr lang="en" sz="750">
                <a:solidFill>
                  <a:srgbClr val="1F217D"/>
                </a:solidFill>
                <a:highlight>
                  <a:srgbClr val="FFFFFE"/>
                </a:highlight>
                <a:latin typeface="Courier New"/>
                <a:ea typeface="Courier New"/>
                <a:cs typeface="Courier New"/>
                <a:sym typeface="Courier New"/>
              </a:rPr>
              <a:t>&gt;</a:t>
            </a:r>
            <a:endParaRPr sz="7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750">
                <a:solidFill>
                  <a:schemeClr val="dk1"/>
                </a:solidFill>
                <a:highlight>
                  <a:srgbClr val="FFFFFE"/>
                </a:highlight>
                <a:latin typeface="Courier New"/>
                <a:ea typeface="Courier New"/>
                <a:cs typeface="Courier New"/>
                <a:sym typeface="Courier New"/>
              </a:rPr>
              <a:t>               </a:t>
            </a:r>
            <a:r>
              <a:rPr lang="en" sz="750">
                <a:solidFill>
                  <a:srgbClr val="1F217D"/>
                </a:solidFill>
                <a:highlight>
                  <a:srgbClr val="FFFFFE"/>
                </a:highlight>
                <a:latin typeface="Courier New"/>
                <a:ea typeface="Courier New"/>
                <a:cs typeface="Courier New"/>
                <a:sym typeface="Courier New"/>
              </a:rPr>
              <a:t>&lt;</a:t>
            </a:r>
            <a:r>
              <a:rPr lang="en" sz="750">
                <a:solidFill>
                  <a:srgbClr val="4D7FE2"/>
                </a:solidFill>
                <a:highlight>
                  <a:srgbClr val="FFFFFE"/>
                </a:highlight>
                <a:latin typeface="Courier New"/>
                <a:ea typeface="Courier New"/>
                <a:cs typeface="Courier New"/>
                <a:sym typeface="Courier New"/>
              </a:rPr>
              <a:t>td</a:t>
            </a:r>
            <a:r>
              <a:rPr lang="en" sz="750">
                <a:solidFill>
                  <a:schemeClr val="dk1"/>
                </a:solidFill>
                <a:highlight>
                  <a:srgbClr val="FFFFFE"/>
                </a:highlight>
                <a:latin typeface="Courier New"/>
                <a:ea typeface="Courier New"/>
                <a:cs typeface="Courier New"/>
                <a:sym typeface="Courier New"/>
              </a:rPr>
              <a:t> </a:t>
            </a:r>
            <a:r>
              <a:rPr lang="en" sz="750">
                <a:solidFill>
                  <a:srgbClr val="984E9C"/>
                </a:solidFill>
                <a:highlight>
                  <a:srgbClr val="FFFFFE"/>
                </a:highlight>
                <a:latin typeface="Courier New"/>
                <a:ea typeface="Courier New"/>
                <a:cs typeface="Courier New"/>
                <a:sym typeface="Courier New"/>
              </a:rPr>
              <a:t>colspan</a:t>
            </a:r>
            <a:r>
              <a:rPr lang="en" sz="750">
                <a:solidFill>
                  <a:srgbClr val="1F217D"/>
                </a:solidFill>
                <a:highlight>
                  <a:srgbClr val="FFFFFE"/>
                </a:highlight>
                <a:latin typeface="Courier New"/>
                <a:ea typeface="Courier New"/>
                <a:cs typeface="Courier New"/>
                <a:sym typeface="Courier New"/>
              </a:rPr>
              <a:t>=</a:t>
            </a:r>
            <a:r>
              <a:rPr lang="en" sz="750">
                <a:solidFill>
                  <a:srgbClr val="AC9037"/>
                </a:solidFill>
                <a:highlight>
                  <a:srgbClr val="FFFFFE"/>
                </a:highlight>
                <a:latin typeface="Courier New"/>
                <a:ea typeface="Courier New"/>
                <a:cs typeface="Courier New"/>
                <a:sym typeface="Courier New"/>
              </a:rPr>
              <a:t>"2"</a:t>
            </a:r>
            <a:r>
              <a:rPr lang="en" sz="750">
                <a:solidFill>
                  <a:srgbClr val="1F217D"/>
                </a:solidFill>
                <a:highlight>
                  <a:srgbClr val="FFFFFE"/>
                </a:highlight>
                <a:latin typeface="Courier New"/>
                <a:ea typeface="Courier New"/>
                <a:cs typeface="Courier New"/>
                <a:sym typeface="Courier New"/>
              </a:rPr>
              <a:t>&gt;</a:t>
            </a:r>
            <a:r>
              <a:rPr lang="en" sz="750">
                <a:solidFill>
                  <a:schemeClr val="dk1"/>
                </a:solidFill>
                <a:highlight>
                  <a:srgbClr val="FFFFFE"/>
                </a:highlight>
                <a:latin typeface="Courier New"/>
                <a:ea typeface="Courier New"/>
                <a:cs typeface="Courier New"/>
                <a:sym typeface="Courier New"/>
              </a:rPr>
              <a:t>In total 4 entități.</a:t>
            </a:r>
            <a:r>
              <a:rPr lang="en" sz="750">
                <a:solidFill>
                  <a:srgbClr val="1F217D"/>
                </a:solidFill>
                <a:highlight>
                  <a:srgbClr val="FFFFFE"/>
                </a:highlight>
                <a:latin typeface="Courier New"/>
                <a:ea typeface="Courier New"/>
                <a:cs typeface="Courier New"/>
                <a:sym typeface="Courier New"/>
              </a:rPr>
              <a:t>&lt;/</a:t>
            </a:r>
            <a:r>
              <a:rPr lang="en" sz="750">
                <a:solidFill>
                  <a:srgbClr val="4D7FE2"/>
                </a:solidFill>
                <a:highlight>
                  <a:srgbClr val="FFFFFE"/>
                </a:highlight>
                <a:latin typeface="Courier New"/>
                <a:ea typeface="Courier New"/>
                <a:cs typeface="Courier New"/>
                <a:sym typeface="Courier New"/>
              </a:rPr>
              <a:t>td</a:t>
            </a:r>
            <a:r>
              <a:rPr lang="en" sz="750">
                <a:solidFill>
                  <a:srgbClr val="1F217D"/>
                </a:solidFill>
                <a:highlight>
                  <a:srgbClr val="FFFFFE"/>
                </a:highlight>
                <a:latin typeface="Courier New"/>
                <a:ea typeface="Courier New"/>
                <a:cs typeface="Courier New"/>
                <a:sym typeface="Courier New"/>
              </a:rPr>
              <a:t>&gt;</a:t>
            </a:r>
            <a:endParaRPr sz="7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750">
                <a:solidFill>
                  <a:schemeClr val="dk1"/>
                </a:solidFill>
                <a:highlight>
                  <a:srgbClr val="FFFFFE"/>
                </a:highlight>
                <a:latin typeface="Courier New"/>
                <a:ea typeface="Courier New"/>
                <a:cs typeface="Courier New"/>
                <a:sym typeface="Courier New"/>
              </a:rPr>
              <a:t>           </a:t>
            </a:r>
            <a:r>
              <a:rPr lang="en" sz="750">
                <a:solidFill>
                  <a:srgbClr val="1F217D"/>
                </a:solidFill>
                <a:highlight>
                  <a:srgbClr val="FFFFFE"/>
                </a:highlight>
                <a:latin typeface="Courier New"/>
                <a:ea typeface="Courier New"/>
                <a:cs typeface="Courier New"/>
                <a:sym typeface="Courier New"/>
              </a:rPr>
              <a:t>&lt;/</a:t>
            </a:r>
            <a:r>
              <a:rPr lang="en" sz="750">
                <a:solidFill>
                  <a:srgbClr val="4D7FE2"/>
                </a:solidFill>
                <a:highlight>
                  <a:srgbClr val="FFFFFE"/>
                </a:highlight>
                <a:latin typeface="Courier New"/>
                <a:ea typeface="Courier New"/>
                <a:cs typeface="Courier New"/>
                <a:sym typeface="Courier New"/>
              </a:rPr>
              <a:t>tr</a:t>
            </a:r>
            <a:r>
              <a:rPr lang="en" sz="750">
                <a:solidFill>
                  <a:srgbClr val="1F217D"/>
                </a:solidFill>
                <a:highlight>
                  <a:srgbClr val="FFFFFE"/>
                </a:highlight>
                <a:latin typeface="Courier New"/>
                <a:ea typeface="Courier New"/>
                <a:cs typeface="Courier New"/>
                <a:sym typeface="Courier New"/>
              </a:rPr>
              <a:t>&gt;</a:t>
            </a:r>
            <a:endParaRPr sz="7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750">
                <a:solidFill>
                  <a:schemeClr val="dk1"/>
                </a:solidFill>
                <a:highlight>
                  <a:srgbClr val="FFFFFE"/>
                </a:highlight>
                <a:latin typeface="Courier New"/>
                <a:ea typeface="Courier New"/>
                <a:cs typeface="Courier New"/>
                <a:sym typeface="Courier New"/>
              </a:rPr>
              <a:t>       </a:t>
            </a:r>
            <a:r>
              <a:rPr lang="en" sz="750">
                <a:solidFill>
                  <a:srgbClr val="1F217D"/>
                </a:solidFill>
                <a:highlight>
                  <a:srgbClr val="FFFFFE"/>
                </a:highlight>
                <a:latin typeface="Courier New"/>
                <a:ea typeface="Courier New"/>
                <a:cs typeface="Courier New"/>
                <a:sym typeface="Courier New"/>
              </a:rPr>
              <a:t>&lt;/</a:t>
            </a:r>
            <a:r>
              <a:rPr lang="en" sz="750">
                <a:solidFill>
                  <a:srgbClr val="4D7FE2"/>
                </a:solidFill>
                <a:highlight>
                  <a:srgbClr val="FFFFFE"/>
                </a:highlight>
                <a:latin typeface="Courier New"/>
                <a:ea typeface="Courier New"/>
                <a:cs typeface="Courier New"/>
                <a:sym typeface="Courier New"/>
              </a:rPr>
              <a:t>tfoot</a:t>
            </a:r>
            <a:r>
              <a:rPr lang="en" sz="750">
                <a:solidFill>
                  <a:srgbClr val="1F217D"/>
                </a:solidFill>
                <a:highlight>
                  <a:srgbClr val="FFFFFE"/>
                </a:highlight>
                <a:latin typeface="Courier New"/>
                <a:ea typeface="Courier New"/>
                <a:cs typeface="Courier New"/>
                <a:sym typeface="Courier New"/>
              </a:rPr>
              <a:t>&gt;</a:t>
            </a:r>
            <a:endParaRPr sz="7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750">
                <a:solidFill>
                  <a:schemeClr val="dk1"/>
                </a:solidFill>
                <a:highlight>
                  <a:srgbClr val="FFFFFE"/>
                </a:highlight>
                <a:latin typeface="Courier New"/>
                <a:ea typeface="Courier New"/>
                <a:cs typeface="Courier New"/>
                <a:sym typeface="Courier New"/>
              </a:rPr>
              <a:t>   </a:t>
            </a:r>
            <a:r>
              <a:rPr lang="en" sz="750">
                <a:solidFill>
                  <a:srgbClr val="1F217D"/>
                </a:solidFill>
                <a:highlight>
                  <a:srgbClr val="FFFFFE"/>
                </a:highlight>
                <a:latin typeface="Courier New"/>
                <a:ea typeface="Courier New"/>
                <a:cs typeface="Courier New"/>
                <a:sym typeface="Courier New"/>
              </a:rPr>
              <a:t>&lt;/</a:t>
            </a:r>
            <a:r>
              <a:rPr lang="en" sz="750">
                <a:solidFill>
                  <a:srgbClr val="4D7FE2"/>
                </a:solidFill>
                <a:highlight>
                  <a:srgbClr val="FFFFFE"/>
                </a:highlight>
                <a:latin typeface="Courier New"/>
                <a:ea typeface="Courier New"/>
                <a:cs typeface="Courier New"/>
                <a:sym typeface="Courier New"/>
              </a:rPr>
              <a:t>table</a:t>
            </a:r>
            <a:r>
              <a:rPr lang="en" sz="750">
                <a:solidFill>
                  <a:srgbClr val="1F217D"/>
                </a:solidFill>
                <a:highlight>
                  <a:srgbClr val="FFFFFE"/>
                </a:highlight>
                <a:latin typeface="Courier New"/>
                <a:ea typeface="Courier New"/>
                <a:cs typeface="Courier New"/>
                <a:sym typeface="Courier New"/>
              </a:rPr>
              <a:t>&gt;</a:t>
            </a:r>
            <a:endParaRPr sz="7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100"/>
          </a:p>
        </p:txBody>
      </p:sp>
      <p:pic>
        <p:nvPicPr>
          <p:cNvPr id="990" name="Google Shape;990;p78"/>
          <p:cNvPicPr preferRelativeResize="0"/>
          <p:nvPr/>
        </p:nvPicPr>
        <p:blipFill>
          <a:blip r:embed="rId5">
            <a:alphaModFix/>
          </a:blip>
          <a:stretch>
            <a:fillRect/>
          </a:stretch>
        </p:blipFill>
        <p:spPr>
          <a:xfrm>
            <a:off x="487850" y="1307025"/>
            <a:ext cx="1762125" cy="21050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994" name="Shape 994"/>
        <p:cNvGrpSpPr/>
        <p:nvPr/>
      </p:nvGrpSpPr>
      <p:grpSpPr>
        <a:xfrm>
          <a:off x="0" y="0"/>
          <a:ext cx="0" cy="0"/>
          <a:chOff x="0" y="0"/>
          <a:chExt cx="0" cy="0"/>
        </a:xfrm>
      </p:grpSpPr>
      <p:sp>
        <p:nvSpPr>
          <p:cNvPr id="995" name="Google Shape;995;p79"/>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 tabele</a:t>
            </a:r>
            <a:endParaRPr/>
          </a:p>
        </p:txBody>
      </p:sp>
      <p:sp>
        <p:nvSpPr>
          <p:cNvPr id="996" name="Google Shape;996;p79"/>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98" name="Google Shape;998;p79">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999" name="Google Shape;999;p79"/>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1000" name="Google Shape;1000;p79"/>
          <p:cNvSpPr txBox="1"/>
          <p:nvPr/>
        </p:nvSpPr>
        <p:spPr>
          <a:xfrm>
            <a:off x="317150" y="1164900"/>
            <a:ext cx="8520600" cy="35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666666"/>
                </a:solidFill>
              </a:rPr>
              <a:t>Tagul </a:t>
            </a:r>
            <a:r>
              <a:rPr b="1" lang="en" sz="1300">
                <a:solidFill>
                  <a:srgbClr val="666666"/>
                </a:solidFill>
                <a:latin typeface="Courier New"/>
                <a:ea typeface="Courier New"/>
                <a:cs typeface="Courier New"/>
                <a:sym typeface="Courier New"/>
              </a:rPr>
              <a:t>&lt;table&gt;&lt;/table&gt;</a:t>
            </a:r>
            <a:r>
              <a:rPr lang="en" sz="1300">
                <a:solidFill>
                  <a:srgbClr val="666666"/>
                </a:solidFill>
              </a:rPr>
              <a:t> - </a:t>
            </a:r>
            <a:r>
              <a:rPr lang="en" sz="1300">
                <a:solidFill>
                  <a:srgbClr val="666666"/>
                </a:solidFill>
              </a:rPr>
              <a:t>delimitează</a:t>
            </a:r>
            <a:r>
              <a:rPr lang="en" sz="1300">
                <a:solidFill>
                  <a:srgbClr val="666666"/>
                </a:solidFill>
              </a:rPr>
              <a:t> </a:t>
            </a:r>
            <a:r>
              <a:rPr lang="en" sz="1300">
                <a:solidFill>
                  <a:srgbClr val="666666"/>
                </a:solidFill>
              </a:rPr>
              <a:t>conținutul</a:t>
            </a:r>
            <a:r>
              <a:rPr lang="en" sz="1300">
                <a:solidFill>
                  <a:srgbClr val="666666"/>
                </a:solidFill>
              </a:rPr>
              <a:t> unui tabel. În interiorul elementului </a:t>
            </a:r>
            <a:r>
              <a:rPr lang="en" sz="1300">
                <a:solidFill>
                  <a:srgbClr val="666666"/>
                </a:solidFill>
                <a:latin typeface="Courier New"/>
                <a:ea typeface="Courier New"/>
                <a:cs typeface="Courier New"/>
                <a:sym typeface="Courier New"/>
              </a:rPr>
              <a:t>table </a:t>
            </a:r>
            <a:r>
              <a:rPr lang="en" sz="1300">
                <a:solidFill>
                  <a:srgbClr val="666666"/>
                </a:solidFill>
              </a:rPr>
              <a:t>se vor defini toate subelementele specifice tabelului.</a:t>
            </a:r>
            <a:endParaRPr sz="1300">
              <a:solidFill>
                <a:srgbClr val="666666"/>
              </a:solidFill>
            </a:endParaRPr>
          </a:p>
          <a:p>
            <a:pPr indent="0" lvl="0" marL="0" rtl="0" algn="l">
              <a:spcBef>
                <a:spcPts val="0"/>
              </a:spcBef>
              <a:spcAft>
                <a:spcPts val="0"/>
              </a:spcAft>
              <a:buClr>
                <a:schemeClr val="dk1"/>
              </a:buClr>
              <a:buSzPts val="1100"/>
              <a:buFont typeface="Arial"/>
              <a:buNone/>
            </a:pPr>
            <a:r>
              <a:t/>
            </a:r>
            <a:endParaRPr sz="1300">
              <a:solidFill>
                <a:srgbClr val="666666"/>
              </a:solidFill>
            </a:endParaRPr>
          </a:p>
          <a:p>
            <a:pPr indent="0" lvl="0" marL="0" rtl="0" algn="l">
              <a:spcBef>
                <a:spcPts val="0"/>
              </a:spcBef>
              <a:spcAft>
                <a:spcPts val="0"/>
              </a:spcAft>
              <a:buNone/>
            </a:pPr>
            <a:r>
              <a:rPr lang="en" sz="1300">
                <a:solidFill>
                  <a:srgbClr val="666666"/>
                </a:solidFill>
              </a:rPr>
              <a:t>Tagul </a:t>
            </a:r>
            <a:r>
              <a:rPr b="1" lang="en" sz="1300">
                <a:solidFill>
                  <a:srgbClr val="666666"/>
                </a:solidFill>
                <a:latin typeface="Courier New"/>
                <a:ea typeface="Courier New"/>
                <a:cs typeface="Courier New"/>
                <a:sym typeface="Courier New"/>
              </a:rPr>
              <a:t>&lt;caption&gt;&lt;/caption&gt;</a:t>
            </a:r>
            <a:r>
              <a:rPr lang="en" sz="1300">
                <a:solidFill>
                  <a:srgbClr val="666666"/>
                </a:solidFill>
              </a:rPr>
              <a:t> - </a:t>
            </a:r>
            <a:r>
              <a:rPr lang="en" sz="1300">
                <a:solidFill>
                  <a:srgbClr val="666666"/>
                </a:solidFill>
              </a:rPr>
              <a:t>conține</a:t>
            </a:r>
            <a:r>
              <a:rPr lang="en" sz="1300">
                <a:solidFill>
                  <a:srgbClr val="666666"/>
                </a:solidFill>
              </a:rPr>
              <a:t> titlul(sau descrierea) tabelului. Poate fi </a:t>
            </a:r>
            <a:r>
              <a:rPr lang="en" sz="1300">
                <a:solidFill>
                  <a:srgbClr val="666666"/>
                </a:solidFill>
              </a:rPr>
              <a:t>văzut</a:t>
            </a:r>
            <a:r>
              <a:rPr lang="en" sz="1300">
                <a:solidFill>
                  <a:srgbClr val="666666"/>
                </a:solidFill>
              </a:rPr>
              <a:t> cu sensul de text explicativ.</a:t>
            </a:r>
            <a:endParaRPr sz="1300">
              <a:solidFill>
                <a:srgbClr val="666666"/>
              </a:solidFill>
            </a:endParaRPr>
          </a:p>
          <a:p>
            <a:pPr indent="0" lvl="0" marL="0" rtl="0" algn="l">
              <a:spcBef>
                <a:spcPts val="0"/>
              </a:spcBef>
              <a:spcAft>
                <a:spcPts val="0"/>
              </a:spcAft>
              <a:buClr>
                <a:schemeClr val="dk1"/>
              </a:buClr>
              <a:buSzPts val="1100"/>
              <a:buFont typeface="Arial"/>
              <a:buNone/>
            </a:pPr>
            <a:r>
              <a:t/>
            </a:r>
            <a:endParaRPr sz="1300">
              <a:solidFill>
                <a:srgbClr val="666666"/>
              </a:solidFill>
            </a:endParaRPr>
          </a:p>
          <a:p>
            <a:pPr indent="0" lvl="0" marL="0" rtl="0" algn="l">
              <a:spcBef>
                <a:spcPts val="0"/>
              </a:spcBef>
              <a:spcAft>
                <a:spcPts val="0"/>
              </a:spcAft>
              <a:buNone/>
            </a:pPr>
            <a:r>
              <a:rPr lang="en" sz="1300">
                <a:solidFill>
                  <a:srgbClr val="666666"/>
                </a:solidFill>
              </a:rPr>
              <a:t>Tagurile </a:t>
            </a:r>
            <a:r>
              <a:rPr b="1" lang="en" sz="1300">
                <a:solidFill>
                  <a:srgbClr val="666666"/>
                </a:solidFill>
                <a:latin typeface="Courier New"/>
                <a:ea typeface="Courier New"/>
                <a:cs typeface="Courier New"/>
                <a:sym typeface="Courier New"/>
              </a:rPr>
              <a:t>&lt;thead&gt;&lt;/thead&gt;</a:t>
            </a:r>
            <a:r>
              <a:rPr b="1" lang="en" sz="1300">
                <a:solidFill>
                  <a:srgbClr val="666666"/>
                </a:solidFill>
              </a:rPr>
              <a:t>, </a:t>
            </a:r>
            <a:r>
              <a:rPr b="1" lang="en" sz="1300">
                <a:solidFill>
                  <a:srgbClr val="666666"/>
                </a:solidFill>
                <a:latin typeface="Courier New"/>
                <a:ea typeface="Courier New"/>
                <a:cs typeface="Courier New"/>
                <a:sym typeface="Courier New"/>
              </a:rPr>
              <a:t>&lt;tfoot&gt;&lt;/tfoot&gt;</a:t>
            </a:r>
            <a:r>
              <a:rPr b="1" lang="en" sz="1300">
                <a:solidFill>
                  <a:srgbClr val="666666"/>
                </a:solidFill>
              </a:rPr>
              <a:t>, </a:t>
            </a:r>
            <a:r>
              <a:rPr b="1" lang="en" sz="1300">
                <a:solidFill>
                  <a:srgbClr val="666666"/>
                </a:solidFill>
                <a:latin typeface="Courier New"/>
                <a:ea typeface="Courier New"/>
                <a:cs typeface="Courier New"/>
                <a:sym typeface="Courier New"/>
              </a:rPr>
              <a:t>&lt;tbody&gt;&lt;/tbody&gt;</a:t>
            </a:r>
            <a:r>
              <a:rPr lang="en" sz="1300">
                <a:solidFill>
                  <a:srgbClr val="666666"/>
                </a:solidFill>
              </a:rPr>
              <a:t> - </a:t>
            </a:r>
            <a:r>
              <a:rPr lang="en" sz="1300">
                <a:solidFill>
                  <a:srgbClr val="666666"/>
                </a:solidFill>
              </a:rPr>
              <a:t>delimitează</a:t>
            </a:r>
            <a:r>
              <a:rPr lang="en" sz="1300">
                <a:solidFill>
                  <a:srgbClr val="666666"/>
                </a:solidFill>
              </a:rPr>
              <a:t> capul tabelului, finalul tabelului </a:t>
            </a:r>
            <a:r>
              <a:rPr lang="en" sz="1300">
                <a:solidFill>
                  <a:srgbClr val="666666"/>
                </a:solidFill>
              </a:rPr>
              <a:t>și</a:t>
            </a:r>
            <a:r>
              <a:rPr lang="en" sz="1300">
                <a:solidFill>
                  <a:srgbClr val="666666"/>
                </a:solidFill>
              </a:rPr>
              <a:t> respectiv </a:t>
            </a:r>
            <a:r>
              <a:rPr lang="en" sz="1300">
                <a:solidFill>
                  <a:srgbClr val="666666"/>
                </a:solidFill>
              </a:rPr>
              <a:t>conținutul</a:t>
            </a:r>
            <a:r>
              <a:rPr lang="en" sz="1300">
                <a:solidFill>
                  <a:srgbClr val="666666"/>
                </a:solidFill>
              </a:rPr>
              <a:t> acestuia. Tagul &lt;thead&gt; trebuie sa fie </a:t>
            </a:r>
            <a:r>
              <a:rPr lang="en" sz="1300">
                <a:solidFill>
                  <a:srgbClr val="666666"/>
                </a:solidFill>
              </a:rPr>
              <a:t>înainte</a:t>
            </a:r>
            <a:r>
              <a:rPr lang="en" sz="1300">
                <a:solidFill>
                  <a:srgbClr val="666666"/>
                </a:solidFill>
              </a:rPr>
              <a:t> de &lt;tbody&gt; </a:t>
            </a:r>
            <a:r>
              <a:rPr lang="en" sz="1300">
                <a:solidFill>
                  <a:srgbClr val="666666"/>
                </a:solidFill>
              </a:rPr>
              <a:t>și</a:t>
            </a:r>
            <a:r>
              <a:rPr lang="en" sz="1300">
                <a:solidFill>
                  <a:srgbClr val="666666"/>
                </a:solidFill>
              </a:rPr>
              <a:t> &lt;tfoot&gt;.</a:t>
            </a:r>
            <a:endParaRPr sz="1300">
              <a:solidFill>
                <a:srgbClr val="666666"/>
              </a:solidFill>
            </a:endParaRPr>
          </a:p>
          <a:p>
            <a:pPr indent="0" lvl="0" marL="0" rtl="0" algn="l">
              <a:spcBef>
                <a:spcPts val="0"/>
              </a:spcBef>
              <a:spcAft>
                <a:spcPts val="0"/>
              </a:spcAft>
              <a:buClr>
                <a:schemeClr val="dk1"/>
              </a:buClr>
              <a:buSzPts val="1100"/>
              <a:buFont typeface="Arial"/>
              <a:buNone/>
            </a:pPr>
            <a:r>
              <a:t/>
            </a:r>
            <a:endParaRPr sz="1300">
              <a:solidFill>
                <a:srgbClr val="666666"/>
              </a:solidFill>
            </a:endParaRPr>
          </a:p>
          <a:p>
            <a:pPr indent="0" lvl="0" marL="0" rtl="0" algn="l">
              <a:spcBef>
                <a:spcPts val="0"/>
              </a:spcBef>
              <a:spcAft>
                <a:spcPts val="0"/>
              </a:spcAft>
              <a:buClr>
                <a:schemeClr val="dk1"/>
              </a:buClr>
              <a:buSzPts val="1100"/>
              <a:buFont typeface="Arial"/>
              <a:buNone/>
            </a:pPr>
            <a:r>
              <a:rPr lang="en" sz="1300">
                <a:solidFill>
                  <a:srgbClr val="666666"/>
                </a:solidFill>
              </a:rPr>
              <a:t>Tagul </a:t>
            </a:r>
            <a:r>
              <a:rPr b="1" lang="en" sz="1300">
                <a:solidFill>
                  <a:srgbClr val="666666"/>
                </a:solidFill>
                <a:latin typeface="Courier New"/>
                <a:ea typeface="Courier New"/>
                <a:cs typeface="Courier New"/>
                <a:sym typeface="Courier New"/>
              </a:rPr>
              <a:t>&lt;tr&gt;&lt;/tr&gt;</a:t>
            </a:r>
            <a:r>
              <a:rPr lang="en" sz="1300">
                <a:solidFill>
                  <a:srgbClr val="666666"/>
                </a:solidFill>
              </a:rPr>
              <a:t> (table row) defineste un </a:t>
            </a:r>
            <a:r>
              <a:rPr lang="en" sz="1300">
                <a:solidFill>
                  <a:srgbClr val="666666"/>
                </a:solidFill>
              </a:rPr>
              <a:t>rând</a:t>
            </a:r>
            <a:r>
              <a:rPr lang="en" sz="1300">
                <a:solidFill>
                  <a:srgbClr val="666666"/>
                </a:solidFill>
              </a:rPr>
              <a:t> dintr-un tabel. Un rand poate conține mai multe celule.</a:t>
            </a:r>
            <a:endParaRPr sz="1300">
              <a:solidFill>
                <a:srgbClr val="666666"/>
              </a:solidFill>
            </a:endParaRPr>
          </a:p>
          <a:p>
            <a:pPr indent="0" lvl="0" marL="0" rtl="0" algn="l">
              <a:spcBef>
                <a:spcPts val="0"/>
              </a:spcBef>
              <a:spcAft>
                <a:spcPts val="0"/>
              </a:spcAft>
              <a:buClr>
                <a:schemeClr val="dk1"/>
              </a:buClr>
              <a:buSzPts val="1100"/>
              <a:buFont typeface="Arial"/>
              <a:buNone/>
            </a:pPr>
            <a:r>
              <a:t/>
            </a:r>
            <a:endParaRPr sz="1300">
              <a:solidFill>
                <a:srgbClr val="666666"/>
              </a:solidFill>
            </a:endParaRPr>
          </a:p>
          <a:p>
            <a:pPr indent="0" lvl="0" marL="0" rtl="0" algn="l">
              <a:spcBef>
                <a:spcPts val="0"/>
              </a:spcBef>
              <a:spcAft>
                <a:spcPts val="0"/>
              </a:spcAft>
              <a:buClr>
                <a:schemeClr val="dk1"/>
              </a:buClr>
              <a:buSzPts val="1100"/>
              <a:buFont typeface="Arial"/>
              <a:buNone/>
            </a:pPr>
            <a:r>
              <a:rPr lang="en" sz="1300">
                <a:solidFill>
                  <a:srgbClr val="666666"/>
                </a:solidFill>
              </a:rPr>
              <a:t>Tagul </a:t>
            </a:r>
            <a:r>
              <a:rPr b="1" lang="en" sz="1300">
                <a:solidFill>
                  <a:srgbClr val="666666"/>
                </a:solidFill>
                <a:latin typeface="Courier New"/>
                <a:ea typeface="Courier New"/>
                <a:cs typeface="Courier New"/>
                <a:sym typeface="Courier New"/>
              </a:rPr>
              <a:t>&lt;td&gt;&lt;/td&gt;</a:t>
            </a:r>
            <a:r>
              <a:rPr lang="en" sz="1300">
                <a:solidFill>
                  <a:srgbClr val="666666"/>
                </a:solidFill>
              </a:rPr>
              <a:t> </a:t>
            </a:r>
            <a:r>
              <a:rPr lang="en" sz="1300">
                <a:solidFill>
                  <a:srgbClr val="666666"/>
                </a:solidFill>
              </a:rPr>
              <a:t>(table data) </a:t>
            </a:r>
            <a:r>
              <a:rPr lang="en" sz="1300">
                <a:solidFill>
                  <a:srgbClr val="666666"/>
                </a:solidFill>
              </a:rPr>
              <a:t>defineste celule normale de tabel. Tagul </a:t>
            </a:r>
            <a:r>
              <a:rPr b="1" lang="en" sz="1300">
                <a:solidFill>
                  <a:srgbClr val="666666"/>
                </a:solidFill>
                <a:latin typeface="Courier New"/>
                <a:ea typeface="Courier New"/>
                <a:cs typeface="Courier New"/>
                <a:sym typeface="Courier New"/>
              </a:rPr>
              <a:t>&lt;th&gt;&lt;/th&gt;</a:t>
            </a:r>
            <a:r>
              <a:rPr lang="en" sz="1300">
                <a:solidFill>
                  <a:srgbClr val="666666"/>
                </a:solidFill>
              </a:rPr>
              <a:t> (table heading) e folosit pentru a defini celule header (care vin cu un format implicit, </a:t>
            </a:r>
            <a:r>
              <a:rPr lang="en" sz="1300">
                <a:solidFill>
                  <a:srgbClr val="666666"/>
                </a:solidFill>
              </a:rPr>
              <a:t>și</a:t>
            </a:r>
            <a:r>
              <a:rPr lang="en" sz="1300">
                <a:solidFill>
                  <a:srgbClr val="666666"/>
                </a:solidFill>
              </a:rPr>
              <a:t> anume textul e centrat </a:t>
            </a:r>
            <a:r>
              <a:rPr lang="en" sz="1300">
                <a:solidFill>
                  <a:srgbClr val="666666"/>
                </a:solidFill>
              </a:rPr>
              <a:t>și</a:t>
            </a:r>
            <a:r>
              <a:rPr lang="en" sz="1300">
                <a:solidFill>
                  <a:srgbClr val="666666"/>
                </a:solidFill>
              </a:rPr>
              <a:t> scris cu litere aldine). Aceste două tipuri de taguri trebuie </a:t>
            </a:r>
            <a:r>
              <a:rPr lang="en" sz="1300">
                <a:solidFill>
                  <a:srgbClr val="666666"/>
                </a:solidFill>
              </a:rPr>
              <a:t>neapărat</a:t>
            </a:r>
            <a:r>
              <a:rPr lang="en" sz="1300">
                <a:solidFill>
                  <a:srgbClr val="666666"/>
                </a:solidFill>
              </a:rPr>
              <a:t> incluse </a:t>
            </a:r>
            <a:r>
              <a:rPr lang="en" sz="1300">
                <a:solidFill>
                  <a:srgbClr val="666666"/>
                </a:solidFill>
              </a:rPr>
              <a:t>într-un</a:t>
            </a:r>
            <a:r>
              <a:rPr lang="en" sz="1300">
                <a:solidFill>
                  <a:srgbClr val="666666"/>
                </a:solidFill>
              </a:rPr>
              <a:t> </a:t>
            </a:r>
            <a:r>
              <a:rPr lang="en" sz="1300">
                <a:solidFill>
                  <a:srgbClr val="666666"/>
                </a:solidFill>
              </a:rPr>
              <a:t>rând</a:t>
            </a:r>
            <a:r>
              <a:rPr lang="en" sz="1300">
                <a:solidFill>
                  <a:srgbClr val="666666"/>
                </a:solidFill>
              </a:rPr>
              <a:t> de tabel: &lt;tr&gt;.</a:t>
            </a:r>
            <a:endParaRPr sz="1300">
              <a:solidFill>
                <a:srgbClr val="666666"/>
              </a:solidFill>
            </a:endParaRPr>
          </a:p>
          <a:p>
            <a:pPr indent="0" lvl="0" marL="0" rtl="0" algn="l">
              <a:spcBef>
                <a:spcPts val="0"/>
              </a:spcBef>
              <a:spcAft>
                <a:spcPts val="0"/>
              </a:spcAft>
              <a:buClr>
                <a:schemeClr val="dk1"/>
              </a:buClr>
              <a:buSzPts val="1100"/>
              <a:buFont typeface="Arial"/>
              <a:buNone/>
            </a:pPr>
            <a:r>
              <a:t/>
            </a:r>
            <a:endParaRPr sz="1300">
              <a:solidFill>
                <a:srgbClr val="666666"/>
              </a:solidFill>
            </a:endParaRPr>
          </a:p>
          <a:p>
            <a:pPr indent="0" lvl="0" marL="0" rtl="0" algn="l">
              <a:spcBef>
                <a:spcPts val="0"/>
              </a:spcBef>
              <a:spcAft>
                <a:spcPts val="0"/>
              </a:spcAft>
              <a:buClr>
                <a:schemeClr val="dk1"/>
              </a:buClr>
              <a:buSzPts val="1100"/>
              <a:buFont typeface="Arial"/>
              <a:buNone/>
            </a:pPr>
            <a:r>
              <a:rPr lang="en" sz="1300">
                <a:solidFill>
                  <a:srgbClr val="666666"/>
                </a:solidFill>
              </a:rPr>
              <a:t>Surse bibliografice:</a:t>
            </a:r>
            <a:endParaRPr sz="1300">
              <a:solidFill>
                <a:srgbClr val="666666"/>
              </a:solidFill>
            </a:endParaRPr>
          </a:p>
          <a:p>
            <a:pPr indent="-311150" lvl="0" marL="457200" rtl="0" algn="l">
              <a:spcBef>
                <a:spcPts val="0"/>
              </a:spcBef>
              <a:spcAft>
                <a:spcPts val="0"/>
              </a:spcAft>
              <a:buClr>
                <a:srgbClr val="666666"/>
              </a:buClr>
              <a:buSzPts val="1300"/>
              <a:buChar char="●"/>
            </a:pPr>
            <a:r>
              <a:rPr lang="en" sz="1300" u="sng">
                <a:solidFill>
                  <a:schemeClr val="hlink"/>
                </a:solidFill>
                <a:hlinkClick r:id="rId5"/>
              </a:rPr>
              <a:t>http://www.w3schools.com/html/html_tables.asp</a:t>
            </a:r>
            <a:endParaRPr sz="1300">
              <a:solidFill>
                <a:srgbClr val="666666"/>
              </a:solidFill>
            </a:endParaRPr>
          </a:p>
          <a:p>
            <a:pPr indent="-311150" lvl="0" marL="457200" rtl="0" algn="l">
              <a:spcBef>
                <a:spcPts val="0"/>
              </a:spcBef>
              <a:spcAft>
                <a:spcPts val="0"/>
              </a:spcAft>
              <a:buClr>
                <a:srgbClr val="666666"/>
              </a:buClr>
              <a:buSzPts val="1300"/>
              <a:buChar char="●"/>
            </a:pPr>
            <a:r>
              <a:rPr lang="en" sz="1300" u="sng">
                <a:solidFill>
                  <a:schemeClr val="hlink"/>
                </a:solidFill>
                <a:hlinkClick r:id="rId6"/>
              </a:rPr>
              <a:t>http://www.w3schools.com/TAGs/tag_th.asp</a:t>
            </a:r>
            <a:endParaRPr sz="1300">
              <a:solidFill>
                <a:srgbClr val="666666"/>
              </a:solidFill>
            </a:endParaRPr>
          </a:p>
          <a:p>
            <a:pPr indent="0" lvl="0" marL="0" rtl="0" algn="l">
              <a:spcBef>
                <a:spcPts val="0"/>
              </a:spcBef>
              <a:spcAft>
                <a:spcPts val="0"/>
              </a:spcAft>
              <a:buClr>
                <a:schemeClr val="dk1"/>
              </a:buClr>
              <a:buSzPts val="1100"/>
              <a:buFont typeface="Arial"/>
              <a:buNone/>
            </a:pPr>
            <a:r>
              <a:t/>
            </a:r>
            <a:endParaRPr sz="1300">
              <a:solidFill>
                <a:srgbClr val="666666"/>
              </a:solidFill>
            </a:endParaRPr>
          </a:p>
          <a:p>
            <a:pPr indent="0" lvl="0" marL="0" rtl="0" algn="l">
              <a:spcBef>
                <a:spcPts val="0"/>
              </a:spcBef>
              <a:spcAft>
                <a:spcPts val="0"/>
              </a:spcAft>
              <a:buClr>
                <a:schemeClr val="dk1"/>
              </a:buClr>
              <a:buSzPts val="1100"/>
              <a:buFont typeface="Arial"/>
              <a:buNone/>
            </a:pPr>
            <a:r>
              <a:t/>
            </a:r>
            <a:endParaRPr sz="1300">
              <a:solidFill>
                <a:srgbClr val="666666"/>
              </a:solidFill>
            </a:endParaRPr>
          </a:p>
          <a:p>
            <a:pPr indent="0" lvl="0" marL="0" rtl="0" algn="l">
              <a:spcBef>
                <a:spcPts val="0"/>
              </a:spcBef>
              <a:spcAft>
                <a:spcPts val="0"/>
              </a:spcAft>
              <a:buNone/>
            </a:pPr>
            <a:r>
              <a:t/>
            </a:r>
            <a:endParaRPr sz="1300">
              <a:solidFill>
                <a:srgbClr val="666666"/>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004" name="Shape 1004"/>
        <p:cNvGrpSpPr/>
        <p:nvPr/>
      </p:nvGrpSpPr>
      <p:grpSpPr>
        <a:xfrm>
          <a:off x="0" y="0"/>
          <a:ext cx="0" cy="0"/>
          <a:chOff x="0" y="0"/>
          <a:chExt cx="0" cy="0"/>
        </a:xfrm>
      </p:grpSpPr>
      <p:sp>
        <p:nvSpPr>
          <p:cNvPr id="1005" name="Google Shape;1005;p80"/>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 tabele (rowspan și colspan)</a:t>
            </a:r>
            <a:endParaRPr/>
          </a:p>
        </p:txBody>
      </p:sp>
      <p:sp>
        <p:nvSpPr>
          <p:cNvPr id="1006" name="Google Shape;1006;p80"/>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08" name="Google Shape;1008;p80">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1009" name="Google Shape;1009;p80"/>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1010" name="Google Shape;1010;p80"/>
          <p:cNvSpPr txBox="1"/>
          <p:nvPr/>
        </p:nvSpPr>
        <p:spPr>
          <a:xfrm>
            <a:off x="317150" y="1164900"/>
            <a:ext cx="8520600" cy="9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666666"/>
                </a:solidFill>
              </a:rPr>
              <a:t>În unele situații, avem celule care se întind pe mai multe rânduri sau mai multe coloane, ca în exemplul de mai jos (celulele cu numerele 200, 300, 500, 600, 700). Atributele </a:t>
            </a:r>
            <a:r>
              <a:rPr b="1" lang="en" sz="1300">
                <a:solidFill>
                  <a:srgbClr val="666666"/>
                </a:solidFill>
              </a:rPr>
              <a:t>rowspan </a:t>
            </a:r>
            <a:r>
              <a:rPr lang="en" sz="1300">
                <a:solidFill>
                  <a:srgbClr val="666666"/>
                </a:solidFill>
              </a:rPr>
              <a:t>și </a:t>
            </a:r>
            <a:r>
              <a:rPr b="1" lang="en" sz="1300">
                <a:solidFill>
                  <a:srgbClr val="666666"/>
                </a:solidFill>
              </a:rPr>
              <a:t>colspan </a:t>
            </a:r>
            <a:r>
              <a:rPr lang="en" sz="1300">
                <a:solidFill>
                  <a:srgbClr val="666666"/>
                </a:solidFill>
              </a:rPr>
              <a:t>(care sunt specifice tagurilor pentru celule de tabel; apar doar în </a:t>
            </a:r>
            <a:r>
              <a:rPr b="1" lang="en" sz="1300">
                <a:solidFill>
                  <a:srgbClr val="666666"/>
                </a:solidFill>
              </a:rPr>
              <a:t>td </a:t>
            </a:r>
            <a:r>
              <a:rPr lang="en" sz="1300">
                <a:solidFill>
                  <a:srgbClr val="666666"/>
                </a:solidFill>
              </a:rPr>
              <a:t>sau </a:t>
            </a:r>
            <a:r>
              <a:rPr b="1" lang="en" sz="1300">
                <a:solidFill>
                  <a:srgbClr val="666666"/>
                </a:solidFill>
              </a:rPr>
              <a:t>th</a:t>
            </a:r>
            <a:r>
              <a:rPr lang="en" sz="1300">
                <a:solidFill>
                  <a:srgbClr val="666666"/>
                </a:solidFill>
              </a:rPr>
              <a:t>) specifică pe câte rânduri și coloane se întinde celula curentă. Valoarea lor implicită e 1.</a:t>
            </a:r>
            <a:endParaRPr sz="1300">
              <a:solidFill>
                <a:srgbClr val="666666"/>
              </a:solidFill>
            </a:endParaRPr>
          </a:p>
          <a:p>
            <a:pPr indent="0" lvl="0" marL="0" rtl="0" algn="l">
              <a:spcBef>
                <a:spcPts val="0"/>
              </a:spcBef>
              <a:spcAft>
                <a:spcPts val="0"/>
              </a:spcAft>
              <a:buNone/>
            </a:pPr>
            <a:r>
              <a:t/>
            </a:r>
            <a:endParaRPr sz="1300">
              <a:solidFill>
                <a:srgbClr val="666666"/>
              </a:solidFill>
            </a:endParaRPr>
          </a:p>
          <a:p>
            <a:pPr indent="0" lvl="0" marL="0" rtl="0" algn="l">
              <a:spcBef>
                <a:spcPts val="0"/>
              </a:spcBef>
              <a:spcAft>
                <a:spcPts val="0"/>
              </a:spcAft>
              <a:buNone/>
            </a:pPr>
            <a:r>
              <a:t/>
            </a:r>
            <a:endParaRPr sz="1300">
              <a:solidFill>
                <a:srgbClr val="666666"/>
              </a:solidFill>
            </a:endParaRPr>
          </a:p>
          <a:p>
            <a:pPr indent="0" lvl="0" marL="0" rtl="0" algn="l">
              <a:spcBef>
                <a:spcPts val="0"/>
              </a:spcBef>
              <a:spcAft>
                <a:spcPts val="0"/>
              </a:spcAft>
              <a:buNone/>
            </a:pPr>
            <a:r>
              <a:t/>
            </a:r>
            <a:endParaRPr sz="1300">
              <a:solidFill>
                <a:srgbClr val="666666"/>
              </a:solidFill>
            </a:endParaRPr>
          </a:p>
          <a:p>
            <a:pPr indent="0" lvl="0" marL="0" rtl="0" algn="l">
              <a:spcBef>
                <a:spcPts val="0"/>
              </a:spcBef>
              <a:spcAft>
                <a:spcPts val="0"/>
              </a:spcAft>
              <a:buNone/>
            </a:pPr>
            <a:r>
              <a:t/>
            </a:r>
            <a:endParaRPr sz="1300">
              <a:solidFill>
                <a:srgbClr val="666666"/>
              </a:solidFill>
            </a:endParaRPr>
          </a:p>
        </p:txBody>
      </p:sp>
      <p:pic>
        <p:nvPicPr>
          <p:cNvPr id="1011" name="Google Shape;1011;p80"/>
          <p:cNvPicPr preferRelativeResize="0"/>
          <p:nvPr/>
        </p:nvPicPr>
        <p:blipFill>
          <a:blip r:embed="rId5">
            <a:alphaModFix/>
          </a:blip>
          <a:stretch>
            <a:fillRect/>
          </a:stretch>
        </p:blipFill>
        <p:spPr>
          <a:xfrm>
            <a:off x="3384875" y="2323975"/>
            <a:ext cx="1752600" cy="20764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015" name="Shape 1015"/>
        <p:cNvGrpSpPr/>
        <p:nvPr/>
      </p:nvGrpSpPr>
      <p:grpSpPr>
        <a:xfrm>
          <a:off x="0" y="0"/>
          <a:ext cx="0" cy="0"/>
          <a:chOff x="0" y="0"/>
          <a:chExt cx="0" cy="0"/>
        </a:xfrm>
      </p:grpSpPr>
      <p:sp>
        <p:nvSpPr>
          <p:cNvPr id="1016" name="Google Shape;1016;p81"/>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 tabele (rowspan și colspan)</a:t>
            </a:r>
            <a:endParaRPr/>
          </a:p>
        </p:txBody>
      </p:sp>
      <p:sp>
        <p:nvSpPr>
          <p:cNvPr id="1017" name="Google Shape;1017;p81"/>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19" name="Google Shape;1019;p81">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1020" name="Google Shape;1020;p81"/>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pic>
        <p:nvPicPr>
          <p:cNvPr id="1021" name="Google Shape;1021;p81"/>
          <p:cNvPicPr preferRelativeResize="0"/>
          <p:nvPr/>
        </p:nvPicPr>
        <p:blipFill>
          <a:blip r:embed="rId5">
            <a:alphaModFix/>
          </a:blip>
          <a:stretch>
            <a:fillRect/>
          </a:stretch>
        </p:blipFill>
        <p:spPr>
          <a:xfrm>
            <a:off x="317150" y="2181450"/>
            <a:ext cx="1752600" cy="2076450"/>
          </a:xfrm>
          <a:prstGeom prst="rect">
            <a:avLst/>
          </a:prstGeom>
          <a:noFill/>
          <a:ln>
            <a:noFill/>
          </a:ln>
        </p:spPr>
      </p:pic>
      <p:cxnSp>
        <p:nvCxnSpPr>
          <p:cNvPr id="1022" name="Google Shape;1022;p81"/>
          <p:cNvCxnSpPr/>
          <p:nvPr/>
        </p:nvCxnSpPr>
        <p:spPr>
          <a:xfrm rot="10800000">
            <a:off x="1189400" y="2181450"/>
            <a:ext cx="8100" cy="1544700"/>
          </a:xfrm>
          <a:prstGeom prst="straightConnector1">
            <a:avLst/>
          </a:prstGeom>
          <a:noFill/>
          <a:ln cap="flat" cmpd="sng" w="19050">
            <a:solidFill>
              <a:srgbClr val="FF0000"/>
            </a:solidFill>
            <a:prstDash val="dash"/>
            <a:round/>
            <a:headEnd len="med" w="med" type="none"/>
            <a:tailEnd len="med" w="med" type="none"/>
          </a:ln>
        </p:spPr>
      </p:cxnSp>
      <p:cxnSp>
        <p:nvCxnSpPr>
          <p:cNvPr id="1023" name="Google Shape;1023;p81"/>
          <p:cNvCxnSpPr/>
          <p:nvPr/>
        </p:nvCxnSpPr>
        <p:spPr>
          <a:xfrm>
            <a:off x="927050" y="3248525"/>
            <a:ext cx="0" cy="935100"/>
          </a:xfrm>
          <a:prstGeom prst="straightConnector1">
            <a:avLst/>
          </a:prstGeom>
          <a:noFill/>
          <a:ln cap="flat" cmpd="sng" w="19050">
            <a:solidFill>
              <a:srgbClr val="FF0000"/>
            </a:solidFill>
            <a:prstDash val="dash"/>
            <a:round/>
            <a:headEnd len="med" w="med" type="none"/>
            <a:tailEnd len="med" w="med" type="none"/>
          </a:ln>
        </p:spPr>
      </p:cxnSp>
      <p:cxnSp>
        <p:nvCxnSpPr>
          <p:cNvPr id="1024" name="Google Shape;1024;p81"/>
          <p:cNvCxnSpPr/>
          <p:nvPr/>
        </p:nvCxnSpPr>
        <p:spPr>
          <a:xfrm>
            <a:off x="927050" y="2760600"/>
            <a:ext cx="1077600" cy="0"/>
          </a:xfrm>
          <a:prstGeom prst="straightConnector1">
            <a:avLst/>
          </a:prstGeom>
          <a:noFill/>
          <a:ln cap="flat" cmpd="sng" w="19050">
            <a:solidFill>
              <a:srgbClr val="FF0000"/>
            </a:solidFill>
            <a:prstDash val="dash"/>
            <a:round/>
            <a:headEnd len="med" w="med" type="none"/>
            <a:tailEnd len="med" w="med" type="none"/>
          </a:ln>
        </p:spPr>
      </p:cxnSp>
      <p:sp>
        <p:nvSpPr>
          <p:cNvPr id="1025" name="Google Shape;1025;p81"/>
          <p:cNvSpPr txBox="1"/>
          <p:nvPr/>
        </p:nvSpPr>
        <p:spPr>
          <a:xfrm>
            <a:off x="2573775" y="1093750"/>
            <a:ext cx="5956800" cy="3421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table</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tbody</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tr</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td</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100</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td</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td</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rowspan</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"2"</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colspan</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"2"</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200</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td</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td</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rowspan</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"2"</a:t>
            </a: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300</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td</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tr</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tr</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td</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400</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td</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tr</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tr</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td</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colspan</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"4"</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500</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td</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tr</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tr</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td</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colspan</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"2"</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600</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td</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td</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colspan</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"2"</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700</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td</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tr</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tbody</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table</a:t>
            </a:r>
            <a:r>
              <a:rPr lang="en" sz="1050">
                <a:solidFill>
                  <a:srgbClr val="1F217D"/>
                </a:solidFill>
                <a:highlight>
                  <a:srgbClr val="FFFFFE"/>
                </a:highlight>
                <a:latin typeface="Courier New"/>
                <a:ea typeface="Courier New"/>
                <a:cs typeface="Courier New"/>
                <a:sym typeface="Courier New"/>
              </a:rPr>
              <a:t>&gt;</a:t>
            </a:r>
            <a:endParaRPr/>
          </a:p>
        </p:txBody>
      </p:sp>
      <p:cxnSp>
        <p:nvCxnSpPr>
          <p:cNvPr id="1026" name="Google Shape;1026;p81"/>
          <p:cNvCxnSpPr/>
          <p:nvPr/>
        </p:nvCxnSpPr>
        <p:spPr>
          <a:xfrm rot="10800000">
            <a:off x="1465750" y="3248450"/>
            <a:ext cx="0" cy="975900"/>
          </a:xfrm>
          <a:prstGeom prst="straightConnector1">
            <a:avLst/>
          </a:prstGeom>
          <a:noFill/>
          <a:ln cap="flat" cmpd="sng" w="19050">
            <a:solidFill>
              <a:srgbClr val="FF0000"/>
            </a:solidFill>
            <a:prstDash val="dash"/>
            <a:round/>
            <a:headEnd len="med" w="med" type="none"/>
            <a:tailEnd len="med" w="med" type="none"/>
          </a:ln>
        </p:spPr>
      </p:cxnSp>
      <p:sp>
        <p:nvSpPr>
          <p:cNvPr id="1027" name="Google Shape;1027;p81"/>
          <p:cNvSpPr txBox="1"/>
          <p:nvPr/>
        </p:nvSpPr>
        <p:spPr>
          <a:xfrm>
            <a:off x="317150" y="1093750"/>
            <a:ext cx="2124600" cy="9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Pentru a ne da seama de ce valori avem nevoie în rowspan și colspan, prelungim imaginar liniile întrerupte ale tabelului, adică, liniile care ating zona intermediară (deci nu capetele) unei  laturi de celulă și nu se continuă în cadrul celulei respective.</a:t>
            </a:r>
            <a:endParaRPr sz="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62" name="Shape 162"/>
        <p:cNvGrpSpPr/>
        <p:nvPr/>
      </p:nvGrpSpPr>
      <p:grpSpPr>
        <a:xfrm>
          <a:off x="0" y="0"/>
          <a:ext cx="0" cy="0"/>
          <a:chOff x="0" y="0"/>
          <a:chExt cx="0" cy="0"/>
        </a:xfrm>
      </p:grpSpPr>
      <p:sp>
        <p:nvSpPr>
          <p:cNvPr id="163" name="Google Shape;163;p19"/>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Ce este un website?</a:t>
            </a:r>
            <a:endParaRPr/>
          </a:p>
        </p:txBody>
      </p:sp>
      <p:sp>
        <p:nvSpPr>
          <p:cNvPr id="164" name="Google Shape;164;p19"/>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6" name="Google Shape;166;p19">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167" name="Google Shape;167;p19"/>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168" name="Google Shape;168;p19"/>
          <p:cNvSpPr txBox="1"/>
          <p:nvPr/>
        </p:nvSpPr>
        <p:spPr>
          <a:xfrm>
            <a:off x="337475" y="1012500"/>
            <a:ext cx="8487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 colecție de pagini web dar și de alte resurse (imagini, videoclipuri, fișiere de date etc.) publicate online, sub același nume de domeniu.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69" name="Google Shape;169;p19"/>
          <p:cNvSpPr/>
          <p:nvPr/>
        </p:nvSpPr>
        <p:spPr>
          <a:xfrm flipH="1">
            <a:off x="500250" y="2118600"/>
            <a:ext cx="7972200" cy="2606400"/>
          </a:xfrm>
          <a:prstGeom prst="round1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9"/>
          <p:cNvSpPr txBox="1"/>
          <p:nvPr/>
        </p:nvSpPr>
        <p:spPr>
          <a:xfrm>
            <a:off x="845725" y="2118600"/>
            <a:ext cx="1678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999999"/>
                </a:solidFill>
              </a:rPr>
              <a:t>Folderul rădăcină</a:t>
            </a:r>
            <a:endParaRPr i="1">
              <a:solidFill>
                <a:srgbClr val="999999"/>
              </a:solidFill>
            </a:endParaRPr>
          </a:p>
        </p:txBody>
      </p:sp>
      <p:sp>
        <p:nvSpPr>
          <p:cNvPr id="171" name="Google Shape;171;p19"/>
          <p:cNvSpPr/>
          <p:nvPr/>
        </p:nvSpPr>
        <p:spPr>
          <a:xfrm flipH="1">
            <a:off x="2695850" y="2468100"/>
            <a:ext cx="5544600" cy="2115600"/>
          </a:xfrm>
          <a:prstGeom prst="round1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9"/>
          <p:cNvSpPr txBox="1"/>
          <p:nvPr/>
        </p:nvSpPr>
        <p:spPr>
          <a:xfrm>
            <a:off x="866050" y="2725050"/>
            <a:ext cx="1961700" cy="971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0B5394"/>
              </a:buClr>
              <a:buSzPts val="1400"/>
              <a:buChar char="●"/>
            </a:pPr>
            <a:r>
              <a:rPr lang="en">
                <a:solidFill>
                  <a:srgbClr val="0B5394"/>
                </a:solidFill>
              </a:rPr>
              <a:t>index.html</a:t>
            </a:r>
            <a:endParaRPr>
              <a:solidFill>
                <a:srgbClr val="0B5394"/>
              </a:solidFill>
            </a:endParaRPr>
          </a:p>
          <a:p>
            <a:pPr indent="-317500" lvl="0" marL="457200" rtl="0" algn="l">
              <a:spcBef>
                <a:spcPts val="0"/>
              </a:spcBef>
              <a:spcAft>
                <a:spcPts val="0"/>
              </a:spcAft>
              <a:buClr>
                <a:srgbClr val="0B5394"/>
              </a:buClr>
              <a:buSzPts val="1400"/>
              <a:buChar char="●"/>
            </a:pPr>
            <a:r>
              <a:rPr lang="en">
                <a:solidFill>
                  <a:srgbClr val="0B5394"/>
                </a:solidFill>
              </a:rPr>
              <a:t>robots.txt</a:t>
            </a:r>
            <a:endParaRPr>
              <a:solidFill>
                <a:srgbClr val="0B5394"/>
              </a:solidFill>
            </a:endParaRPr>
          </a:p>
          <a:p>
            <a:pPr indent="-317500" lvl="0" marL="457200" rtl="0" algn="l">
              <a:spcBef>
                <a:spcPts val="0"/>
              </a:spcBef>
              <a:spcAft>
                <a:spcPts val="0"/>
              </a:spcAft>
              <a:buClr>
                <a:srgbClr val="0B5394"/>
              </a:buClr>
              <a:buSzPts val="1400"/>
              <a:buChar char="●"/>
            </a:pPr>
            <a:r>
              <a:rPr lang="en">
                <a:solidFill>
                  <a:srgbClr val="0B5394"/>
                </a:solidFill>
              </a:rPr>
              <a:t>...diverse alte html-uri</a:t>
            </a:r>
            <a:endParaRPr>
              <a:solidFill>
                <a:srgbClr val="0B5394"/>
              </a:solidFill>
            </a:endParaRPr>
          </a:p>
        </p:txBody>
      </p:sp>
      <p:sp>
        <p:nvSpPr>
          <p:cNvPr id="173" name="Google Shape;173;p19"/>
          <p:cNvSpPr txBox="1"/>
          <p:nvPr/>
        </p:nvSpPr>
        <p:spPr>
          <a:xfrm>
            <a:off x="328050" y="1688975"/>
            <a:ext cx="8487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Exemplu de organizare (numele de folder sunt scrise cu negru, iar cele de fișiere cu albastru):</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4" name="Google Shape;174;p19"/>
          <p:cNvSpPr txBox="1"/>
          <p:nvPr/>
        </p:nvSpPr>
        <p:spPr>
          <a:xfrm>
            <a:off x="3691925" y="2557525"/>
            <a:ext cx="924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Resurse</a:t>
            </a:r>
            <a:endParaRPr/>
          </a:p>
        </p:txBody>
      </p:sp>
      <p:sp>
        <p:nvSpPr>
          <p:cNvPr id="175" name="Google Shape;175;p19"/>
          <p:cNvSpPr/>
          <p:nvPr/>
        </p:nvSpPr>
        <p:spPr>
          <a:xfrm flipH="1">
            <a:off x="6046875" y="2644200"/>
            <a:ext cx="2107500" cy="1823100"/>
          </a:xfrm>
          <a:prstGeom prst="round1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9"/>
          <p:cNvSpPr/>
          <p:nvPr/>
        </p:nvSpPr>
        <p:spPr>
          <a:xfrm flipH="1">
            <a:off x="2985575" y="2951125"/>
            <a:ext cx="1270800" cy="1516200"/>
          </a:xfrm>
          <a:prstGeom prst="round1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9"/>
          <p:cNvSpPr txBox="1"/>
          <p:nvPr/>
        </p:nvSpPr>
        <p:spPr>
          <a:xfrm>
            <a:off x="3082325" y="3004800"/>
            <a:ext cx="670800" cy="2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Css</a:t>
            </a:r>
            <a:endParaRPr/>
          </a:p>
        </p:txBody>
      </p:sp>
      <p:sp>
        <p:nvSpPr>
          <p:cNvPr id="178" name="Google Shape;178;p19"/>
          <p:cNvSpPr txBox="1"/>
          <p:nvPr/>
        </p:nvSpPr>
        <p:spPr>
          <a:xfrm>
            <a:off x="2939725" y="3482525"/>
            <a:ext cx="1418100" cy="691200"/>
          </a:xfrm>
          <a:prstGeom prst="rect">
            <a:avLst/>
          </a:prstGeom>
          <a:noFill/>
          <a:ln>
            <a:noFill/>
          </a:ln>
        </p:spPr>
        <p:txBody>
          <a:bodyPr anchorCtr="0" anchor="t" bIns="91425" lIns="0" spcFirstLastPara="1" rIns="0" wrap="square" tIns="91425">
            <a:noAutofit/>
          </a:bodyPr>
          <a:lstStyle/>
          <a:p>
            <a:pPr indent="-298450" lvl="0" marL="457200" rtl="0" algn="l">
              <a:spcBef>
                <a:spcPts val="0"/>
              </a:spcBef>
              <a:spcAft>
                <a:spcPts val="0"/>
              </a:spcAft>
              <a:buClr>
                <a:srgbClr val="0B5394"/>
              </a:buClr>
              <a:buSzPts val="1100"/>
              <a:buChar char="●"/>
            </a:pPr>
            <a:r>
              <a:rPr lang="en" sz="1100">
                <a:solidFill>
                  <a:srgbClr val="0B5394"/>
                </a:solidFill>
              </a:rPr>
              <a:t>principal.css</a:t>
            </a:r>
            <a:endParaRPr sz="1100">
              <a:solidFill>
                <a:srgbClr val="0B5394"/>
              </a:solidFill>
            </a:endParaRPr>
          </a:p>
          <a:p>
            <a:pPr indent="-298450" lvl="0" marL="457200" rtl="0" algn="l">
              <a:spcBef>
                <a:spcPts val="0"/>
              </a:spcBef>
              <a:spcAft>
                <a:spcPts val="0"/>
              </a:spcAft>
              <a:buClr>
                <a:srgbClr val="0B5394"/>
              </a:buClr>
              <a:buSzPts val="1100"/>
              <a:buChar char="●"/>
            </a:pPr>
            <a:r>
              <a:rPr lang="en" sz="1100">
                <a:solidFill>
                  <a:srgbClr val="0B5394"/>
                </a:solidFill>
              </a:rPr>
              <a:t>menu.css</a:t>
            </a:r>
            <a:endParaRPr sz="1100">
              <a:solidFill>
                <a:srgbClr val="0B5394"/>
              </a:solidFill>
            </a:endParaRPr>
          </a:p>
        </p:txBody>
      </p:sp>
      <p:sp>
        <p:nvSpPr>
          <p:cNvPr id="179" name="Google Shape;179;p19"/>
          <p:cNvSpPr/>
          <p:nvPr/>
        </p:nvSpPr>
        <p:spPr>
          <a:xfrm flipH="1">
            <a:off x="4465500" y="2951125"/>
            <a:ext cx="1372200" cy="1516200"/>
          </a:xfrm>
          <a:prstGeom prst="round1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9"/>
          <p:cNvSpPr txBox="1"/>
          <p:nvPr/>
        </p:nvSpPr>
        <p:spPr>
          <a:xfrm>
            <a:off x="4562200" y="3004800"/>
            <a:ext cx="670800" cy="2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Video</a:t>
            </a:r>
            <a:endParaRPr/>
          </a:p>
        </p:txBody>
      </p:sp>
      <p:sp>
        <p:nvSpPr>
          <p:cNvPr id="181" name="Google Shape;181;p19"/>
          <p:cNvSpPr txBox="1"/>
          <p:nvPr/>
        </p:nvSpPr>
        <p:spPr>
          <a:xfrm>
            <a:off x="4419600" y="3482525"/>
            <a:ext cx="1418100" cy="691200"/>
          </a:xfrm>
          <a:prstGeom prst="rect">
            <a:avLst/>
          </a:prstGeom>
          <a:noFill/>
          <a:ln>
            <a:noFill/>
          </a:ln>
        </p:spPr>
        <p:txBody>
          <a:bodyPr anchorCtr="0" anchor="t" bIns="91425" lIns="0" spcFirstLastPara="1" rIns="0" wrap="square" tIns="91425">
            <a:noAutofit/>
          </a:bodyPr>
          <a:lstStyle/>
          <a:p>
            <a:pPr indent="-298450" lvl="0" marL="457200" rtl="0" algn="l">
              <a:spcBef>
                <a:spcPts val="0"/>
              </a:spcBef>
              <a:spcAft>
                <a:spcPts val="0"/>
              </a:spcAft>
              <a:buClr>
                <a:srgbClr val="0B5394"/>
              </a:buClr>
              <a:buSzPts val="1100"/>
              <a:buChar char="●"/>
            </a:pPr>
            <a:r>
              <a:rPr lang="en" sz="1100">
                <a:solidFill>
                  <a:srgbClr val="0B5394"/>
                </a:solidFill>
              </a:rPr>
              <a:t>videoclip</a:t>
            </a:r>
            <a:r>
              <a:rPr lang="en" sz="1100">
                <a:solidFill>
                  <a:srgbClr val="0B5394"/>
                </a:solidFill>
              </a:rPr>
              <a:t>.mp4</a:t>
            </a:r>
            <a:endParaRPr sz="1100">
              <a:solidFill>
                <a:srgbClr val="0B5394"/>
              </a:solidFill>
            </a:endParaRPr>
          </a:p>
          <a:p>
            <a:pPr indent="-298450" lvl="0" marL="457200" rtl="0" algn="l">
              <a:spcBef>
                <a:spcPts val="0"/>
              </a:spcBef>
              <a:spcAft>
                <a:spcPts val="0"/>
              </a:spcAft>
              <a:buClr>
                <a:srgbClr val="0B5394"/>
              </a:buClr>
              <a:buSzPts val="1100"/>
              <a:buChar char="●"/>
            </a:pPr>
            <a:r>
              <a:rPr lang="en" sz="1100">
                <a:solidFill>
                  <a:srgbClr val="0B5394"/>
                </a:solidFill>
              </a:rPr>
              <a:t>video.ogv</a:t>
            </a:r>
            <a:endParaRPr sz="1100">
              <a:solidFill>
                <a:srgbClr val="0B5394"/>
              </a:solidFill>
            </a:endParaRPr>
          </a:p>
        </p:txBody>
      </p:sp>
      <p:sp>
        <p:nvSpPr>
          <p:cNvPr id="182" name="Google Shape;182;p19"/>
          <p:cNvSpPr txBox="1"/>
          <p:nvPr/>
        </p:nvSpPr>
        <p:spPr>
          <a:xfrm>
            <a:off x="6375475" y="2725050"/>
            <a:ext cx="975900" cy="35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Imagini</a:t>
            </a:r>
            <a:endParaRPr/>
          </a:p>
        </p:txBody>
      </p:sp>
      <p:sp>
        <p:nvSpPr>
          <p:cNvPr id="183" name="Google Shape;183;p19"/>
          <p:cNvSpPr txBox="1"/>
          <p:nvPr/>
        </p:nvSpPr>
        <p:spPr>
          <a:xfrm>
            <a:off x="6436500" y="3070900"/>
            <a:ext cx="1606200" cy="2505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0B5394"/>
              </a:buClr>
              <a:buSzPts val="1200"/>
              <a:buChar char="●"/>
            </a:pPr>
            <a:r>
              <a:rPr lang="en" sz="1200">
                <a:solidFill>
                  <a:srgbClr val="0B5394"/>
                </a:solidFill>
              </a:rPr>
              <a:t>favicon.ico</a:t>
            </a:r>
            <a:endParaRPr sz="1200">
              <a:solidFill>
                <a:srgbClr val="0B5394"/>
              </a:solidFill>
            </a:endParaRPr>
          </a:p>
        </p:txBody>
      </p:sp>
      <p:sp>
        <p:nvSpPr>
          <p:cNvPr id="184" name="Google Shape;184;p19"/>
          <p:cNvSpPr/>
          <p:nvPr/>
        </p:nvSpPr>
        <p:spPr>
          <a:xfrm flipH="1">
            <a:off x="6153225" y="3403625"/>
            <a:ext cx="924900" cy="971100"/>
          </a:xfrm>
          <a:prstGeom prst="round1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9"/>
          <p:cNvSpPr/>
          <p:nvPr/>
        </p:nvSpPr>
        <p:spPr>
          <a:xfrm flipH="1">
            <a:off x="7178575" y="3403625"/>
            <a:ext cx="924900" cy="971100"/>
          </a:xfrm>
          <a:prstGeom prst="round1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9"/>
          <p:cNvSpPr txBox="1"/>
          <p:nvPr/>
        </p:nvSpPr>
        <p:spPr>
          <a:xfrm>
            <a:off x="6228150" y="3421625"/>
            <a:ext cx="597300" cy="2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Pag1</a:t>
            </a:r>
            <a:endParaRPr sz="1200"/>
          </a:p>
        </p:txBody>
      </p:sp>
      <p:sp>
        <p:nvSpPr>
          <p:cNvPr id="187" name="Google Shape;187;p19"/>
          <p:cNvSpPr txBox="1"/>
          <p:nvPr/>
        </p:nvSpPr>
        <p:spPr>
          <a:xfrm>
            <a:off x="7215900" y="3430500"/>
            <a:ext cx="597300" cy="2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Pag2</a:t>
            </a:r>
            <a:endParaRPr sz="1200"/>
          </a:p>
        </p:txBody>
      </p:sp>
      <p:sp>
        <p:nvSpPr>
          <p:cNvPr id="188" name="Google Shape;188;p19"/>
          <p:cNvSpPr txBox="1"/>
          <p:nvPr/>
        </p:nvSpPr>
        <p:spPr>
          <a:xfrm>
            <a:off x="6075750" y="3672125"/>
            <a:ext cx="924900" cy="572700"/>
          </a:xfrm>
          <a:prstGeom prst="rect">
            <a:avLst/>
          </a:prstGeom>
          <a:noFill/>
          <a:ln>
            <a:noFill/>
          </a:ln>
        </p:spPr>
        <p:txBody>
          <a:bodyPr anchorCtr="0" anchor="t" bIns="91425" lIns="0" spcFirstLastPara="1" rIns="0" wrap="square" tIns="91425">
            <a:noAutofit/>
          </a:bodyPr>
          <a:lstStyle/>
          <a:p>
            <a:pPr indent="-285750" lvl="0" marL="457200" rtl="0" algn="l">
              <a:spcBef>
                <a:spcPts val="0"/>
              </a:spcBef>
              <a:spcAft>
                <a:spcPts val="0"/>
              </a:spcAft>
              <a:buClr>
                <a:srgbClr val="0B5394"/>
              </a:buClr>
              <a:buSzPts val="900"/>
              <a:buChar char="●"/>
            </a:pPr>
            <a:r>
              <a:rPr lang="en" sz="900">
                <a:solidFill>
                  <a:srgbClr val="0B5394"/>
                </a:solidFill>
              </a:rPr>
              <a:t>imag.jpg</a:t>
            </a:r>
            <a:endParaRPr sz="900">
              <a:solidFill>
                <a:srgbClr val="0B5394"/>
              </a:solidFill>
            </a:endParaRPr>
          </a:p>
          <a:p>
            <a:pPr indent="-285750" lvl="0" marL="457200" rtl="0" algn="l">
              <a:spcBef>
                <a:spcPts val="0"/>
              </a:spcBef>
              <a:spcAft>
                <a:spcPts val="0"/>
              </a:spcAft>
              <a:buClr>
                <a:srgbClr val="0B5394"/>
              </a:buClr>
              <a:buSzPts val="900"/>
              <a:buChar char="●"/>
            </a:pPr>
            <a:r>
              <a:rPr lang="en" sz="900">
                <a:solidFill>
                  <a:srgbClr val="0B5394"/>
                </a:solidFill>
              </a:rPr>
              <a:t>im.png</a:t>
            </a:r>
            <a:endParaRPr sz="900">
              <a:solidFill>
                <a:srgbClr val="0B5394"/>
              </a:solidFill>
            </a:endParaRPr>
          </a:p>
        </p:txBody>
      </p:sp>
      <p:sp>
        <p:nvSpPr>
          <p:cNvPr id="189" name="Google Shape;189;p19"/>
          <p:cNvSpPr txBox="1"/>
          <p:nvPr/>
        </p:nvSpPr>
        <p:spPr>
          <a:xfrm>
            <a:off x="7102375" y="3718525"/>
            <a:ext cx="924900" cy="572700"/>
          </a:xfrm>
          <a:prstGeom prst="rect">
            <a:avLst/>
          </a:prstGeom>
          <a:noFill/>
          <a:ln>
            <a:noFill/>
          </a:ln>
        </p:spPr>
        <p:txBody>
          <a:bodyPr anchorCtr="0" anchor="t" bIns="91425" lIns="0" spcFirstLastPara="1" rIns="0" wrap="square" tIns="91425">
            <a:noAutofit/>
          </a:bodyPr>
          <a:lstStyle/>
          <a:p>
            <a:pPr indent="-285750" lvl="0" marL="457200" rtl="0" algn="l">
              <a:spcBef>
                <a:spcPts val="0"/>
              </a:spcBef>
              <a:spcAft>
                <a:spcPts val="0"/>
              </a:spcAft>
              <a:buClr>
                <a:srgbClr val="0B5394"/>
              </a:buClr>
              <a:buSzPts val="900"/>
              <a:buChar char="●"/>
            </a:pPr>
            <a:r>
              <a:rPr lang="en" sz="900">
                <a:solidFill>
                  <a:srgbClr val="0B5394"/>
                </a:solidFill>
              </a:rPr>
              <a:t>abc</a:t>
            </a:r>
            <a:r>
              <a:rPr lang="en" sz="900">
                <a:solidFill>
                  <a:srgbClr val="0B5394"/>
                </a:solidFill>
              </a:rPr>
              <a:t>.jpg</a:t>
            </a:r>
            <a:endParaRPr sz="900">
              <a:solidFill>
                <a:srgbClr val="0B5394"/>
              </a:solidFill>
            </a:endParaRPr>
          </a:p>
          <a:p>
            <a:pPr indent="-285750" lvl="0" marL="457200" rtl="0" algn="l">
              <a:spcBef>
                <a:spcPts val="0"/>
              </a:spcBef>
              <a:spcAft>
                <a:spcPts val="0"/>
              </a:spcAft>
              <a:buClr>
                <a:srgbClr val="0B5394"/>
              </a:buClr>
              <a:buSzPts val="900"/>
              <a:buChar char="●"/>
            </a:pPr>
            <a:r>
              <a:rPr lang="en" sz="900">
                <a:solidFill>
                  <a:srgbClr val="0B5394"/>
                </a:solidFill>
              </a:rPr>
              <a:t>zzz.jpg</a:t>
            </a:r>
            <a:endParaRPr sz="900">
              <a:solidFill>
                <a:srgbClr val="0B5394"/>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031" name="Shape 1031"/>
        <p:cNvGrpSpPr/>
        <p:nvPr/>
      </p:nvGrpSpPr>
      <p:grpSpPr>
        <a:xfrm>
          <a:off x="0" y="0"/>
          <a:ext cx="0" cy="0"/>
          <a:chOff x="0" y="0"/>
          <a:chExt cx="0" cy="0"/>
        </a:xfrm>
      </p:grpSpPr>
      <p:sp>
        <p:nvSpPr>
          <p:cNvPr id="1032" name="Google Shape;1032;p82"/>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 tabele (observații)</a:t>
            </a:r>
            <a:endParaRPr/>
          </a:p>
        </p:txBody>
      </p:sp>
      <p:sp>
        <p:nvSpPr>
          <p:cNvPr id="1033" name="Google Shape;1033;p82"/>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35" name="Google Shape;1035;p82">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1036" name="Google Shape;1036;p82"/>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1037" name="Google Shape;1037;p82"/>
          <p:cNvSpPr txBox="1"/>
          <p:nvPr/>
        </p:nvSpPr>
        <p:spPr>
          <a:xfrm>
            <a:off x="311700" y="992100"/>
            <a:ext cx="8520600" cy="30903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rgbClr val="666666"/>
              </a:buClr>
              <a:buSzPts val="1300"/>
              <a:buChar char="●"/>
            </a:pPr>
            <a:r>
              <a:rPr lang="en" sz="1300">
                <a:solidFill>
                  <a:srgbClr val="666666"/>
                </a:solidFill>
              </a:rPr>
              <a:t>Celulele se definesc în poziția de unde încep (de exemplu, dacă o celulă se întinde pe rândurile 3 și 4 dintr-un tabel, o definim pe rândul 3 cu rowspan 2, nu e nevoie să o definim pe rândul 4 fiindcă deja e alocat spațiul corespunzător ei, datorită lui rowspan).</a:t>
            </a:r>
            <a:endParaRPr sz="1300">
              <a:solidFill>
                <a:srgbClr val="666666"/>
              </a:solidFill>
            </a:endParaRPr>
          </a:p>
          <a:p>
            <a:pPr indent="-311150" lvl="0" marL="457200" rtl="0" algn="l">
              <a:spcBef>
                <a:spcPts val="0"/>
              </a:spcBef>
              <a:spcAft>
                <a:spcPts val="0"/>
              </a:spcAft>
              <a:buClr>
                <a:srgbClr val="666666"/>
              </a:buClr>
              <a:buSzPts val="1300"/>
              <a:buChar char="●"/>
            </a:pPr>
            <a:r>
              <a:rPr lang="en" sz="1300">
                <a:solidFill>
                  <a:srgbClr val="666666"/>
                </a:solidFill>
              </a:rPr>
              <a:t>O celulă dintr-o anumită secțiune a tabelului nu se poate întinde într-o altă secțiune. De exemplu, o celulă din thead nu poate ajunge în tbody, chiar și cu rowspan suficient de mare</a:t>
            </a:r>
            <a:endParaRPr sz="1300">
              <a:solidFill>
                <a:srgbClr val="666666"/>
              </a:solidFill>
            </a:endParaRPr>
          </a:p>
          <a:p>
            <a:pPr indent="-311150" lvl="0" marL="457200" rtl="0" algn="l">
              <a:spcBef>
                <a:spcPts val="0"/>
              </a:spcBef>
              <a:spcAft>
                <a:spcPts val="0"/>
              </a:spcAft>
              <a:buClr>
                <a:srgbClr val="666666"/>
              </a:buClr>
              <a:buSzPts val="1300"/>
              <a:buChar char="●"/>
            </a:pPr>
            <a:r>
              <a:rPr lang="en" sz="1300">
                <a:solidFill>
                  <a:srgbClr val="666666"/>
                </a:solidFill>
              </a:rPr>
              <a:t>Mai există </a:t>
            </a:r>
            <a:r>
              <a:rPr lang="en" sz="1300">
                <a:solidFill>
                  <a:srgbClr val="666666"/>
                </a:solidFill>
              </a:rPr>
              <a:t>două</a:t>
            </a:r>
            <a:r>
              <a:rPr lang="en" sz="1300">
                <a:solidFill>
                  <a:srgbClr val="666666"/>
                </a:solidFill>
              </a:rPr>
              <a:t> taguri specifice tabelelor </a:t>
            </a:r>
            <a:r>
              <a:rPr lang="en" sz="1300">
                <a:solidFill>
                  <a:srgbClr val="666666"/>
                </a:solidFill>
                <a:latin typeface="Courier New"/>
                <a:ea typeface="Courier New"/>
                <a:cs typeface="Courier New"/>
                <a:sym typeface="Courier New"/>
              </a:rPr>
              <a:t>&lt;colgroup&gt;&lt;/colgroup&gt;</a:t>
            </a:r>
            <a:r>
              <a:rPr lang="en" sz="1300">
                <a:solidFill>
                  <a:srgbClr val="666666"/>
                </a:solidFill>
              </a:rPr>
              <a:t> și </a:t>
            </a:r>
            <a:r>
              <a:rPr lang="en" sz="1300">
                <a:solidFill>
                  <a:srgbClr val="666666"/>
                </a:solidFill>
                <a:latin typeface="Courier New"/>
                <a:ea typeface="Courier New"/>
                <a:cs typeface="Courier New"/>
                <a:sym typeface="Courier New"/>
              </a:rPr>
              <a:t>&lt;col&gt;</a:t>
            </a:r>
            <a:r>
              <a:rPr lang="en" sz="1300">
                <a:solidFill>
                  <a:srgbClr val="666666"/>
                </a:solidFill>
              </a:rPr>
              <a:t> care servesc în special pentru facilitarea stilizării tabelelor (aplicare unui stil pe o anumită coloană) și vor fi discutate în secțiunea de stilizare a tabelelor</a:t>
            </a:r>
            <a:endParaRPr sz="1300">
              <a:solidFill>
                <a:srgbClr val="666666"/>
              </a:solidFill>
            </a:endParaRPr>
          </a:p>
          <a:p>
            <a:pPr indent="-311150" lvl="0" marL="457200" rtl="0" algn="l">
              <a:spcBef>
                <a:spcPts val="0"/>
              </a:spcBef>
              <a:spcAft>
                <a:spcPts val="0"/>
              </a:spcAft>
              <a:buClr>
                <a:srgbClr val="666666"/>
              </a:buClr>
              <a:buSzPts val="1300"/>
              <a:buChar char="●"/>
            </a:pPr>
            <a:r>
              <a:rPr lang="en" sz="1300">
                <a:solidFill>
                  <a:srgbClr val="666666"/>
                </a:solidFill>
              </a:rPr>
              <a:t>Tagul </a:t>
            </a:r>
            <a:r>
              <a:rPr lang="en" sz="1300">
                <a:solidFill>
                  <a:srgbClr val="666666"/>
                </a:solidFill>
                <a:latin typeface="Courier New"/>
                <a:ea typeface="Courier New"/>
                <a:cs typeface="Courier New"/>
                <a:sym typeface="Courier New"/>
              </a:rPr>
              <a:t>&lt;tfoot&gt;</a:t>
            </a:r>
            <a:r>
              <a:rPr lang="en" sz="1300">
                <a:solidFill>
                  <a:srgbClr val="666666"/>
                </a:solidFill>
              </a:rPr>
              <a:t> trebuie scris la finalul tabelului, după toate elementele de tip: tr, caption, colgroup, thead, tbody</a:t>
            </a:r>
            <a:endParaRPr sz="1300">
              <a:solidFill>
                <a:srgbClr val="666666"/>
              </a:solidFill>
            </a:endParaRPr>
          </a:p>
          <a:p>
            <a:pPr indent="-311150" lvl="0" marL="457200" rtl="0" algn="l">
              <a:spcBef>
                <a:spcPts val="0"/>
              </a:spcBef>
              <a:spcAft>
                <a:spcPts val="0"/>
              </a:spcAft>
              <a:buClr>
                <a:srgbClr val="666666"/>
              </a:buClr>
              <a:buSzPts val="1300"/>
              <a:buChar char="●"/>
            </a:pPr>
            <a:r>
              <a:rPr lang="en" sz="1300">
                <a:solidFill>
                  <a:srgbClr val="666666"/>
                </a:solidFill>
              </a:rPr>
              <a:t>Tagurile </a:t>
            </a:r>
            <a:r>
              <a:rPr lang="en" sz="1300">
                <a:solidFill>
                  <a:srgbClr val="666666"/>
                </a:solidFill>
                <a:latin typeface="Courier New"/>
                <a:ea typeface="Courier New"/>
                <a:cs typeface="Courier New"/>
                <a:sym typeface="Courier New"/>
              </a:rPr>
              <a:t>&lt;thead&gt;</a:t>
            </a:r>
            <a:r>
              <a:rPr lang="en" sz="1300">
                <a:solidFill>
                  <a:srgbClr val="666666"/>
                </a:solidFill>
              </a:rPr>
              <a:t> și </a:t>
            </a:r>
            <a:r>
              <a:rPr lang="en" sz="1300">
                <a:solidFill>
                  <a:srgbClr val="666666"/>
                </a:solidFill>
                <a:latin typeface="Courier New"/>
                <a:ea typeface="Courier New"/>
                <a:cs typeface="Courier New"/>
                <a:sym typeface="Courier New"/>
              </a:rPr>
              <a:t>&lt;tfoot&gt;</a:t>
            </a:r>
            <a:r>
              <a:rPr lang="en" sz="1300">
                <a:solidFill>
                  <a:srgbClr val="666666"/>
                </a:solidFill>
              </a:rPr>
              <a:t> sunt opționale. Tagul </a:t>
            </a:r>
            <a:r>
              <a:rPr lang="en" sz="1300">
                <a:solidFill>
                  <a:srgbClr val="666666"/>
                </a:solidFill>
                <a:latin typeface="Courier New"/>
                <a:ea typeface="Courier New"/>
                <a:cs typeface="Courier New"/>
                <a:sym typeface="Courier New"/>
              </a:rPr>
              <a:t>&lt;tbody&gt;</a:t>
            </a:r>
            <a:r>
              <a:rPr lang="en" sz="1300">
                <a:solidFill>
                  <a:srgbClr val="666666"/>
                </a:solidFill>
              </a:rPr>
              <a:t>, însă, chiar dacă nu e trecut și se definesc rândurile direct în tagul </a:t>
            </a:r>
            <a:r>
              <a:rPr lang="en" sz="1300">
                <a:solidFill>
                  <a:srgbClr val="666666"/>
                </a:solidFill>
                <a:latin typeface="Courier New"/>
                <a:ea typeface="Courier New"/>
                <a:cs typeface="Courier New"/>
                <a:sym typeface="Courier New"/>
              </a:rPr>
              <a:t>&lt;table&gt;</a:t>
            </a:r>
            <a:r>
              <a:rPr lang="en" sz="1300">
                <a:solidFill>
                  <a:srgbClr val="666666"/>
                </a:solidFill>
              </a:rPr>
              <a:t> va fi de cele mai multe ori introdus de browser (vizual nu se întâmplă nimic, dar pot apărea probleme când scriem cod CSS sau JavaScript)</a:t>
            </a:r>
            <a:endParaRPr sz="1300">
              <a:solidFill>
                <a:srgbClr val="666666"/>
              </a:solidFill>
            </a:endParaRPr>
          </a:p>
          <a:p>
            <a:pPr indent="-311150" lvl="0" marL="457200" rtl="0" algn="l">
              <a:spcBef>
                <a:spcPts val="0"/>
              </a:spcBef>
              <a:spcAft>
                <a:spcPts val="0"/>
              </a:spcAft>
              <a:buClr>
                <a:srgbClr val="666666"/>
              </a:buClr>
              <a:buSzPts val="1300"/>
              <a:buChar char="●"/>
            </a:pPr>
            <a:r>
              <a:rPr b="1" lang="en" sz="1300">
                <a:solidFill>
                  <a:srgbClr val="990000"/>
                </a:solidFill>
              </a:rPr>
              <a:t>Tabelele trebuie folosite doar pentru date tabelare, nu pentru așezarea în pagină</a:t>
            </a:r>
            <a:r>
              <a:rPr lang="en" sz="1300">
                <a:solidFill>
                  <a:srgbClr val="666666"/>
                </a:solidFill>
              </a:rPr>
              <a:t> (cum erau folosite în trecut). Pentru layout se folosește exclusiv CSS.</a:t>
            </a:r>
            <a:endParaRPr sz="1300">
              <a:solidFill>
                <a:srgbClr val="666666"/>
              </a:solidFill>
            </a:endParaRPr>
          </a:p>
          <a:p>
            <a:pPr indent="0" lvl="0" marL="0" rtl="0" algn="l">
              <a:spcBef>
                <a:spcPts val="0"/>
              </a:spcBef>
              <a:spcAft>
                <a:spcPts val="0"/>
              </a:spcAft>
              <a:buNone/>
            </a:pPr>
            <a:r>
              <a:t/>
            </a:r>
            <a:endParaRPr sz="1300">
              <a:solidFill>
                <a:srgbClr val="666666"/>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041" name="Shape 1041"/>
        <p:cNvGrpSpPr/>
        <p:nvPr/>
      </p:nvGrpSpPr>
      <p:grpSpPr>
        <a:xfrm>
          <a:off x="0" y="0"/>
          <a:ext cx="0" cy="0"/>
          <a:chOff x="0" y="0"/>
          <a:chExt cx="0" cy="0"/>
        </a:xfrm>
      </p:grpSpPr>
      <p:sp>
        <p:nvSpPr>
          <p:cNvPr id="1042" name="Google Shape;1042;p83"/>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 tabele (th - observații)</a:t>
            </a:r>
            <a:endParaRPr/>
          </a:p>
        </p:txBody>
      </p:sp>
      <p:sp>
        <p:nvSpPr>
          <p:cNvPr id="1043" name="Google Shape;1043;p83"/>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45" name="Google Shape;1045;p83">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1046" name="Google Shape;1046;p83"/>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1047" name="Google Shape;1047;p83"/>
          <p:cNvSpPr txBox="1"/>
          <p:nvPr/>
        </p:nvSpPr>
        <p:spPr>
          <a:xfrm>
            <a:off x="311700" y="1002300"/>
            <a:ext cx="3868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rPr>
              <a:t>Nu e obligatoriu ca tagul &lt;th&gt; să se găsească în rândurile din &lt;thead&gt;. Poate fi folosit și în &lt;tbody&gt; când reprezintă titlu pentru un rând, caz în care se va folosi atributul scope.</a:t>
            </a:r>
            <a:endParaRPr sz="1000">
              <a:solidFill>
                <a:srgbClr val="666666"/>
              </a:solidFill>
            </a:endParaRPr>
          </a:p>
        </p:txBody>
      </p:sp>
      <p:sp>
        <p:nvSpPr>
          <p:cNvPr id="1048" name="Google Shape;1048;p83"/>
          <p:cNvSpPr txBox="1"/>
          <p:nvPr/>
        </p:nvSpPr>
        <p:spPr>
          <a:xfrm>
            <a:off x="311700" y="1575000"/>
            <a:ext cx="2516100" cy="2919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table</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thead</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tr</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th</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scope</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"row"</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Studenți</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th</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th</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Ionel</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th</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th</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Gigel</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th</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tr</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thead</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tbody</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tr</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th</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scope</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"row"</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Nota 1</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th</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td</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10</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td</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td</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8</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td</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tr</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tr</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th</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scope</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"row"</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Nota 2</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th</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td</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9</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td</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td</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10</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td</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tr</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tbody</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table</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200"/>
          </a:p>
        </p:txBody>
      </p:sp>
      <p:cxnSp>
        <p:nvCxnSpPr>
          <p:cNvPr id="1049" name="Google Shape;1049;p83"/>
          <p:cNvCxnSpPr/>
          <p:nvPr/>
        </p:nvCxnSpPr>
        <p:spPr>
          <a:xfrm>
            <a:off x="4149425" y="1038875"/>
            <a:ext cx="0" cy="3698100"/>
          </a:xfrm>
          <a:prstGeom prst="straightConnector1">
            <a:avLst/>
          </a:prstGeom>
          <a:noFill/>
          <a:ln cap="flat" cmpd="sng" w="9525">
            <a:solidFill>
              <a:schemeClr val="dk2"/>
            </a:solidFill>
            <a:prstDash val="solid"/>
            <a:round/>
            <a:headEnd len="med" w="med" type="none"/>
            <a:tailEnd len="med" w="med" type="none"/>
          </a:ln>
        </p:spPr>
      </p:cxnSp>
      <p:sp>
        <p:nvSpPr>
          <p:cNvPr id="1050" name="Google Shape;1050;p83"/>
          <p:cNvSpPr txBox="1"/>
          <p:nvPr/>
        </p:nvSpPr>
        <p:spPr>
          <a:xfrm>
            <a:off x="4195150" y="1002300"/>
            <a:ext cx="4413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rPr>
              <a:t>Când vrem să asociem un &lt;th&gt; (sau un &lt;td&gt;) cu un anumit &lt;th&gt;, dăm un id tagului &lt;th&gt; cu care vrem să asociem celula, și apoi celulei asociate îi setăm atributul headers egal cu id-ul celulei referite</a:t>
            </a:r>
            <a:endParaRPr sz="1000">
              <a:solidFill>
                <a:srgbClr val="666666"/>
              </a:solidFill>
            </a:endParaRPr>
          </a:p>
        </p:txBody>
      </p:sp>
      <p:sp>
        <p:nvSpPr>
          <p:cNvPr id="1051" name="Google Shape;1051;p83"/>
          <p:cNvSpPr txBox="1"/>
          <p:nvPr/>
        </p:nvSpPr>
        <p:spPr>
          <a:xfrm>
            <a:off x="4266375" y="1575000"/>
            <a:ext cx="3868200" cy="3088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650">
                <a:solidFill>
                  <a:srgbClr val="1F217D"/>
                </a:solidFill>
                <a:highlight>
                  <a:srgbClr val="FFFFFE"/>
                </a:highlight>
                <a:latin typeface="Courier New"/>
                <a:ea typeface="Courier New"/>
                <a:cs typeface="Courier New"/>
                <a:sym typeface="Courier New"/>
              </a:rPr>
              <a:t>&lt;</a:t>
            </a:r>
            <a:r>
              <a:rPr lang="en" sz="650">
                <a:solidFill>
                  <a:srgbClr val="4D7FE2"/>
                </a:solidFill>
                <a:highlight>
                  <a:srgbClr val="FFFFFE"/>
                </a:highlight>
                <a:latin typeface="Courier New"/>
                <a:ea typeface="Courier New"/>
                <a:cs typeface="Courier New"/>
                <a:sym typeface="Courier New"/>
              </a:rPr>
              <a:t>table</a:t>
            </a:r>
            <a:r>
              <a:rPr lang="en" sz="650">
                <a:solidFill>
                  <a:srgbClr val="1F217D"/>
                </a:solidFill>
                <a:highlight>
                  <a:srgbClr val="FFFFFE"/>
                </a:highlight>
                <a:latin typeface="Courier New"/>
                <a:ea typeface="Courier New"/>
                <a:cs typeface="Courier New"/>
                <a:sym typeface="Courier New"/>
              </a:rPr>
              <a:t>&gt;</a:t>
            </a:r>
            <a:endParaRPr sz="6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50">
                <a:solidFill>
                  <a:schemeClr val="dk1"/>
                </a:solidFill>
                <a:highlight>
                  <a:srgbClr val="FFFFFE"/>
                </a:highlight>
                <a:latin typeface="Courier New"/>
                <a:ea typeface="Courier New"/>
                <a:cs typeface="Courier New"/>
                <a:sym typeface="Courier New"/>
              </a:rPr>
              <a:t> </a:t>
            </a:r>
            <a:r>
              <a:rPr lang="en" sz="650">
                <a:solidFill>
                  <a:srgbClr val="1F217D"/>
                </a:solidFill>
                <a:highlight>
                  <a:srgbClr val="FFFFFE"/>
                </a:highlight>
                <a:latin typeface="Courier New"/>
                <a:ea typeface="Courier New"/>
                <a:cs typeface="Courier New"/>
                <a:sym typeface="Courier New"/>
              </a:rPr>
              <a:t>&lt;</a:t>
            </a:r>
            <a:r>
              <a:rPr lang="en" sz="650">
                <a:solidFill>
                  <a:srgbClr val="4D7FE2"/>
                </a:solidFill>
                <a:highlight>
                  <a:srgbClr val="FFFFFE"/>
                </a:highlight>
                <a:latin typeface="Courier New"/>
                <a:ea typeface="Courier New"/>
                <a:cs typeface="Courier New"/>
                <a:sym typeface="Courier New"/>
              </a:rPr>
              <a:t>thead</a:t>
            </a:r>
            <a:r>
              <a:rPr lang="en" sz="650">
                <a:solidFill>
                  <a:srgbClr val="1F217D"/>
                </a:solidFill>
                <a:highlight>
                  <a:srgbClr val="FFFFFE"/>
                </a:highlight>
                <a:latin typeface="Courier New"/>
                <a:ea typeface="Courier New"/>
                <a:cs typeface="Courier New"/>
                <a:sym typeface="Courier New"/>
              </a:rPr>
              <a:t>&gt;</a:t>
            </a:r>
            <a:endParaRPr sz="6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50">
                <a:solidFill>
                  <a:schemeClr val="dk1"/>
                </a:solidFill>
                <a:highlight>
                  <a:srgbClr val="FFFFFE"/>
                </a:highlight>
                <a:latin typeface="Courier New"/>
                <a:ea typeface="Courier New"/>
                <a:cs typeface="Courier New"/>
                <a:sym typeface="Courier New"/>
              </a:rPr>
              <a:t>   </a:t>
            </a:r>
            <a:r>
              <a:rPr lang="en" sz="650">
                <a:solidFill>
                  <a:srgbClr val="1F217D"/>
                </a:solidFill>
                <a:highlight>
                  <a:srgbClr val="FFFFFE"/>
                </a:highlight>
                <a:latin typeface="Courier New"/>
                <a:ea typeface="Courier New"/>
                <a:cs typeface="Courier New"/>
                <a:sym typeface="Courier New"/>
              </a:rPr>
              <a:t>&lt;</a:t>
            </a:r>
            <a:r>
              <a:rPr lang="en" sz="650">
                <a:solidFill>
                  <a:srgbClr val="4D7FE2"/>
                </a:solidFill>
                <a:highlight>
                  <a:srgbClr val="FFFFFE"/>
                </a:highlight>
                <a:latin typeface="Courier New"/>
                <a:ea typeface="Courier New"/>
                <a:cs typeface="Courier New"/>
                <a:sym typeface="Courier New"/>
              </a:rPr>
              <a:t>tr</a:t>
            </a:r>
            <a:r>
              <a:rPr lang="en" sz="650">
                <a:solidFill>
                  <a:srgbClr val="1F217D"/>
                </a:solidFill>
                <a:highlight>
                  <a:srgbClr val="FFFFFE"/>
                </a:highlight>
                <a:latin typeface="Courier New"/>
                <a:ea typeface="Courier New"/>
                <a:cs typeface="Courier New"/>
                <a:sym typeface="Courier New"/>
              </a:rPr>
              <a:t>&gt;</a:t>
            </a:r>
            <a:endParaRPr sz="6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50">
                <a:solidFill>
                  <a:schemeClr val="dk1"/>
                </a:solidFill>
                <a:highlight>
                  <a:srgbClr val="FFFFFE"/>
                </a:highlight>
                <a:latin typeface="Courier New"/>
                <a:ea typeface="Courier New"/>
                <a:cs typeface="Courier New"/>
                <a:sym typeface="Courier New"/>
              </a:rPr>
              <a:t>     </a:t>
            </a:r>
            <a:r>
              <a:rPr lang="en" sz="650">
                <a:solidFill>
                  <a:srgbClr val="1F217D"/>
                </a:solidFill>
                <a:highlight>
                  <a:srgbClr val="FFFFFE"/>
                </a:highlight>
                <a:latin typeface="Courier New"/>
                <a:ea typeface="Courier New"/>
                <a:cs typeface="Courier New"/>
                <a:sym typeface="Courier New"/>
              </a:rPr>
              <a:t>&lt;</a:t>
            </a:r>
            <a:r>
              <a:rPr lang="en" sz="650">
                <a:solidFill>
                  <a:srgbClr val="4D7FE2"/>
                </a:solidFill>
                <a:highlight>
                  <a:srgbClr val="FFFFFE"/>
                </a:highlight>
                <a:latin typeface="Courier New"/>
                <a:ea typeface="Courier New"/>
                <a:cs typeface="Courier New"/>
                <a:sym typeface="Courier New"/>
              </a:rPr>
              <a:t>th</a:t>
            </a:r>
            <a:r>
              <a:rPr lang="en" sz="650">
                <a:solidFill>
                  <a:schemeClr val="dk1"/>
                </a:solidFill>
                <a:highlight>
                  <a:srgbClr val="FFFFFE"/>
                </a:highlight>
                <a:latin typeface="Courier New"/>
                <a:ea typeface="Courier New"/>
                <a:cs typeface="Courier New"/>
                <a:sym typeface="Courier New"/>
              </a:rPr>
              <a:t> </a:t>
            </a:r>
            <a:r>
              <a:rPr lang="en" sz="650">
                <a:solidFill>
                  <a:srgbClr val="984E9C"/>
                </a:solidFill>
                <a:highlight>
                  <a:srgbClr val="FFFFFE"/>
                </a:highlight>
                <a:latin typeface="Courier New"/>
                <a:ea typeface="Courier New"/>
                <a:cs typeface="Courier New"/>
                <a:sym typeface="Courier New"/>
              </a:rPr>
              <a:t>rowspan</a:t>
            </a:r>
            <a:r>
              <a:rPr lang="en" sz="650">
                <a:solidFill>
                  <a:srgbClr val="1F217D"/>
                </a:solidFill>
                <a:highlight>
                  <a:srgbClr val="FFFFFE"/>
                </a:highlight>
                <a:latin typeface="Courier New"/>
                <a:ea typeface="Courier New"/>
                <a:cs typeface="Courier New"/>
                <a:sym typeface="Courier New"/>
              </a:rPr>
              <a:t>=</a:t>
            </a:r>
            <a:r>
              <a:rPr lang="en" sz="650">
                <a:solidFill>
                  <a:srgbClr val="AC9037"/>
                </a:solidFill>
                <a:highlight>
                  <a:srgbClr val="FFFFFE"/>
                </a:highlight>
                <a:latin typeface="Courier New"/>
                <a:ea typeface="Courier New"/>
                <a:cs typeface="Courier New"/>
                <a:sym typeface="Courier New"/>
              </a:rPr>
              <a:t>"2"</a:t>
            </a:r>
            <a:r>
              <a:rPr lang="en" sz="650">
                <a:solidFill>
                  <a:srgbClr val="1F217D"/>
                </a:solidFill>
                <a:highlight>
                  <a:srgbClr val="FFFFFE"/>
                </a:highlight>
                <a:latin typeface="Courier New"/>
                <a:ea typeface="Courier New"/>
                <a:cs typeface="Courier New"/>
                <a:sym typeface="Courier New"/>
              </a:rPr>
              <a:t>&gt;</a:t>
            </a:r>
            <a:r>
              <a:rPr lang="en" sz="650">
                <a:solidFill>
                  <a:schemeClr val="dk1"/>
                </a:solidFill>
                <a:highlight>
                  <a:srgbClr val="FFFFFE"/>
                </a:highlight>
                <a:latin typeface="Courier New"/>
                <a:ea typeface="Courier New"/>
                <a:cs typeface="Courier New"/>
                <a:sym typeface="Courier New"/>
              </a:rPr>
              <a:t>Studenti</a:t>
            </a:r>
            <a:r>
              <a:rPr lang="en" sz="650">
                <a:solidFill>
                  <a:srgbClr val="1F217D"/>
                </a:solidFill>
                <a:highlight>
                  <a:srgbClr val="FFFFFE"/>
                </a:highlight>
                <a:latin typeface="Courier New"/>
                <a:ea typeface="Courier New"/>
                <a:cs typeface="Courier New"/>
                <a:sym typeface="Courier New"/>
              </a:rPr>
              <a:t>&lt;/</a:t>
            </a:r>
            <a:r>
              <a:rPr lang="en" sz="650">
                <a:solidFill>
                  <a:srgbClr val="4D7FE2"/>
                </a:solidFill>
                <a:highlight>
                  <a:srgbClr val="FFFFFE"/>
                </a:highlight>
                <a:latin typeface="Courier New"/>
                <a:ea typeface="Courier New"/>
                <a:cs typeface="Courier New"/>
                <a:sym typeface="Courier New"/>
              </a:rPr>
              <a:t>th</a:t>
            </a:r>
            <a:r>
              <a:rPr lang="en" sz="650">
                <a:solidFill>
                  <a:srgbClr val="1F217D"/>
                </a:solidFill>
                <a:highlight>
                  <a:srgbClr val="FFFFFE"/>
                </a:highlight>
                <a:latin typeface="Courier New"/>
                <a:ea typeface="Courier New"/>
                <a:cs typeface="Courier New"/>
                <a:sym typeface="Courier New"/>
              </a:rPr>
              <a:t>&gt;</a:t>
            </a:r>
            <a:endParaRPr sz="6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50">
                <a:solidFill>
                  <a:schemeClr val="dk1"/>
                </a:solidFill>
                <a:highlight>
                  <a:srgbClr val="FFFFFE"/>
                </a:highlight>
                <a:latin typeface="Courier New"/>
                <a:ea typeface="Courier New"/>
                <a:cs typeface="Courier New"/>
                <a:sym typeface="Courier New"/>
              </a:rPr>
              <a:t>     </a:t>
            </a:r>
            <a:r>
              <a:rPr lang="en" sz="650">
                <a:solidFill>
                  <a:srgbClr val="1F217D"/>
                </a:solidFill>
                <a:highlight>
                  <a:srgbClr val="FFFFFE"/>
                </a:highlight>
                <a:latin typeface="Courier New"/>
                <a:ea typeface="Courier New"/>
                <a:cs typeface="Courier New"/>
                <a:sym typeface="Courier New"/>
              </a:rPr>
              <a:t>&lt;</a:t>
            </a:r>
            <a:r>
              <a:rPr lang="en" sz="650">
                <a:solidFill>
                  <a:srgbClr val="4D7FE2"/>
                </a:solidFill>
                <a:highlight>
                  <a:srgbClr val="FFFFFE"/>
                </a:highlight>
                <a:latin typeface="Courier New"/>
                <a:ea typeface="Courier New"/>
                <a:cs typeface="Courier New"/>
                <a:sym typeface="Courier New"/>
              </a:rPr>
              <a:t>th</a:t>
            </a:r>
            <a:r>
              <a:rPr lang="en" sz="650">
                <a:solidFill>
                  <a:schemeClr val="dk1"/>
                </a:solidFill>
                <a:highlight>
                  <a:srgbClr val="FFFFFE"/>
                </a:highlight>
                <a:latin typeface="Courier New"/>
                <a:ea typeface="Courier New"/>
                <a:cs typeface="Courier New"/>
                <a:sym typeface="Courier New"/>
              </a:rPr>
              <a:t> </a:t>
            </a:r>
            <a:r>
              <a:rPr lang="en" sz="650">
                <a:solidFill>
                  <a:srgbClr val="984E9C"/>
                </a:solidFill>
                <a:highlight>
                  <a:srgbClr val="FFFFFE"/>
                </a:highlight>
                <a:latin typeface="Courier New"/>
                <a:ea typeface="Courier New"/>
                <a:cs typeface="Courier New"/>
                <a:sym typeface="Courier New"/>
              </a:rPr>
              <a:t>id</a:t>
            </a:r>
            <a:r>
              <a:rPr lang="en" sz="650">
                <a:solidFill>
                  <a:srgbClr val="1F217D"/>
                </a:solidFill>
                <a:highlight>
                  <a:srgbClr val="FFFFFE"/>
                </a:highlight>
                <a:latin typeface="Courier New"/>
                <a:ea typeface="Courier New"/>
                <a:cs typeface="Courier New"/>
                <a:sym typeface="Courier New"/>
              </a:rPr>
              <a:t>=</a:t>
            </a:r>
            <a:r>
              <a:rPr lang="en" sz="650">
                <a:solidFill>
                  <a:srgbClr val="AC9037"/>
                </a:solidFill>
                <a:highlight>
                  <a:srgbClr val="FFFFFE"/>
                </a:highlight>
                <a:latin typeface="Courier New"/>
                <a:ea typeface="Courier New"/>
                <a:cs typeface="Courier New"/>
                <a:sym typeface="Courier New"/>
              </a:rPr>
              <a:t>"mate"</a:t>
            </a:r>
            <a:r>
              <a:rPr lang="en" sz="650">
                <a:solidFill>
                  <a:schemeClr val="dk1"/>
                </a:solidFill>
                <a:highlight>
                  <a:srgbClr val="FFFFFE"/>
                </a:highlight>
                <a:latin typeface="Courier New"/>
                <a:ea typeface="Courier New"/>
                <a:cs typeface="Courier New"/>
                <a:sym typeface="Courier New"/>
              </a:rPr>
              <a:t> </a:t>
            </a:r>
            <a:r>
              <a:rPr lang="en" sz="650">
                <a:solidFill>
                  <a:srgbClr val="984E9C"/>
                </a:solidFill>
                <a:highlight>
                  <a:srgbClr val="FFFFFE"/>
                </a:highlight>
                <a:latin typeface="Courier New"/>
                <a:ea typeface="Courier New"/>
                <a:cs typeface="Courier New"/>
                <a:sym typeface="Courier New"/>
              </a:rPr>
              <a:t>colspan</a:t>
            </a:r>
            <a:r>
              <a:rPr lang="en" sz="650">
                <a:solidFill>
                  <a:srgbClr val="1F217D"/>
                </a:solidFill>
                <a:highlight>
                  <a:srgbClr val="FFFFFE"/>
                </a:highlight>
                <a:latin typeface="Courier New"/>
                <a:ea typeface="Courier New"/>
                <a:cs typeface="Courier New"/>
                <a:sym typeface="Courier New"/>
              </a:rPr>
              <a:t>=</a:t>
            </a:r>
            <a:r>
              <a:rPr lang="en" sz="650">
                <a:solidFill>
                  <a:srgbClr val="AC9037"/>
                </a:solidFill>
                <a:highlight>
                  <a:srgbClr val="FFFFFE"/>
                </a:highlight>
                <a:latin typeface="Courier New"/>
                <a:ea typeface="Courier New"/>
                <a:cs typeface="Courier New"/>
                <a:sym typeface="Courier New"/>
              </a:rPr>
              <a:t>"2"</a:t>
            </a:r>
            <a:r>
              <a:rPr lang="en" sz="650">
                <a:solidFill>
                  <a:schemeClr val="dk1"/>
                </a:solidFill>
                <a:highlight>
                  <a:srgbClr val="FFFFFE"/>
                </a:highlight>
                <a:latin typeface="Courier New"/>
                <a:ea typeface="Courier New"/>
                <a:cs typeface="Courier New"/>
                <a:sym typeface="Courier New"/>
              </a:rPr>
              <a:t> </a:t>
            </a:r>
            <a:r>
              <a:rPr lang="en" sz="650">
                <a:solidFill>
                  <a:srgbClr val="984E9C"/>
                </a:solidFill>
                <a:highlight>
                  <a:srgbClr val="FFFFFE"/>
                </a:highlight>
                <a:latin typeface="Courier New"/>
                <a:ea typeface="Courier New"/>
                <a:cs typeface="Courier New"/>
                <a:sym typeface="Courier New"/>
              </a:rPr>
              <a:t>scope</a:t>
            </a:r>
            <a:r>
              <a:rPr lang="en" sz="650">
                <a:solidFill>
                  <a:srgbClr val="1F217D"/>
                </a:solidFill>
                <a:highlight>
                  <a:srgbClr val="FFFFFE"/>
                </a:highlight>
                <a:latin typeface="Courier New"/>
                <a:ea typeface="Courier New"/>
                <a:cs typeface="Courier New"/>
                <a:sym typeface="Courier New"/>
              </a:rPr>
              <a:t>=</a:t>
            </a:r>
            <a:r>
              <a:rPr lang="en" sz="650">
                <a:solidFill>
                  <a:srgbClr val="AC9037"/>
                </a:solidFill>
                <a:highlight>
                  <a:srgbClr val="FFFFFE"/>
                </a:highlight>
                <a:latin typeface="Courier New"/>
                <a:ea typeface="Courier New"/>
                <a:cs typeface="Courier New"/>
                <a:sym typeface="Courier New"/>
              </a:rPr>
              <a:t>"colgroup"</a:t>
            </a:r>
            <a:r>
              <a:rPr lang="en" sz="650">
                <a:solidFill>
                  <a:srgbClr val="1F217D"/>
                </a:solidFill>
                <a:highlight>
                  <a:srgbClr val="FFFFFE"/>
                </a:highlight>
                <a:latin typeface="Courier New"/>
                <a:ea typeface="Courier New"/>
                <a:cs typeface="Courier New"/>
                <a:sym typeface="Courier New"/>
              </a:rPr>
              <a:t>&gt;</a:t>
            </a:r>
            <a:r>
              <a:rPr lang="en" sz="650">
                <a:solidFill>
                  <a:schemeClr val="dk1"/>
                </a:solidFill>
                <a:highlight>
                  <a:srgbClr val="FFFFFE"/>
                </a:highlight>
                <a:latin typeface="Courier New"/>
                <a:ea typeface="Courier New"/>
                <a:cs typeface="Courier New"/>
                <a:sym typeface="Courier New"/>
              </a:rPr>
              <a:t>Note matematică</a:t>
            </a:r>
            <a:r>
              <a:rPr lang="en" sz="650">
                <a:solidFill>
                  <a:srgbClr val="1F217D"/>
                </a:solidFill>
                <a:highlight>
                  <a:srgbClr val="FFFFFE"/>
                </a:highlight>
                <a:latin typeface="Courier New"/>
                <a:ea typeface="Courier New"/>
                <a:cs typeface="Courier New"/>
                <a:sym typeface="Courier New"/>
              </a:rPr>
              <a:t>&lt;/</a:t>
            </a:r>
            <a:r>
              <a:rPr lang="en" sz="650">
                <a:solidFill>
                  <a:srgbClr val="4D7FE2"/>
                </a:solidFill>
                <a:highlight>
                  <a:srgbClr val="FFFFFE"/>
                </a:highlight>
                <a:latin typeface="Courier New"/>
                <a:ea typeface="Courier New"/>
                <a:cs typeface="Courier New"/>
                <a:sym typeface="Courier New"/>
              </a:rPr>
              <a:t>th</a:t>
            </a:r>
            <a:r>
              <a:rPr lang="en" sz="650">
                <a:solidFill>
                  <a:srgbClr val="1F217D"/>
                </a:solidFill>
                <a:highlight>
                  <a:srgbClr val="FFFFFE"/>
                </a:highlight>
                <a:latin typeface="Courier New"/>
                <a:ea typeface="Courier New"/>
                <a:cs typeface="Courier New"/>
                <a:sym typeface="Courier New"/>
              </a:rPr>
              <a:t>&gt;</a:t>
            </a:r>
            <a:endParaRPr sz="6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50">
                <a:solidFill>
                  <a:schemeClr val="dk1"/>
                </a:solidFill>
                <a:highlight>
                  <a:srgbClr val="FFFFFE"/>
                </a:highlight>
                <a:latin typeface="Courier New"/>
                <a:ea typeface="Courier New"/>
                <a:cs typeface="Courier New"/>
                <a:sym typeface="Courier New"/>
              </a:rPr>
              <a:t>     </a:t>
            </a:r>
            <a:r>
              <a:rPr lang="en" sz="650">
                <a:solidFill>
                  <a:srgbClr val="1F217D"/>
                </a:solidFill>
                <a:highlight>
                  <a:srgbClr val="FFFFFE"/>
                </a:highlight>
                <a:latin typeface="Courier New"/>
                <a:ea typeface="Courier New"/>
                <a:cs typeface="Courier New"/>
                <a:sym typeface="Courier New"/>
              </a:rPr>
              <a:t>&lt;</a:t>
            </a:r>
            <a:r>
              <a:rPr lang="en" sz="650">
                <a:solidFill>
                  <a:srgbClr val="4D7FE2"/>
                </a:solidFill>
                <a:highlight>
                  <a:srgbClr val="FFFFFE"/>
                </a:highlight>
                <a:latin typeface="Courier New"/>
                <a:ea typeface="Courier New"/>
                <a:cs typeface="Courier New"/>
                <a:sym typeface="Courier New"/>
              </a:rPr>
              <a:t>th</a:t>
            </a:r>
            <a:r>
              <a:rPr lang="en" sz="650">
                <a:solidFill>
                  <a:schemeClr val="dk1"/>
                </a:solidFill>
                <a:highlight>
                  <a:srgbClr val="FFFFFE"/>
                </a:highlight>
                <a:latin typeface="Courier New"/>
                <a:ea typeface="Courier New"/>
                <a:cs typeface="Courier New"/>
                <a:sym typeface="Courier New"/>
              </a:rPr>
              <a:t> </a:t>
            </a:r>
            <a:r>
              <a:rPr lang="en" sz="650">
                <a:solidFill>
                  <a:srgbClr val="984E9C"/>
                </a:solidFill>
                <a:highlight>
                  <a:srgbClr val="FFFFFE"/>
                </a:highlight>
                <a:latin typeface="Courier New"/>
                <a:ea typeface="Courier New"/>
                <a:cs typeface="Courier New"/>
                <a:sym typeface="Courier New"/>
              </a:rPr>
              <a:t>id</a:t>
            </a:r>
            <a:r>
              <a:rPr lang="en" sz="650">
                <a:solidFill>
                  <a:srgbClr val="1F217D"/>
                </a:solidFill>
                <a:highlight>
                  <a:srgbClr val="FFFFFE"/>
                </a:highlight>
                <a:latin typeface="Courier New"/>
                <a:ea typeface="Courier New"/>
                <a:cs typeface="Courier New"/>
                <a:sym typeface="Courier New"/>
              </a:rPr>
              <a:t>=</a:t>
            </a:r>
            <a:r>
              <a:rPr lang="en" sz="650">
                <a:solidFill>
                  <a:srgbClr val="AC9037"/>
                </a:solidFill>
                <a:highlight>
                  <a:srgbClr val="FFFFFE"/>
                </a:highlight>
                <a:latin typeface="Courier New"/>
                <a:ea typeface="Courier New"/>
                <a:cs typeface="Courier New"/>
                <a:sym typeface="Courier New"/>
              </a:rPr>
              <a:t>"info"</a:t>
            </a:r>
            <a:r>
              <a:rPr lang="en" sz="650">
                <a:solidFill>
                  <a:schemeClr val="dk1"/>
                </a:solidFill>
                <a:highlight>
                  <a:srgbClr val="FFFFFE"/>
                </a:highlight>
                <a:latin typeface="Courier New"/>
                <a:ea typeface="Courier New"/>
                <a:cs typeface="Courier New"/>
                <a:sym typeface="Courier New"/>
              </a:rPr>
              <a:t> </a:t>
            </a:r>
            <a:r>
              <a:rPr lang="en" sz="650">
                <a:solidFill>
                  <a:srgbClr val="984E9C"/>
                </a:solidFill>
                <a:highlight>
                  <a:srgbClr val="FFFFFE"/>
                </a:highlight>
                <a:latin typeface="Courier New"/>
                <a:ea typeface="Courier New"/>
                <a:cs typeface="Courier New"/>
                <a:sym typeface="Courier New"/>
              </a:rPr>
              <a:t>colspan</a:t>
            </a:r>
            <a:r>
              <a:rPr lang="en" sz="650">
                <a:solidFill>
                  <a:srgbClr val="1F217D"/>
                </a:solidFill>
                <a:highlight>
                  <a:srgbClr val="FFFFFE"/>
                </a:highlight>
                <a:latin typeface="Courier New"/>
                <a:ea typeface="Courier New"/>
                <a:cs typeface="Courier New"/>
                <a:sym typeface="Courier New"/>
              </a:rPr>
              <a:t>=</a:t>
            </a:r>
            <a:r>
              <a:rPr lang="en" sz="650">
                <a:solidFill>
                  <a:srgbClr val="AC9037"/>
                </a:solidFill>
                <a:highlight>
                  <a:srgbClr val="FFFFFE"/>
                </a:highlight>
                <a:latin typeface="Courier New"/>
                <a:ea typeface="Courier New"/>
                <a:cs typeface="Courier New"/>
                <a:sym typeface="Courier New"/>
              </a:rPr>
              <a:t>"2"</a:t>
            </a:r>
            <a:r>
              <a:rPr lang="en" sz="650">
                <a:solidFill>
                  <a:schemeClr val="dk1"/>
                </a:solidFill>
                <a:highlight>
                  <a:srgbClr val="FFFFFE"/>
                </a:highlight>
                <a:latin typeface="Courier New"/>
                <a:ea typeface="Courier New"/>
                <a:cs typeface="Courier New"/>
                <a:sym typeface="Courier New"/>
              </a:rPr>
              <a:t> </a:t>
            </a:r>
            <a:r>
              <a:rPr lang="en" sz="650">
                <a:solidFill>
                  <a:srgbClr val="984E9C"/>
                </a:solidFill>
                <a:highlight>
                  <a:srgbClr val="FFFFFE"/>
                </a:highlight>
                <a:latin typeface="Courier New"/>
                <a:ea typeface="Courier New"/>
                <a:cs typeface="Courier New"/>
                <a:sym typeface="Courier New"/>
              </a:rPr>
              <a:t>scope</a:t>
            </a:r>
            <a:r>
              <a:rPr lang="en" sz="650">
                <a:solidFill>
                  <a:srgbClr val="1F217D"/>
                </a:solidFill>
                <a:highlight>
                  <a:srgbClr val="FFFFFE"/>
                </a:highlight>
                <a:latin typeface="Courier New"/>
                <a:ea typeface="Courier New"/>
                <a:cs typeface="Courier New"/>
                <a:sym typeface="Courier New"/>
              </a:rPr>
              <a:t>=</a:t>
            </a:r>
            <a:r>
              <a:rPr lang="en" sz="650">
                <a:solidFill>
                  <a:srgbClr val="AC9037"/>
                </a:solidFill>
                <a:highlight>
                  <a:srgbClr val="FFFFFE"/>
                </a:highlight>
                <a:latin typeface="Courier New"/>
                <a:ea typeface="Courier New"/>
                <a:cs typeface="Courier New"/>
                <a:sym typeface="Courier New"/>
              </a:rPr>
              <a:t>"colgroup"</a:t>
            </a:r>
            <a:r>
              <a:rPr lang="en" sz="650">
                <a:solidFill>
                  <a:srgbClr val="1F217D"/>
                </a:solidFill>
                <a:highlight>
                  <a:srgbClr val="FFFFFE"/>
                </a:highlight>
                <a:latin typeface="Courier New"/>
                <a:ea typeface="Courier New"/>
                <a:cs typeface="Courier New"/>
                <a:sym typeface="Courier New"/>
              </a:rPr>
              <a:t>&gt;</a:t>
            </a:r>
            <a:r>
              <a:rPr lang="en" sz="650">
                <a:solidFill>
                  <a:schemeClr val="dk1"/>
                </a:solidFill>
                <a:highlight>
                  <a:srgbClr val="FFFFFE"/>
                </a:highlight>
                <a:latin typeface="Courier New"/>
                <a:ea typeface="Courier New"/>
                <a:cs typeface="Courier New"/>
                <a:sym typeface="Courier New"/>
              </a:rPr>
              <a:t>Note informatică</a:t>
            </a:r>
            <a:r>
              <a:rPr lang="en" sz="650">
                <a:solidFill>
                  <a:srgbClr val="1F217D"/>
                </a:solidFill>
                <a:highlight>
                  <a:srgbClr val="FFFFFE"/>
                </a:highlight>
                <a:latin typeface="Courier New"/>
                <a:ea typeface="Courier New"/>
                <a:cs typeface="Courier New"/>
                <a:sym typeface="Courier New"/>
              </a:rPr>
              <a:t>&lt;/</a:t>
            </a:r>
            <a:r>
              <a:rPr lang="en" sz="650">
                <a:solidFill>
                  <a:srgbClr val="4D7FE2"/>
                </a:solidFill>
                <a:highlight>
                  <a:srgbClr val="FFFFFE"/>
                </a:highlight>
                <a:latin typeface="Courier New"/>
                <a:ea typeface="Courier New"/>
                <a:cs typeface="Courier New"/>
                <a:sym typeface="Courier New"/>
              </a:rPr>
              <a:t>th</a:t>
            </a:r>
            <a:r>
              <a:rPr lang="en" sz="650">
                <a:solidFill>
                  <a:srgbClr val="1F217D"/>
                </a:solidFill>
                <a:highlight>
                  <a:srgbClr val="FFFFFE"/>
                </a:highlight>
                <a:latin typeface="Courier New"/>
                <a:ea typeface="Courier New"/>
                <a:cs typeface="Courier New"/>
                <a:sym typeface="Courier New"/>
              </a:rPr>
              <a:t>&gt;</a:t>
            </a:r>
            <a:endParaRPr sz="6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50">
                <a:solidFill>
                  <a:schemeClr val="dk1"/>
                </a:solidFill>
                <a:highlight>
                  <a:srgbClr val="FFFFFE"/>
                </a:highlight>
                <a:latin typeface="Courier New"/>
                <a:ea typeface="Courier New"/>
                <a:cs typeface="Courier New"/>
                <a:sym typeface="Courier New"/>
              </a:rPr>
              <a:t>   </a:t>
            </a:r>
            <a:r>
              <a:rPr lang="en" sz="650">
                <a:solidFill>
                  <a:srgbClr val="1F217D"/>
                </a:solidFill>
                <a:highlight>
                  <a:srgbClr val="FFFFFE"/>
                </a:highlight>
                <a:latin typeface="Courier New"/>
                <a:ea typeface="Courier New"/>
                <a:cs typeface="Courier New"/>
                <a:sym typeface="Courier New"/>
              </a:rPr>
              <a:t>&lt;/</a:t>
            </a:r>
            <a:r>
              <a:rPr lang="en" sz="650">
                <a:solidFill>
                  <a:srgbClr val="4D7FE2"/>
                </a:solidFill>
                <a:highlight>
                  <a:srgbClr val="FFFFFE"/>
                </a:highlight>
                <a:latin typeface="Courier New"/>
                <a:ea typeface="Courier New"/>
                <a:cs typeface="Courier New"/>
                <a:sym typeface="Courier New"/>
              </a:rPr>
              <a:t>tr</a:t>
            </a:r>
            <a:r>
              <a:rPr lang="en" sz="650">
                <a:solidFill>
                  <a:srgbClr val="1F217D"/>
                </a:solidFill>
                <a:highlight>
                  <a:srgbClr val="FFFFFE"/>
                </a:highlight>
                <a:latin typeface="Courier New"/>
                <a:ea typeface="Courier New"/>
                <a:cs typeface="Courier New"/>
                <a:sym typeface="Courier New"/>
              </a:rPr>
              <a:t>&gt;</a:t>
            </a:r>
            <a:endParaRPr sz="6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50">
                <a:solidFill>
                  <a:schemeClr val="dk1"/>
                </a:solidFill>
                <a:highlight>
                  <a:srgbClr val="FFFFFE"/>
                </a:highlight>
                <a:latin typeface="Courier New"/>
                <a:ea typeface="Courier New"/>
                <a:cs typeface="Courier New"/>
                <a:sym typeface="Courier New"/>
              </a:rPr>
              <a:t>   </a:t>
            </a:r>
            <a:r>
              <a:rPr lang="en" sz="650">
                <a:solidFill>
                  <a:srgbClr val="1F217D"/>
                </a:solidFill>
                <a:highlight>
                  <a:srgbClr val="FFFFFE"/>
                </a:highlight>
                <a:latin typeface="Courier New"/>
                <a:ea typeface="Courier New"/>
                <a:cs typeface="Courier New"/>
                <a:sym typeface="Courier New"/>
              </a:rPr>
              <a:t>&lt;</a:t>
            </a:r>
            <a:r>
              <a:rPr lang="en" sz="650">
                <a:solidFill>
                  <a:srgbClr val="4D7FE2"/>
                </a:solidFill>
                <a:highlight>
                  <a:srgbClr val="FFFFFE"/>
                </a:highlight>
                <a:latin typeface="Courier New"/>
                <a:ea typeface="Courier New"/>
                <a:cs typeface="Courier New"/>
                <a:sym typeface="Courier New"/>
              </a:rPr>
              <a:t>tr</a:t>
            </a:r>
            <a:r>
              <a:rPr lang="en" sz="650">
                <a:solidFill>
                  <a:srgbClr val="1F217D"/>
                </a:solidFill>
                <a:highlight>
                  <a:srgbClr val="FFFFFE"/>
                </a:highlight>
                <a:latin typeface="Courier New"/>
                <a:ea typeface="Courier New"/>
                <a:cs typeface="Courier New"/>
                <a:sym typeface="Courier New"/>
              </a:rPr>
              <a:t>&gt;</a:t>
            </a:r>
            <a:endParaRPr sz="6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50">
                <a:solidFill>
                  <a:schemeClr val="dk1"/>
                </a:solidFill>
                <a:highlight>
                  <a:srgbClr val="FFFFFE"/>
                </a:highlight>
                <a:latin typeface="Courier New"/>
                <a:ea typeface="Courier New"/>
                <a:cs typeface="Courier New"/>
                <a:sym typeface="Courier New"/>
              </a:rPr>
              <a:t>     </a:t>
            </a:r>
            <a:r>
              <a:rPr lang="en" sz="650">
                <a:solidFill>
                  <a:srgbClr val="1F217D"/>
                </a:solidFill>
                <a:highlight>
                  <a:srgbClr val="FFFFFE"/>
                </a:highlight>
                <a:latin typeface="Courier New"/>
                <a:ea typeface="Courier New"/>
                <a:cs typeface="Courier New"/>
                <a:sym typeface="Courier New"/>
              </a:rPr>
              <a:t>&lt;</a:t>
            </a:r>
            <a:r>
              <a:rPr lang="en" sz="650">
                <a:solidFill>
                  <a:srgbClr val="4D7FE2"/>
                </a:solidFill>
                <a:highlight>
                  <a:srgbClr val="FFFFFE"/>
                </a:highlight>
                <a:latin typeface="Courier New"/>
                <a:ea typeface="Courier New"/>
                <a:cs typeface="Courier New"/>
                <a:sym typeface="Courier New"/>
              </a:rPr>
              <a:t>th</a:t>
            </a:r>
            <a:r>
              <a:rPr lang="en" sz="650">
                <a:solidFill>
                  <a:schemeClr val="dk1"/>
                </a:solidFill>
                <a:highlight>
                  <a:srgbClr val="FFFFFE"/>
                </a:highlight>
                <a:latin typeface="Courier New"/>
                <a:ea typeface="Courier New"/>
                <a:cs typeface="Courier New"/>
                <a:sym typeface="Courier New"/>
              </a:rPr>
              <a:t> </a:t>
            </a:r>
            <a:r>
              <a:rPr lang="en" sz="650">
                <a:solidFill>
                  <a:srgbClr val="984E9C"/>
                </a:solidFill>
                <a:highlight>
                  <a:srgbClr val="FFFFFE"/>
                </a:highlight>
                <a:latin typeface="Courier New"/>
                <a:ea typeface="Courier New"/>
                <a:cs typeface="Courier New"/>
                <a:sym typeface="Courier New"/>
              </a:rPr>
              <a:t>headers</a:t>
            </a:r>
            <a:r>
              <a:rPr lang="en" sz="650">
                <a:solidFill>
                  <a:srgbClr val="1F217D"/>
                </a:solidFill>
                <a:highlight>
                  <a:srgbClr val="FFFFFE"/>
                </a:highlight>
                <a:latin typeface="Courier New"/>
                <a:ea typeface="Courier New"/>
                <a:cs typeface="Courier New"/>
                <a:sym typeface="Courier New"/>
              </a:rPr>
              <a:t>=</a:t>
            </a:r>
            <a:r>
              <a:rPr lang="en" sz="650">
                <a:solidFill>
                  <a:srgbClr val="AC9037"/>
                </a:solidFill>
                <a:highlight>
                  <a:srgbClr val="FFFFFE"/>
                </a:highlight>
                <a:latin typeface="Courier New"/>
                <a:ea typeface="Courier New"/>
                <a:cs typeface="Courier New"/>
                <a:sym typeface="Courier New"/>
              </a:rPr>
              <a:t>"mate"</a:t>
            </a:r>
            <a:r>
              <a:rPr lang="en" sz="650">
                <a:solidFill>
                  <a:srgbClr val="1F217D"/>
                </a:solidFill>
                <a:highlight>
                  <a:srgbClr val="FFFFFE"/>
                </a:highlight>
                <a:latin typeface="Courier New"/>
                <a:ea typeface="Courier New"/>
                <a:cs typeface="Courier New"/>
                <a:sym typeface="Courier New"/>
              </a:rPr>
              <a:t>&gt;</a:t>
            </a:r>
            <a:r>
              <a:rPr lang="en" sz="650">
                <a:solidFill>
                  <a:schemeClr val="dk1"/>
                </a:solidFill>
                <a:highlight>
                  <a:srgbClr val="FFFFFE"/>
                </a:highlight>
                <a:latin typeface="Courier New"/>
                <a:ea typeface="Courier New"/>
                <a:cs typeface="Courier New"/>
                <a:sym typeface="Courier New"/>
              </a:rPr>
              <a:t>Proba 1</a:t>
            </a:r>
            <a:r>
              <a:rPr lang="en" sz="650">
                <a:solidFill>
                  <a:srgbClr val="1F217D"/>
                </a:solidFill>
                <a:highlight>
                  <a:srgbClr val="FFFFFE"/>
                </a:highlight>
                <a:latin typeface="Courier New"/>
                <a:ea typeface="Courier New"/>
                <a:cs typeface="Courier New"/>
                <a:sym typeface="Courier New"/>
              </a:rPr>
              <a:t>&lt;/</a:t>
            </a:r>
            <a:r>
              <a:rPr lang="en" sz="650">
                <a:solidFill>
                  <a:srgbClr val="4D7FE2"/>
                </a:solidFill>
                <a:highlight>
                  <a:srgbClr val="FFFFFE"/>
                </a:highlight>
                <a:latin typeface="Courier New"/>
                <a:ea typeface="Courier New"/>
                <a:cs typeface="Courier New"/>
                <a:sym typeface="Courier New"/>
              </a:rPr>
              <a:t>th</a:t>
            </a:r>
            <a:r>
              <a:rPr lang="en" sz="650">
                <a:solidFill>
                  <a:srgbClr val="1F217D"/>
                </a:solidFill>
                <a:highlight>
                  <a:srgbClr val="FFFFFE"/>
                </a:highlight>
                <a:latin typeface="Courier New"/>
                <a:ea typeface="Courier New"/>
                <a:cs typeface="Courier New"/>
                <a:sym typeface="Courier New"/>
              </a:rPr>
              <a:t>&gt;</a:t>
            </a:r>
            <a:endParaRPr sz="6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50">
                <a:solidFill>
                  <a:schemeClr val="dk1"/>
                </a:solidFill>
                <a:highlight>
                  <a:srgbClr val="FFFFFE"/>
                </a:highlight>
                <a:latin typeface="Courier New"/>
                <a:ea typeface="Courier New"/>
                <a:cs typeface="Courier New"/>
                <a:sym typeface="Courier New"/>
              </a:rPr>
              <a:t>     </a:t>
            </a:r>
            <a:r>
              <a:rPr lang="en" sz="650">
                <a:solidFill>
                  <a:srgbClr val="1F217D"/>
                </a:solidFill>
                <a:highlight>
                  <a:srgbClr val="FFFFFE"/>
                </a:highlight>
                <a:latin typeface="Courier New"/>
                <a:ea typeface="Courier New"/>
                <a:cs typeface="Courier New"/>
                <a:sym typeface="Courier New"/>
              </a:rPr>
              <a:t>&lt;</a:t>
            </a:r>
            <a:r>
              <a:rPr lang="en" sz="650">
                <a:solidFill>
                  <a:srgbClr val="4D7FE2"/>
                </a:solidFill>
                <a:highlight>
                  <a:srgbClr val="FFFFFE"/>
                </a:highlight>
                <a:latin typeface="Courier New"/>
                <a:ea typeface="Courier New"/>
                <a:cs typeface="Courier New"/>
                <a:sym typeface="Courier New"/>
              </a:rPr>
              <a:t>th</a:t>
            </a:r>
            <a:r>
              <a:rPr lang="en" sz="650">
                <a:solidFill>
                  <a:schemeClr val="dk1"/>
                </a:solidFill>
                <a:highlight>
                  <a:srgbClr val="FFFFFE"/>
                </a:highlight>
                <a:latin typeface="Courier New"/>
                <a:ea typeface="Courier New"/>
                <a:cs typeface="Courier New"/>
                <a:sym typeface="Courier New"/>
              </a:rPr>
              <a:t> </a:t>
            </a:r>
            <a:r>
              <a:rPr lang="en" sz="650">
                <a:solidFill>
                  <a:srgbClr val="984E9C"/>
                </a:solidFill>
                <a:highlight>
                  <a:srgbClr val="FFFFFE"/>
                </a:highlight>
                <a:latin typeface="Courier New"/>
                <a:ea typeface="Courier New"/>
                <a:cs typeface="Courier New"/>
                <a:sym typeface="Courier New"/>
              </a:rPr>
              <a:t>headers</a:t>
            </a:r>
            <a:r>
              <a:rPr lang="en" sz="650">
                <a:solidFill>
                  <a:srgbClr val="1F217D"/>
                </a:solidFill>
                <a:highlight>
                  <a:srgbClr val="FFFFFE"/>
                </a:highlight>
                <a:latin typeface="Courier New"/>
                <a:ea typeface="Courier New"/>
                <a:cs typeface="Courier New"/>
                <a:sym typeface="Courier New"/>
              </a:rPr>
              <a:t>=</a:t>
            </a:r>
            <a:r>
              <a:rPr lang="en" sz="650">
                <a:solidFill>
                  <a:srgbClr val="AC9037"/>
                </a:solidFill>
                <a:highlight>
                  <a:srgbClr val="FFFFFE"/>
                </a:highlight>
                <a:latin typeface="Courier New"/>
                <a:ea typeface="Courier New"/>
                <a:cs typeface="Courier New"/>
                <a:sym typeface="Courier New"/>
              </a:rPr>
              <a:t>"mate"</a:t>
            </a:r>
            <a:r>
              <a:rPr lang="en" sz="650">
                <a:solidFill>
                  <a:srgbClr val="1F217D"/>
                </a:solidFill>
                <a:highlight>
                  <a:srgbClr val="FFFFFE"/>
                </a:highlight>
                <a:latin typeface="Courier New"/>
                <a:ea typeface="Courier New"/>
                <a:cs typeface="Courier New"/>
                <a:sym typeface="Courier New"/>
              </a:rPr>
              <a:t>&gt;</a:t>
            </a:r>
            <a:r>
              <a:rPr lang="en" sz="650">
                <a:solidFill>
                  <a:schemeClr val="dk1"/>
                </a:solidFill>
                <a:highlight>
                  <a:srgbClr val="FFFFFE"/>
                </a:highlight>
                <a:latin typeface="Courier New"/>
                <a:ea typeface="Courier New"/>
                <a:cs typeface="Courier New"/>
                <a:sym typeface="Courier New"/>
              </a:rPr>
              <a:t>Proba 2</a:t>
            </a:r>
            <a:r>
              <a:rPr lang="en" sz="650">
                <a:solidFill>
                  <a:srgbClr val="1F217D"/>
                </a:solidFill>
                <a:highlight>
                  <a:srgbClr val="FFFFFE"/>
                </a:highlight>
                <a:latin typeface="Courier New"/>
                <a:ea typeface="Courier New"/>
                <a:cs typeface="Courier New"/>
                <a:sym typeface="Courier New"/>
              </a:rPr>
              <a:t>&lt;/</a:t>
            </a:r>
            <a:r>
              <a:rPr lang="en" sz="650">
                <a:solidFill>
                  <a:srgbClr val="4D7FE2"/>
                </a:solidFill>
                <a:highlight>
                  <a:srgbClr val="FFFFFE"/>
                </a:highlight>
                <a:latin typeface="Courier New"/>
                <a:ea typeface="Courier New"/>
                <a:cs typeface="Courier New"/>
                <a:sym typeface="Courier New"/>
              </a:rPr>
              <a:t>th</a:t>
            </a:r>
            <a:r>
              <a:rPr lang="en" sz="650">
                <a:solidFill>
                  <a:srgbClr val="1F217D"/>
                </a:solidFill>
                <a:highlight>
                  <a:srgbClr val="FFFFFE"/>
                </a:highlight>
                <a:latin typeface="Courier New"/>
                <a:ea typeface="Courier New"/>
                <a:cs typeface="Courier New"/>
                <a:sym typeface="Courier New"/>
              </a:rPr>
              <a:t>&gt;</a:t>
            </a:r>
            <a:endParaRPr sz="6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50">
                <a:solidFill>
                  <a:schemeClr val="dk1"/>
                </a:solidFill>
                <a:highlight>
                  <a:srgbClr val="FFFFFE"/>
                </a:highlight>
                <a:latin typeface="Courier New"/>
                <a:ea typeface="Courier New"/>
                <a:cs typeface="Courier New"/>
                <a:sym typeface="Courier New"/>
              </a:rPr>
              <a:t>     </a:t>
            </a:r>
            <a:r>
              <a:rPr lang="en" sz="650">
                <a:solidFill>
                  <a:srgbClr val="1F217D"/>
                </a:solidFill>
                <a:highlight>
                  <a:srgbClr val="FFFFFE"/>
                </a:highlight>
                <a:latin typeface="Courier New"/>
                <a:ea typeface="Courier New"/>
                <a:cs typeface="Courier New"/>
                <a:sym typeface="Courier New"/>
              </a:rPr>
              <a:t>&lt;</a:t>
            </a:r>
            <a:r>
              <a:rPr lang="en" sz="650">
                <a:solidFill>
                  <a:srgbClr val="4D7FE2"/>
                </a:solidFill>
                <a:highlight>
                  <a:srgbClr val="FFFFFE"/>
                </a:highlight>
                <a:latin typeface="Courier New"/>
                <a:ea typeface="Courier New"/>
                <a:cs typeface="Courier New"/>
                <a:sym typeface="Courier New"/>
              </a:rPr>
              <a:t>th</a:t>
            </a:r>
            <a:r>
              <a:rPr lang="en" sz="650">
                <a:solidFill>
                  <a:schemeClr val="dk1"/>
                </a:solidFill>
                <a:highlight>
                  <a:srgbClr val="FFFFFE"/>
                </a:highlight>
                <a:latin typeface="Courier New"/>
                <a:ea typeface="Courier New"/>
                <a:cs typeface="Courier New"/>
                <a:sym typeface="Courier New"/>
              </a:rPr>
              <a:t> </a:t>
            </a:r>
            <a:r>
              <a:rPr lang="en" sz="650">
                <a:solidFill>
                  <a:srgbClr val="984E9C"/>
                </a:solidFill>
                <a:highlight>
                  <a:srgbClr val="FFFFFE"/>
                </a:highlight>
                <a:latin typeface="Courier New"/>
                <a:ea typeface="Courier New"/>
                <a:cs typeface="Courier New"/>
                <a:sym typeface="Courier New"/>
              </a:rPr>
              <a:t>headers</a:t>
            </a:r>
            <a:r>
              <a:rPr lang="en" sz="650">
                <a:solidFill>
                  <a:srgbClr val="1F217D"/>
                </a:solidFill>
                <a:highlight>
                  <a:srgbClr val="FFFFFE"/>
                </a:highlight>
                <a:latin typeface="Courier New"/>
                <a:ea typeface="Courier New"/>
                <a:cs typeface="Courier New"/>
                <a:sym typeface="Courier New"/>
              </a:rPr>
              <a:t>=</a:t>
            </a:r>
            <a:r>
              <a:rPr lang="en" sz="650">
                <a:solidFill>
                  <a:srgbClr val="AC9037"/>
                </a:solidFill>
                <a:highlight>
                  <a:srgbClr val="FFFFFE"/>
                </a:highlight>
                <a:latin typeface="Courier New"/>
                <a:ea typeface="Courier New"/>
                <a:cs typeface="Courier New"/>
                <a:sym typeface="Courier New"/>
              </a:rPr>
              <a:t>"info"</a:t>
            </a:r>
            <a:r>
              <a:rPr lang="en" sz="650">
                <a:solidFill>
                  <a:srgbClr val="1F217D"/>
                </a:solidFill>
                <a:highlight>
                  <a:srgbClr val="FFFFFE"/>
                </a:highlight>
                <a:latin typeface="Courier New"/>
                <a:ea typeface="Courier New"/>
                <a:cs typeface="Courier New"/>
                <a:sym typeface="Courier New"/>
              </a:rPr>
              <a:t>&gt;</a:t>
            </a:r>
            <a:r>
              <a:rPr lang="en" sz="650">
                <a:solidFill>
                  <a:schemeClr val="dk1"/>
                </a:solidFill>
                <a:highlight>
                  <a:srgbClr val="FFFFFE"/>
                </a:highlight>
                <a:latin typeface="Courier New"/>
                <a:ea typeface="Courier New"/>
                <a:cs typeface="Courier New"/>
                <a:sym typeface="Courier New"/>
              </a:rPr>
              <a:t>Proba 1</a:t>
            </a:r>
            <a:r>
              <a:rPr lang="en" sz="650">
                <a:solidFill>
                  <a:srgbClr val="1F217D"/>
                </a:solidFill>
                <a:highlight>
                  <a:srgbClr val="FFFFFE"/>
                </a:highlight>
                <a:latin typeface="Courier New"/>
                <a:ea typeface="Courier New"/>
                <a:cs typeface="Courier New"/>
                <a:sym typeface="Courier New"/>
              </a:rPr>
              <a:t>&lt;/</a:t>
            </a:r>
            <a:r>
              <a:rPr lang="en" sz="650">
                <a:solidFill>
                  <a:srgbClr val="4D7FE2"/>
                </a:solidFill>
                <a:highlight>
                  <a:srgbClr val="FFFFFE"/>
                </a:highlight>
                <a:latin typeface="Courier New"/>
                <a:ea typeface="Courier New"/>
                <a:cs typeface="Courier New"/>
                <a:sym typeface="Courier New"/>
              </a:rPr>
              <a:t>th</a:t>
            </a:r>
            <a:r>
              <a:rPr lang="en" sz="650">
                <a:solidFill>
                  <a:srgbClr val="1F217D"/>
                </a:solidFill>
                <a:highlight>
                  <a:srgbClr val="FFFFFE"/>
                </a:highlight>
                <a:latin typeface="Courier New"/>
                <a:ea typeface="Courier New"/>
                <a:cs typeface="Courier New"/>
                <a:sym typeface="Courier New"/>
              </a:rPr>
              <a:t>&gt;</a:t>
            </a:r>
            <a:endParaRPr sz="6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50">
                <a:solidFill>
                  <a:schemeClr val="dk1"/>
                </a:solidFill>
                <a:highlight>
                  <a:srgbClr val="FFFFFE"/>
                </a:highlight>
                <a:latin typeface="Courier New"/>
                <a:ea typeface="Courier New"/>
                <a:cs typeface="Courier New"/>
                <a:sym typeface="Courier New"/>
              </a:rPr>
              <a:t>     </a:t>
            </a:r>
            <a:r>
              <a:rPr lang="en" sz="650">
                <a:solidFill>
                  <a:srgbClr val="1F217D"/>
                </a:solidFill>
                <a:highlight>
                  <a:srgbClr val="FFFFFE"/>
                </a:highlight>
                <a:latin typeface="Courier New"/>
                <a:ea typeface="Courier New"/>
                <a:cs typeface="Courier New"/>
                <a:sym typeface="Courier New"/>
              </a:rPr>
              <a:t>&lt;</a:t>
            </a:r>
            <a:r>
              <a:rPr lang="en" sz="650">
                <a:solidFill>
                  <a:srgbClr val="4D7FE2"/>
                </a:solidFill>
                <a:highlight>
                  <a:srgbClr val="FFFFFE"/>
                </a:highlight>
                <a:latin typeface="Courier New"/>
                <a:ea typeface="Courier New"/>
                <a:cs typeface="Courier New"/>
                <a:sym typeface="Courier New"/>
              </a:rPr>
              <a:t>th</a:t>
            </a:r>
            <a:r>
              <a:rPr lang="en" sz="650">
                <a:solidFill>
                  <a:schemeClr val="dk1"/>
                </a:solidFill>
                <a:highlight>
                  <a:srgbClr val="FFFFFE"/>
                </a:highlight>
                <a:latin typeface="Courier New"/>
                <a:ea typeface="Courier New"/>
                <a:cs typeface="Courier New"/>
                <a:sym typeface="Courier New"/>
              </a:rPr>
              <a:t> </a:t>
            </a:r>
            <a:r>
              <a:rPr lang="en" sz="650">
                <a:solidFill>
                  <a:srgbClr val="984E9C"/>
                </a:solidFill>
                <a:highlight>
                  <a:srgbClr val="FFFFFE"/>
                </a:highlight>
                <a:latin typeface="Courier New"/>
                <a:ea typeface="Courier New"/>
                <a:cs typeface="Courier New"/>
                <a:sym typeface="Courier New"/>
              </a:rPr>
              <a:t>headers</a:t>
            </a:r>
            <a:r>
              <a:rPr lang="en" sz="650">
                <a:solidFill>
                  <a:srgbClr val="1F217D"/>
                </a:solidFill>
                <a:highlight>
                  <a:srgbClr val="FFFFFE"/>
                </a:highlight>
                <a:latin typeface="Courier New"/>
                <a:ea typeface="Courier New"/>
                <a:cs typeface="Courier New"/>
                <a:sym typeface="Courier New"/>
              </a:rPr>
              <a:t>=</a:t>
            </a:r>
            <a:r>
              <a:rPr lang="en" sz="650">
                <a:solidFill>
                  <a:srgbClr val="AC9037"/>
                </a:solidFill>
                <a:highlight>
                  <a:srgbClr val="FFFFFE"/>
                </a:highlight>
                <a:latin typeface="Courier New"/>
                <a:ea typeface="Courier New"/>
                <a:cs typeface="Courier New"/>
                <a:sym typeface="Courier New"/>
              </a:rPr>
              <a:t>"info"</a:t>
            </a:r>
            <a:r>
              <a:rPr lang="en" sz="650">
                <a:solidFill>
                  <a:srgbClr val="1F217D"/>
                </a:solidFill>
                <a:highlight>
                  <a:srgbClr val="FFFFFE"/>
                </a:highlight>
                <a:latin typeface="Courier New"/>
                <a:ea typeface="Courier New"/>
                <a:cs typeface="Courier New"/>
                <a:sym typeface="Courier New"/>
              </a:rPr>
              <a:t>&gt;</a:t>
            </a:r>
            <a:r>
              <a:rPr lang="en" sz="650">
                <a:solidFill>
                  <a:schemeClr val="dk1"/>
                </a:solidFill>
                <a:highlight>
                  <a:srgbClr val="FFFFFE"/>
                </a:highlight>
                <a:latin typeface="Courier New"/>
                <a:ea typeface="Courier New"/>
                <a:cs typeface="Courier New"/>
                <a:sym typeface="Courier New"/>
              </a:rPr>
              <a:t>Proba 2</a:t>
            </a:r>
            <a:r>
              <a:rPr lang="en" sz="650">
                <a:solidFill>
                  <a:srgbClr val="1F217D"/>
                </a:solidFill>
                <a:highlight>
                  <a:srgbClr val="FFFFFE"/>
                </a:highlight>
                <a:latin typeface="Courier New"/>
                <a:ea typeface="Courier New"/>
                <a:cs typeface="Courier New"/>
                <a:sym typeface="Courier New"/>
              </a:rPr>
              <a:t>&lt;/</a:t>
            </a:r>
            <a:r>
              <a:rPr lang="en" sz="650">
                <a:solidFill>
                  <a:srgbClr val="4D7FE2"/>
                </a:solidFill>
                <a:highlight>
                  <a:srgbClr val="FFFFFE"/>
                </a:highlight>
                <a:latin typeface="Courier New"/>
                <a:ea typeface="Courier New"/>
                <a:cs typeface="Courier New"/>
                <a:sym typeface="Courier New"/>
              </a:rPr>
              <a:t>th</a:t>
            </a:r>
            <a:r>
              <a:rPr lang="en" sz="650">
                <a:solidFill>
                  <a:srgbClr val="1F217D"/>
                </a:solidFill>
                <a:highlight>
                  <a:srgbClr val="FFFFFE"/>
                </a:highlight>
                <a:latin typeface="Courier New"/>
                <a:ea typeface="Courier New"/>
                <a:cs typeface="Courier New"/>
                <a:sym typeface="Courier New"/>
              </a:rPr>
              <a:t>&gt;</a:t>
            </a:r>
            <a:endParaRPr sz="6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50">
                <a:solidFill>
                  <a:schemeClr val="dk1"/>
                </a:solidFill>
                <a:highlight>
                  <a:srgbClr val="FFFFFE"/>
                </a:highlight>
                <a:latin typeface="Courier New"/>
                <a:ea typeface="Courier New"/>
                <a:cs typeface="Courier New"/>
                <a:sym typeface="Courier New"/>
              </a:rPr>
              <a:t>   </a:t>
            </a:r>
            <a:r>
              <a:rPr lang="en" sz="650">
                <a:solidFill>
                  <a:srgbClr val="1F217D"/>
                </a:solidFill>
                <a:highlight>
                  <a:srgbClr val="FFFFFE"/>
                </a:highlight>
                <a:latin typeface="Courier New"/>
                <a:ea typeface="Courier New"/>
                <a:cs typeface="Courier New"/>
                <a:sym typeface="Courier New"/>
              </a:rPr>
              <a:t>&lt;/</a:t>
            </a:r>
            <a:r>
              <a:rPr lang="en" sz="650">
                <a:solidFill>
                  <a:srgbClr val="4D7FE2"/>
                </a:solidFill>
                <a:highlight>
                  <a:srgbClr val="FFFFFE"/>
                </a:highlight>
                <a:latin typeface="Courier New"/>
                <a:ea typeface="Courier New"/>
                <a:cs typeface="Courier New"/>
                <a:sym typeface="Courier New"/>
              </a:rPr>
              <a:t>tr</a:t>
            </a:r>
            <a:r>
              <a:rPr lang="en" sz="650">
                <a:solidFill>
                  <a:srgbClr val="1F217D"/>
                </a:solidFill>
                <a:highlight>
                  <a:srgbClr val="FFFFFE"/>
                </a:highlight>
                <a:latin typeface="Courier New"/>
                <a:ea typeface="Courier New"/>
                <a:cs typeface="Courier New"/>
                <a:sym typeface="Courier New"/>
              </a:rPr>
              <a:t>&gt;</a:t>
            </a:r>
            <a:endParaRPr sz="6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50">
                <a:solidFill>
                  <a:schemeClr val="dk1"/>
                </a:solidFill>
                <a:highlight>
                  <a:srgbClr val="FFFFFE"/>
                </a:highlight>
                <a:latin typeface="Courier New"/>
                <a:ea typeface="Courier New"/>
                <a:cs typeface="Courier New"/>
                <a:sym typeface="Courier New"/>
              </a:rPr>
              <a:t> </a:t>
            </a:r>
            <a:r>
              <a:rPr lang="en" sz="650">
                <a:solidFill>
                  <a:srgbClr val="1F217D"/>
                </a:solidFill>
                <a:highlight>
                  <a:srgbClr val="FFFFFE"/>
                </a:highlight>
                <a:latin typeface="Courier New"/>
                <a:ea typeface="Courier New"/>
                <a:cs typeface="Courier New"/>
                <a:sym typeface="Courier New"/>
              </a:rPr>
              <a:t>&lt;/</a:t>
            </a:r>
            <a:r>
              <a:rPr lang="en" sz="650">
                <a:solidFill>
                  <a:srgbClr val="4D7FE2"/>
                </a:solidFill>
                <a:highlight>
                  <a:srgbClr val="FFFFFE"/>
                </a:highlight>
                <a:latin typeface="Courier New"/>
                <a:ea typeface="Courier New"/>
                <a:cs typeface="Courier New"/>
                <a:sym typeface="Courier New"/>
              </a:rPr>
              <a:t>thead</a:t>
            </a:r>
            <a:r>
              <a:rPr lang="en" sz="650">
                <a:solidFill>
                  <a:srgbClr val="1F217D"/>
                </a:solidFill>
                <a:highlight>
                  <a:srgbClr val="FFFFFE"/>
                </a:highlight>
                <a:latin typeface="Courier New"/>
                <a:ea typeface="Courier New"/>
                <a:cs typeface="Courier New"/>
                <a:sym typeface="Courier New"/>
              </a:rPr>
              <a:t>&gt;</a:t>
            </a:r>
            <a:endParaRPr sz="6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50">
                <a:solidFill>
                  <a:schemeClr val="dk1"/>
                </a:solidFill>
                <a:highlight>
                  <a:srgbClr val="FFFFFE"/>
                </a:highlight>
                <a:latin typeface="Courier New"/>
                <a:ea typeface="Courier New"/>
                <a:cs typeface="Courier New"/>
                <a:sym typeface="Courier New"/>
              </a:rPr>
              <a:t> </a:t>
            </a:r>
            <a:r>
              <a:rPr lang="en" sz="650">
                <a:solidFill>
                  <a:srgbClr val="1F217D"/>
                </a:solidFill>
                <a:highlight>
                  <a:srgbClr val="FFFFFE"/>
                </a:highlight>
                <a:latin typeface="Courier New"/>
                <a:ea typeface="Courier New"/>
                <a:cs typeface="Courier New"/>
                <a:sym typeface="Courier New"/>
              </a:rPr>
              <a:t>&lt;</a:t>
            </a:r>
            <a:r>
              <a:rPr lang="en" sz="650">
                <a:solidFill>
                  <a:srgbClr val="4D7FE2"/>
                </a:solidFill>
                <a:highlight>
                  <a:srgbClr val="FFFFFE"/>
                </a:highlight>
                <a:latin typeface="Courier New"/>
                <a:ea typeface="Courier New"/>
                <a:cs typeface="Courier New"/>
                <a:sym typeface="Courier New"/>
              </a:rPr>
              <a:t>tbody</a:t>
            </a:r>
            <a:r>
              <a:rPr lang="en" sz="650">
                <a:solidFill>
                  <a:srgbClr val="1F217D"/>
                </a:solidFill>
                <a:highlight>
                  <a:srgbClr val="FFFFFE"/>
                </a:highlight>
                <a:latin typeface="Courier New"/>
                <a:ea typeface="Courier New"/>
                <a:cs typeface="Courier New"/>
                <a:sym typeface="Courier New"/>
              </a:rPr>
              <a:t>&gt;</a:t>
            </a:r>
            <a:endParaRPr sz="6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50">
                <a:solidFill>
                  <a:schemeClr val="dk1"/>
                </a:solidFill>
                <a:highlight>
                  <a:srgbClr val="FFFFFE"/>
                </a:highlight>
                <a:latin typeface="Courier New"/>
                <a:ea typeface="Courier New"/>
                <a:cs typeface="Courier New"/>
                <a:sym typeface="Courier New"/>
              </a:rPr>
              <a:t>   </a:t>
            </a:r>
            <a:r>
              <a:rPr lang="en" sz="650">
                <a:solidFill>
                  <a:srgbClr val="1F217D"/>
                </a:solidFill>
                <a:highlight>
                  <a:srgbClr val="FFFFFE"/>
                </a:highlight>
                <a:latin typeface="Courier New"/>
                <a:ea typeface="Courier New"/>
                <a:cs typeface="Courier New"/>
                <a:sym typeface="Courier New"/>
              </a:rPr>
              <a:t>&lt;</a:t>
            </a:r>
            <a:r>
              <a:rPr lang="en" sz="650">
                <a:solidFill>
                  <a:srgbClr val="4D7FE2"/>
                </a:solidFill>
                <a:highlight>
                  <a:srgbClr val="FFFFFE"/>
                </a:highlight>
                <a:latin typeface="Courier New"/>
                <a:ea typeface="Courier New"/>
                <a:cs typeface="Courier New"/>
                <a:sym typeface="Courier New"/>
              </a:rPr>
              <a:t>tr</a:t>
            </a:r>
            <a:r>
              <a:rPr lang="en" sz="650">
                <a:solidFill>
                  <a:srgbClr val="1F217D"/>
                </a:solidFill>
                <a:highlight>
                  <a:srgbClr val="FFFFFE"/>
                </a:highlight>
                <a:latin typeface="Courier New"/>
                <a:ea typeface="Courier New"/>
                <a:cs typeface="Courier New"/>
                <a:sym typeface="Courier New"/>
              </a:rPr>
              <a:t>&gt;</a:t>
            </a:r>
            <a:endParaRPr sz="6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50">
                <a:solidFill>
                  <a:schemeClr val="dk1"/>
                </a:solidFill>
                <a:highlight>
                  <a:srgbClr val="FFFFFE"/>
                </a:highlight>
                <a:latin typeface="Courier New"/>
                <a:ea typeface="Courier New"/>
                <a:cs typeface="Courier New"/>
                <a:sym typeface="Courier New"/>
              </a:rPr>
              <a:t>     </a:t>
            </a:r>
            <a:r>
              <a:rPr lang="en" sz="650">
                <a:solidFill>
                  <a:srgbClr val="1F217D"/>
                </a:solidFill>
                <a:highlight>
                  <a:srgbClr val="FFFFFE"/>
                </a:highlight>
                <a:latin typeface="Courier New"/>
                <a:ea typeface="Courier New"/>
                <a:cs typeface="Courier New"/>
                <a:sym typeface="Courier New"/>
              </a:rPr>
              <a:t>&lt;</a:t>
            </a:r>
            <a:r>
              <a:rPr lang="en" sz="650">
                <a:solidFill>
                  <a:srgbClr val="4D7FE2"/>
                </a:solidFill>
                <a:highlight>
                  <a:srgbClr val="FFFFFE"/>
                </a:highlight>
                <a:latin typeface="Courier New"/>
                <a:ea typeface="Courier New"/>
                <a:cs typeface="Courier New"/>
                <a:sym typeface="Courier New"/>
              </a:rPr>
              <a:t>th</a:t>
            </a:r>
            <a:r>
              <a:rPr lang="en" sz="650">
                <a:solidFill>
                  <a:schemeClr val="dk1"/>
                </a:solidFill>
                <a:highlight>
                  <a:srgbClr val="FFFFFE"/>
                </a:highlight>
                <a:latin typeface="Courier New"/>
                <a:ea typeface="Courier New"/>
                <a:cs typeface="Courier New"/>
                <a:sym typeface="Courier New"/>
              </a:rPr>
              <a:t> </a:t>
            </a:r>
            <a:r>
              <a:rPr lang="en" sz="650">
                <a:solidFill>
                  <a:srgbClr val="984E9C"/>
                </a:solidFill>
                <a:highlight>
                  <a:srgbClr val="FFFFFE"/>
                </a:highlight>
                <a:latin typeface="Courier New"/>
                <a:ea typeface="Courier New"/>
                <a:cs typeface="Courier New"/>
                <a:sym typeface="Courier New"/>
              </a:rPr>
              <a:t>scope</a:t>
            </a:r>
            <a:r>
              <a:rPr lang="en" sz="650">
                <a:solidFill>
                  <a:srgbClr val="1F217D"/>
                </a:solidFill>
                <a:highlight>
                  <a:srgbClr val="FFFFFE"/>
                </a:highlight>
                <a:latin typeface="Courier New"/>
                <a:ea typeface="Courier New"/>
                <a:cs typeface="Courier New"/>
                <a:sym typeface="Courier New"/>
              </a:rPr>
              <a:t>=</a:t>
            </a:r>
            <a:r>
              <a:rPr lang="en" sz="650">
                <a:solidFill>
                  <a:srgbClr val="AC9037"/>
                </a:solidFill>
                <a:highlight>
                  <a:srgbClr val="FFFFFE"/>
                </a:highlight>
                <a:latin typeface="Courier New"/>
                <a:ea typeface="Courier New"/>
                <a:cs typeface="Courier New"/>
                <a:sym typeface="Courier New"/>
              </a:rPr>
              <a:t>"row"</a:t>
            </a:r>
            <a:r>
              <a:rPr lang="en" sz="650">
                <a:solidFill>
                  <a:srgbClr val="1F217D"/>
                </a:solidFill>
                <a:highlight>
                  <a:srgbClr val="FFFFFE"/>
                </a:highlight>
                <a:latin typeface="Courier New"/>
                <a:ea typeface="Courier New"/>
                <a:cs typeface="Courier New"/>
                <a:sym typeface="Courier New"/>
              </a:rPr>
              <a:t>&gt;</a:t>
            </a:r>
            <a:r>
              <a:rPr lang="en" sz="650">
                <a:solidFill>
                  <a:schemeClr val="dk1"/>
                </a:solidFill>
                <a:highlight>
                  <a:srgbClr val="FFFFFE"/>
                </a:highlight>
                <a:latin typeface="Courier New"/>
                <a:ea typeface="Courier New"/>
                <a:cs typeface="Courier New"/>
                <a:sym typeface="Courier New"/>
              </a:rPr>
              <a:t>Ionel</a:t>
            </a:r>
            <a:r>
              <a:rPr lang="en" sz="650">
                <a:solidFill>
                  <a:srgbClr val="1F217D"/>
                </a:solidFill>
                <a:highlight>
                  <a:srgbClr val="FFFFFE"/>
                </a:highlight>
                <a:latin typeface="Courier New"/>
                <a:ea typeface="Courier New"/>
                <a:cs typeface="Courier New"/>
                <a:sym typeface="Courier New"/>
              </a:rPr>
              <a:t>&lt;/</a:t>
            </a:r>
            <a:r>
              <a:rPr lang="en" sz="650">
                <a:solidFill>
                  <a:srgbClr val="4D7FE2"/>
                </a:solidFill>
                <a:highlight>
                  <a:srgbClr val="FFFFFE"/>
                </a:highlight>
                <a:latin typeface="Courier New"/>
                <a:ea typeface="Courier New"/>
                <a:cs typeface="Courier New"/>
                <a:sym typeface="Courier New"/>
              </a:rPr>
              <a:t>th</a:t>
            </a:r>
            <a:r>
              <a:rPr lang="en" sz="650">
                <a:solidFill>
                  <a:srgbClr val="1F217D"/>
                </a:solidFill>
                <a:highlight>
                  <a:srgbClr val="FFFFFE"/>
                </a:highlight>
                <a:latin typeface="Courier New"/>
                <a:ea typeface="Courier New"/>
                <a:cs typeface="Courier New"/>
                <a:sym typeface="Courier New"/>
              </a:rPr>
              <a:t>&gt;</a:t>
            </a:r>
            <a:endParaRPr sz="6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50">
                <a:solidFill>
                  <a:schemeClr val="dk1"/>
                </a:solidFill>
                <a:highlight>
                  <a:srgbClr val="FFFFFE"/>
                </a:highlight>
                <a:latin typeface="Courier New"/>
                <a:ea typeface="Courier New"/>
                <a:cs typeface="Courier New"/>
                <a:sym typeface="Courier New"/>
              </a:rPr>
              <a:t>     </a:t>
            </a:r>
            <a:r>
              <a:rPr lang="en" sz="650">
                <a:solidFill>
                  <a:srgbClr val="1F217D"/>
                </a:solidFill>
                <a:highlight>
                  <a:srgbClr val="FFFFFE"/>
                </a:highlight>
                <a:latin typeface="Courier New"/>
                <a:ea typeface="Courier New"/>
                <a:cs typeface="Courier New"/>
                <a:sym typeface="Courier New"/>
              </a:rPr>
              <a:t>&lt;</a:t>
            </a:r>
            <a:r>
              <a:rPr lang="en" sz="650">
                <a:solidFill>
                  <a:srgbClr val="4D7FE2"/>
                </a:solidFill>
                <a:highlight>
                  <a:srgbClr val="FFFFFE"/>
                </a:highlight>
                <a:latin typeface="Courier New"/>
                <a:ea typeface="Courier New"/>
                <a:cs typeface="Courier New"/>
                <a:sym typeface="Courier New"/>
              </a:rPr>
              <a:t>td</a:t>
            </a:r>
            <a:r>
              <a:rPr lang="en" sz="650">
                <a:solidFill>
                  <a:srgbClr val="1F217D"/>
                </a:solidFill>
                <a:highlight>
                  <a:srgbClr val="FFFFFE"/>
                </a:highlight>
                <a:latin typeface="Courier New"/>
                <a:ea typeface="Courier New"/>
                <a:cs typeface="Courier New"/>
                <a:sym typeface="Courier New"/>
              </a:rPr>
              <a:t>&gt;</a:t>
            </a:r>
            <a:r>
              <a:rPr lang="en" sz="650">
                <a:solidFill>
                  <a:schemeClr val="dk1"/>
                </a:solidFill>
                <a:highlight>
                  <a:srgbClr val="FFFFFE"/>
                </a:highlight>
                <a:latin typeface="Courier New"/>
                <a:ea typeface="Courier New"/>
                <a:cs typeface="Courier New"/>
                <a:sym typeface="Courier New"/>
              </a:rPr>
              <a:t>10</a:t>
            </a:r>
            <a:r>
              <a:rPr lang="en" sz="650">
                <a:solidFill>
                  <a:srgbClr val="1F217D"/>
                </a:solidFill>
                <a:highlight>
                  <a:srgbClr val="FFFFFE"/>
                </a:highlight>
                <a:latin typeface="Courier New"/>
                <a:ea typeface="Courier New"/>
                <a:cs typeface="Courier New"/>
                <a:sym typeface="Courier New"/>
              </a:rPr>
              <a:t>&lt;/</a:t>
            </a:r>
            <a:r>
              <a:rPr lang="en" sz="650">
                <a:solidFill>
                  <a:srgbClr val="4D7FE2"/>
                </a:solidFill>
                <a:highlight>
                  <a:srgbClr val="FFFFFE"/>
                </a:highlight>
                <a:latin typeface="Courier New"/>
                <a:ea typeface="Courier New"/>
                <a:cs typeface="Courier New"/>
                <a:sym typeface="Courier New"/>
              </a:rPr>
              <a:t>td</a:t>
            </a:r>
            <a:r>
              <a:rPr lang="en" sz="650">
                <a:solidFill>
                  <a:srgbClr val="1F217D"/>
                </a:solidFill>
                <a:highlight>
                  <a:srgbClr val="FFFFFE"/>
                </a:highlight>
                <a:latin typeface="Courier New"/>
                <a:ea typeface="Courier New"/>
                <a:cs typeface="Courier New"/>
                <a:sym typeface="Courier New"/>
              </a:rPr>
              <a:t>&gt;</a:t>
            </a:r>
            <a:endParaRPr sz="6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50">
                <a:solidFill>
                  <a:schemeClr val="dk1"/>
                </a:solidFill>
                <a:highlight>
                  <a:srgbClr val="FFFFFE"/>
                </a:highlight>
                <a:latin typeface="Courier New"/>
                <a:ea typeface="Courier New"/>
                <a:cs typeface="Courier New"/>
                <a:sym typeface="Courier New"/>
              </a:rPr>
              <a:t>     </a:t>
            </a:r>
            <a:r>
              <a:rPr lang="en" sz="650">
                <a:solidFill>
                  <a:srgbClr val="1F217D"/>
                </a:solidFill>
                <a:highlight>
                  <a:srgbClr val="FFFFFE"/>
                </a:highlight>
                <a:latin typeface="Courier New"/>
                <a:ea typeface="Courier New"/>
                <a:cs typeface="Courier New"/>
                <a:sym typeface="Courier New"/>
              </a:rPr>
              <a:t>&lt;</a:t>
            </a:r>
            <a:r>
              <a:rPr lang="en" sz="650">
                <a:solidFill>
                  <a:srgbClr val="4D7FE2"/>
                </a:solidFill>
                <a:highlight>
                  <a:srgbClr val="FFFFFE"/>
                </a:highlight>
                <a:latin typeface="Courier New"/>
                <a:ea typeface="Courier New"/>
                <a:cs typeface="Courier New"/>
                <a:sym typeface="Courier New"/>
              </a:rPr>
              <a:t>td</a:t>
            </a:r>
            <a:r>
              <a:rPr lang="en" sz="650">
                <a:solidFill>
                  <a:srgbClr val="1F217D"/>
                </a:solidFill>
                <a:highlight>
                  <a:srgbClr val="FFFFFE"/>
                </a:highlight>
                <a:latin typeface="Courier New"/>
                <a:ea typeface="Courier New"/>
                <a:cs typeface="Courier New"/>
                <a:sym typeface="Courier New"/>
              </a:rPr>
              <a:t>&gt;</a:t>
            </a:r>
            <a:r>
              <a:rPr lang="en" sz="650">
                <a:solidFill>
                  <a:schemeClr val="dk1"/>
                </a:solidFill>
                <a:highlight>
                  <a:srgbClr val="FFFFFE"/>
                </a:highlight>
                <a:latin typeface="Courier New"/>
                <a:ea typeface="Courier New"/>
                <a:cs typeface="Courier New"/>
                <a:sym typeface="Courier New"/>
              </a:rPr>
              <a:t>8</a:t>
            </a:r>
            <a:r>
              <a:rPr lang="en" sz="650">
                <a:solidFill>
                  <a:srgbClr val="1F217D"/>
                </a:solidFill>
                <a:highlight>
                  <a:srgbClr val="FFFFFE"/>
                </a:highlight>
                <a:latin typeface="Courier New"/>
                <a:ea typeface="Courier New"/>
                <a:cs typeface="Courier New"/>
                <a:sym typeface="Courier New"/>
              </a:rPr>
              <a:t>&lt;/</a:t>
            </a:r>
            <a:r>
              <a:rPr lang="en" sz="650">
                <a:solidFill>
                  <a:srgbClr val="4D7FE2"/>
                </a:solidFill>
                <a:highlight>
                  <a:srgbClr val="FFFFFE"/>
                </a:highlight>
                <a:latin typeface="Courier New"/>
                <a:ea typeface="Courier New"/>
                <a:cs typeface="Courier New"/>
                <a:sym typeface="Courier New"/>
              </a:rPr>
              <a:t>td</a:t>
            </a:r>
            <a:r>
              <a:rPr lang="en" sz="650">
                <a:solidFill>
                  <a:srgbClr val="1F217D"/>
                </a:solidFill>
                <a:highlight>
                  <a:srgbClr val="FFFFFE"/>
                </a:highlight>
                <a:latin typeface="Courier New"/>
                <a:ea typeface="Courier New"/>
                <a:cs typeface="Courier New"/>
                <a:sym typeface="Courier New"/>
              </a:rPr>
              <a:t>&gt;</a:t>
            </a:r>
            <a:endParaRPr sz="6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50">
                <a:solidFill>
                  <a:schemeClr val="dk1"/>
                </a:solidFill>
                <a:highlight>
                  <a:srgbClr val="FFFFFE"/>
                </a:highlight>
                <a:latin typeface="Courier New"/>
                <a:ea typeface="Courier New"/>
                <a:cs typeface="Courier New"/>
                <a:sym typeface="Courier New"/>
              </a:rPr>
              <a:t>     </a:t>
            </a:r>
            <a:r>
              <a:rPr lang="en" sz="650">
                <a:solidFill>
                  <a:srgbClr val="1F217D"/>
                </a:solidFill>
                <a:highlight>
                  <a:srgbClr val="FFFFFE"/>
                </a:highlight>
                <a:latin typeface="Courier New"/>
                <a:ea typeface="Courier New"/>
                <a:cs typeface="Courier New"/>
                <a:sym typeface="Courier New"/>
              </a:rPr>
              <a:t>&lt;</a:t>
            </a:r>
            <a:r>
              <a:rPr lang="en" sz="650">
                <a:solidFill>
                  <a:srgbClr val="4D7FE2"/>
                </a:solidFill>
                <a:highlight>
                  <a:srgbClr val="FFFFFE"/>
                </a:highlight>
                <a:latin typeface="Courier New"/>
                <a:ea typeface="Courier New"/>
                <a:cs typeface="Courier New"/>
                <a:sym typeface="Courier New"/>
              </a:rPr>
              <a:t>td</a:t>
            </a:r>
            <a:r>
              <a:rPr lang="en" sz="650">
                <a:solidFill>
                  <a:srgbClr val="1F217D"/>
                </a:solidFill>
                <a:highlight>
                  <a:srgbClr val="FFFFFE"/>
                </a:highlight>
                <a:latin typeface="Courier New"/>
                <a:ea typeface="Courier New"/>
                <a:cs typeface="Courier New"/>
                <a:sym typeface="Courier New"/>
              </a:rPr>
              <a:t>&gt;</a:t>
            </a:r>
            <a:r>
              <a:rPr lang="en" sz="650">
                <a:solidFill>
                  <a:schemeClr val="dk1"/>
                </a:solidFill>
                <a:highlight>
                  <a:srgbClr val="FFFFFE"/>
                </a:highlight>
                <a:latin typeface="Courier New"/>
                <a:ea typeface="Courier New"/>
                <a:cs typeface="Courier New"/>
                <a:sym typeface="Courier New"/>
              </a:rPr>
              <a:t>9</a:t>
            </a:r>
            <a:r>
              <a:rPr lang="en" sz="650">
                <a:solidFill>
                  <a:srgbClr val="1F217D"/>
                </a:solidFill>
                <a:highlight>
                  <a:srgbClr val="FFFFFE"/>
                </a:highlight>
                <a:latin typeface="Courier New"/>
                <a:ea typeface="Courier New"/>
                <a:cs typeface="Courier New"/>
                <a:sym typeface="Courier New"/>
              </a:rPr>
              <a:t>&lt;/</a:t>
            </a:r>
            <a:r>
              <a:rPr lang="en" sz="650">
                <a:solidFill>
                  <a:srgbClr val="4D7FE2"/>
                </a:solidFill>
                <a:highlight>
                  <a:srgbClr val="FFFFFE"/>
                </a:highlight>
                <a:latin typeface="Courier New"/>
                <a:ea typeface="Courier New"/>
                <a:cs typeface="Courier New"/>
                <a:sym typeface="Courier New"/>
              </a:rPr>
              <a:t>td</a:t>
            </a:r>
            <a:r>
              <a:rPr lang="en" sz="650">
                <a:solidFill>
                  <a:srgbClr val="1F217D"/>
                </a:solidFill>
                <a:highlight>
                  <a:srgbClr val="FFFFFE"/>
                </a:highlight>
                <a:latin typeface="Courier New"/>
                <a:ea typeface="Courier New"/>
                <a:cs typeface="Courier New"/>
                <a:sym typeface="Courier New"/>
              </a:rPr>
              <a:t>&gt;</a:t>
            </a:r>
            <a:endParaRPr sz="6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50">
                <a:solidFill>
                  <a:schemeClr val="dk1"/>
                </a:solidFill>
                <a:highlight>
                  <a:srgbClr val="FFFFFE"/>
                </a:highlight>
                <a:latin typeface="Courier New"/>
                <a:ea typeface="Courier New"/>
                <a:cs typeface="Courier New"/>
                <a:sym typeface="Courier New"/>
              </a:rPr>
              <a:t>     </a:t>
            </a:r>
            <a:r>
              <a:rPr lang="en" sz="650">
                <a:solidFill>
                  <a:srgbClr val="1F217D"/>
                </a:solidFill>
                <a:highlight>
                  <a:srgbClr val="FFFFFE"/>
                </a:highlight>
                <a:latin typeface="Courier New"/>
                <a:ea typeface="Courier New"/>
                <a:cs typeface="Courier New"/>
                <a:sym typeface="Courier New"/>
              </a:rPr>
              <a:t>&lt;</a:t>
            </a:r>
            <a:r>
              <a:rPr lang="en" sz="650">
                <a:solidFill>
                  <a:srgbClr val="4D7FE2"/>
                </a:solidFill>
                <a:highlight>
                  <a:srgbClr val="FFFFFE"/>
                </a:highlight>
                <a:latin typeface="Courier New"/>
                <a:ea typeface="Courier New"/>
                <a:cs typeface="Courier New"/>
                <a:sym typeface="Courier New"/>
              </a:rPr>
              <a:t>td</a:t>
            </a:r>
            <a:r>
              <a:rPr lang="en" sz="650">
                <a:solidFill>
                  <a:srgbClr val="1F217D"/>
                </a:solidFill>
                <a:highlight>
                  <a:srgbClr val="FFFFFE"/>
                </a:highlight>
                <a:latin typeface="Courier New"/>
                <a:ea typeface="Courier New"/>
                <a:cs typeface="Courier New"/>
                <a:sym typeface="Courier New"/>
              </a:rPr>
              <a:t>&gt;</a:t>
            </a:r>
            <a:r>
              <a:rPr lang="en" sz="650">
                <a:solidFill>
                  <a:schemeClr val="dk1"/>
                </a:solidFill>
                <a:highlight>
                  <a:srgbClr val="FFFFFE"/>
                </a:highlight>
                <a:latin typeface="Courier New"/>
                <a:ea typeface="Courier New"/>
                <a:cs typeface="Courier New"/>
                <a:sym typeface="Courier New"/>
              </a:rPr>
              <a:t>7</a:t>
            </a:r>
            <a:r>
              <a:rPr lang="en" sz="650">
                <a:solidFill>
                  <a:srgbClr val="1F217D"/>
                </a:solidFill>
                <a:highlight>
                  <a:srgbClr val="FFFFFE"/>
                </a:highlight>
                <a:latin typeface="Courier New"/>
                <a:ea typeface="Courier New"/>
                <a:cs typeface="Courier New"/>
                <a:sym typeface="Courier New"/>
              </a:rPr>
              <a:t>&lt;/</a:t>
            </a:r>
            <a:r>
              <a:rPr lang="en" sz="650">
                <a:solidFill>
                  <a:srgbClr val="4D7FE2"/>
                </a:solidFill>
                <a:highlight>
                  <a:srgbClr val="FFFFFE"/>
                </a:highlight>
                <a:latin typeface="Courier New"/>
                <a:ea typeface="Courier New"/>
                <a:cs typeface="Courier New"/>
                <a:sym typeface="Courier New"/>
              </a:rPr>
              <a:t>td</a:t>
            </a:r>
            <a:r>
              <a:rPr lang="en" sz="650">
                <a:solidFill>
                  <a:srgbClr val="1F217D"/>
                </a:solidFill>
                <a:highlight>
                  <a:srgbClr val="FFFFFE"/>
                </a:highlight>
                <a:latin typeface="Courier New"/>
                <a:ea typeface="Courier New"/>
                <a:cs typeface="Courier New"/>
                <a:sym typeface="Courier New"/>
              </a:rPr>
              <a:t>&gt;</a:t>
            </a:r>
            <a:endParaRPr sz="6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50">
                <a:solidFill>
                  <a:schemeClr val="dk1"/>
                </a:solidFill>
                <a:highlight>
                  <a:srgbClr val="FFFFFE"/>
                </a:highlight>
                <a:latin typeface="Courier New"/>
                <a:ea typeface="Courier New"/>
                <a:cs typeface="Courier New"/>
                <a:sym typeface="Courier New"/>
              </a:rPr>
              <a:t>   </a:t>
            </a:r>
            <a:r>
              <a:rPr lang="en" sz="650">
                <a:solidFill>
                  <a:srgbClr val="1F217D"/>
                </a:solidFill>
                <a:highlight>
                  <a:srgbClr val="FFFFFE"/>
                </a:highlight>
                <a:latin typeface="Courier New"/>
                <a:ea typeface="Courier New"/>
                <a:cs typeface="Courier New"/>
                <a:sym typeface="Courier New"/>
              </a:rPr>
              <a:t>&lt;/</a:t>
            </a:r>
            <a:r>
              <a:rPr lang="en" sz="650">
                <a:solidFill>
                  <a:srgbClr val="4D7FE2"/>
                </a:solidFill>
                <a:highlight>
                  <a:srgbClr val="FFFFFE"/>
                </a:highlight>
                <a:latin typeface="Courier New"/>
                <a:ea typeface="Courier New"/>
                <a:cs typeface="Courier New"/>
                <a:sym typeface="Courier New"/>
              </a:rPr>
              <a:t>tr</a:t>
            </a:r>
            <a:r>
              <a:rPr lang="en" sz="650">
                <a:solidFill>
                  <a:srgbClr val="1F217D"/>
                </a:solidFill>
                <a:highlight>
                  <a:srgbClr val="FFFFFE"/>
                </a:highlight>
                <a:latin typeface="Courier New"/>
                <a:ea typeface="Courier New"/>
                <a:cs typeface="Courier New"/>
                <a:sym typeface="Courier New"/>
              </a:rPr>
              <a:t>&gt;</a:t>
            </a:r>
            <a:endParaRPr sz="6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50">
                <a:solidFill>
                  <a:schemeClr val="dk1"/>
                </a:solidFill>
                <a:highlight>
                  <a:srgbClr val="FFFFFE"/>
                </a:highlight>
                <a:latin typeface="Courier New"/>
                <a:ea typeface="Courier New"/>
                <a:cs typeface="Courier New"/>
                <a:sym typeface="Courier New"/>
              </a:rPr>
              <a:t>   </a:t>
            </a:r>
            <a:r>
              <a:rPr lang="en" sz="650">
                <a:solidFill>
                  <a:srgbClr val="1F217D"/>
                </a:solidFill>
                <a:highlight>
                  <a:srgbClr val="FFFFFE"/>
                </a:highlight>
                <a:latin typeface="Courier New"/>
                <a:ea typeface="Courier New"/>
                <a:cs typeface="Courier New"/>
                <a:sym typeface="Courier New"/>
              </a:rPr>
              <a:t>&lt;</a:t>
            </a:r>
            <a:r>
              <a:rPr lang="en" sz="650">
                <a:solidFill>
                  <a:srgbClr val="4D7FE2"/>
                </a:solidFill>
                <a:highlight>
                  <a:srgbClr val="FFFFFE"/>
                </a:highlight>
                <a:latin typeface="Courier New"/>
                <a:ea typeface="Courier New"/>
                <a:cs typeface="Courier New"/>
                <a:sym typeface="Courier New"/>
              </a:rPr>
              <a:t>tr</a:t>
            </a:r>
            <a:r>
              <a:rPr lang="en" sz="650">
                <a:solidFill>
                  <a:srgbClr val="1F217D"/>
                </a:solidFill>
                <a:highlight>
                  <a:srgbClr val="FFFFFE"/>
                </a:highlight>
                <a:latin typeface="Courier New"/>
                <a:ea typeface="Courier New"/>
                <a:cs typeface="Courier New"/>
                <a:sym typeface="Courier New"/>
              </a:rPr>
              <a:t>&gt;</a:t>
            </a:r>
            <a:endParaRPr sz="6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50">
                <a:solidFill>
                  <a:schemeClr val="dk1"/>
                </a:solidFill>
                <a:highlight>
                  <a:srgbClr val="FFFFFE"/>
                </a:highlight>
                <a:latin typeface="Courier New"/>
                <a:ea typeface="Courier New"/>
                <a:cs typeface="Courier New"/>
                <a:sym typeface="Courier New"/>
              </a:rPr>
              <a:t>     </a:t>
            </a:r>
            <a:r>
              <a:rPr lang="en" sz="650">
                <a:solidFill>
                  <a:srgbClr val="1F217D"/>
                </a:solidFill>
                <a:highlight>
                  <a:srgbClr val="FFFFFE"/>
                </a:highlight>
                <a:latin typeface="Courier New"/>
                <a:ea typeface="Courier New"/>
                <a:cs typeface="Courier New"/>
                <a:sym typeface="Courier New"/>
              </a:rPr>
              <a:t>&lt;</a:t>
            </a:r>
            <a:r>
              <a:rPr lang="en" sz="650">
                <a:solidFill>
                  <a:srgbClr val="4D7FE2"/>
                </a:solidFill>
                <a:highlight>
                  <a:srgbClr val="FFFFFE"/>
                </a:highlight>
                <a:latin typeface="Courier New"/>
                <a:ea typeface="Courier New"/>
                <a:cs typeface="Courier New"/>
                <a:sym typeface="Courier New"/>
              </a:rPr>
              <a:t>th</a:t>
            </a:r>
            <a:r>
              <a:rPr lang="en" sz="650">
                <a:solidFill>
                  <a:schemeClr val="dk1"/>
                </a:solidFill>
                <a:highlight>
                  <a:srgbClr val="FFFFFE"/>
                </a:highlight>
                <a:latin typeface="Courier New"/>
                <a:ea typeface="Courier New"/>
                <a:cs typeface="Courier New"/>
                <a:sym typeface="Courier New"/>
              </a:rPr>
              <a:t> </a:t>
            </a:r>
            <a:r>
              <a:rPr lang="en" sz="650">
                <a:solidFill>
                  <a:srgbClr val="984E9C"/>
                </a:solidFill>
                <a:highlight>
                  <a:srgbClr val="FFFFFE"/>
                </a:highlight>
                <a:latin typeface="Courier New"/>
                <a:ea typeface="Courier New"/>
                <a:cs typeface="Courier New"/>
                <a:sym typeface="Courier New"/>
              </a:rPr>
              <a:t>scope</a:t>
            </a:r>
            <a:r>
              <a:rPr lang="en" sz="650">
                <a:solidFill>
                  <a:srgbClr val="1F217D"/>
                </a:solidFill>
                <a:highlight>
                  <a:srgbClr val="FFFFFE"/>
                </a:highlight>
                <a:latin typeface="Courier New"/>
                <a:ea typeface="Courier New"/>
                <a:cs typeface="Courier New"/>
                <a:sym typeface="Courier New"/>
              </a:rPr>
              <a:t>=</a:t>
            </a:r>
            <a:r>
              <a:rPr lang="en" sz="650">
                <a:solidFill>
                  <a:srgbClr val="AC9037"/>
                </a:solidFill>
                <a:highlight>
                  <a:srgbClr val="FFFFFE"/>
                </a:highlight>
                <a:latin typeface="Courier New"/>
                <a:ea typeface="Courier New"/>
                <a:cs typeface="Courier New"/>
                <a:sym typeface="Courier New"/>
              </a:rPr>
              <a:t>"row"</a:t>
            </a:r>
            <a:r>
              <a:rPr lang="en" sz="650">
                <a:solidFill>
                  <a:srgbClr val="1F217D"/>
                </a:solidFill>
                <a:highlight>
                  <a:srgbClr val="FFFFFE"/>
                </a:highlight>
                <a:latin typeface="Courier New"/>
                <a:ea typeface="Courier New"/>
                <a:cs typeface="Courier New"/>
                <a:sym typeface="Courier New"/>
              </a:rPr>
              <a:t>&gt;</a:t>
            </a:r>
            <a:r>
              <a:rPr lang="en" sz="650">
                <a:solidFill>
                  <a:schemeClr val="dk1"/>
                </a:solidFill>
                <a:highlight>
                  <a:srgbClr val="FFFFFE"/>
                </a:highlight>
                <a:latin typeface="Courier New"/>
                <a:ea typeface="Courier New"/>
                <a:cs typeface="Courier New"/>
                <a:sym typeface="Courier New"/>
              </a:rPr>
              <a:t>Gigel</a:t>
            </a:r>
            <a:r>
              <a:rPr lang="en" sz="650">
                <a:solidFill>
                  <a:srgbClr val="1F217D"/>
                </a:solidFill>
                <a:highlight>
                  <a:srgbClr val="FFFFFE"/>
                </a:highlight>
                <a:latin typeface="Courier New"/>
                <a:ea typeface="Courier New"/>
                <a:cs typeface="Courier New"/>
                <a:sym typeface="Courier New"/>
              </a:rPr>
              <a:t>&lt;/</a:t>
            </a:r>
            <a:r>
              <a:rPr lang="en" sz="650">
                <a:solidFill>
                  <a:srgbClr val="4D7FE2"/>
                </a:solidFill>
                <a:highlight>
                  <a:srgbClr val="FFFFFE"/>
                </a:highlight>
                <a:latin typeface="Courier New"/>
                <a:ea typeface="Courier New"/>
                <a:cs typeface="Courier New"/>
                <a:sym typeface="Courier New"/>
              </a:rPr>
              <a:t>th</a:t>
            </a:r>
            <a:r>
              <a:rPr lang="en" sz="650">
                <a:solidFill>
                  <a:srgbClr val="1F217D"/>
                </a:solidFill>
                <a:highlight>
                  <a:srgbClr val="FFFFFE"/>
                </a:highlight>
                <a:latin typeface="Courier New"/>
                <a:ea typeface="Courier New"/>
                <a:cs typeface="Courier New"/>
                <a:sym typeface="Courier New"/>
              </a:rPr>
              <a:t>&gt;</a:t>
            </a:r>
            <a:endParaRPr sz="6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50">
                <a:solidFill>
                  <a:schemeClr val="dk1"/>
                </a:solidFill>
                <a:highlight>
                  <a:srgbClr val="FFFFFE"/>
                </a:highlight>
                <a:latin typeface="Courier New"/>
                <a:ea typeface="Courier New"/>
                <a:cs typeface="Courier New"/>
                <a:sym typeface="Courier New"/>
              </a:rPr>
              <a:t>     </a:t>
            </a:r>
            <a:r>
              <a:rPr lang="en" sz="650">
                <a:solidFill>
                  <a:srgbClr val="1F217D"/>
                </a:solidFill>
                <a:highlight>
                  <a:srgbClr val="FFFFFE"/>
                </a:highlight>
                <a:latin typeface="Courier New"/>
                <a:ea typeface="Courier New"/>
                <a:cs typeface="Courier New"/>
                <a:sym typeface="Courier New"/>
              </a:rPr>
              <a:t>&lt;</a:t>
            </a:r>
            <a:r>
              <a:rPr lang="en" sz="650">
                <a:solidFill>
                  <a:srgbClr val="4D7FE2"/>
                </a:solidFill>
                <a:highlight>
                  <a:srgbClr val="FFFFFE"/>
                </a:highlight>
                <a:latin typeface="Courier New"/>
                <a:ea typeface="Courier New"/>
                <a:cs typeface="Courier New"/>
                <a:sym typeface="Courier New"/>
              </a:rPr>
              <a:t>td</a:t>
            </a:r>
            <a:r>
              <a:rPr lang="en" sz="650">
                <a:solidFill>
                  <a:srgbClr val="1F217D"/>
                </a:solidFill>
                <a:highlight>
                  <a:srgbClr val="FFFFFE"/>
                </a:highlight>
                <a:latin typeface="Courier New"/>
                <a:ea typeface="Courier New"/>
                <a:cs typeface="Courier New"/>
                <a:sym typeface="Courier New"/>
              </a:rPr>
              <a:t>&gt;</a:t>
            </a:r>
            <a:r>
              <a:rPr lang="en" sz="650">
                <a:solidFill>
                  <a:schemeClr val="dk1"/>
                </a:solidFill>
                <a:highlight>
                  <a:srgbClr val="FFFFFE"/>
                </a:highlight>
                <a:latin typeface="Courier New"/>
                <a:ea typeface="Courier New"/>
                <a:cs typeface="Courier New"/>
                <a:sym typeface="Courier New"/>
              </a:rPr>
              <a:t>9</a:t>
            </a:r>
            <a:r>
              <a:rPr lang="en" sz="650">
                <a:solidFill>
                  <a:srgbClr val="1F217D"/>
                </a:solidFill>
                <a:highlight>
                  <a:srgbClr val="FFFFFE"/>
                </a:highlight>
                <a:latin typeface="Courier New"/>
                <a:ea typeface="Courier New"/>
                <a:cs typeface="Courier New"/>
                <a:sym typeface="Courier New"/>
              </a:rPr>
              <a:t>&lt;/</a:t>
            </a:r>
            <a:r>
              <a:rPr lang="en" sz="650">
                <a:solidFill>
                  <a:srgbClr val="4D7FE2"/>
                </a:solidFill>
                <a:highlight>
                  <a:srgbClr val="FFFFFE"/>
                </a:highlight>
                <a:latin typeface="Courier New"/>
                <a:ea typeface="Courier New"/>
                <a:cs typeface="Courier New"/>
                <a:sym typeface="Courier New"/>
              </a:rPr>
              <a:t>td</a:t>
            </a:r>
            <a:r>
              <a:rPr lang="en" sz="650">
                <a:solidFill>
                  <a:srgbClr val="1F217D"/>
                </a:solidFill>
                <a:highlight>
                  <a:srgbClr val="FFFFFE"/>
                </a:highlight>
                <a:latin typeface="Courier New"/>
                <a:ea typeface="Courier New"/>
                <a:cs typeface="Courier New"/>
                <a:sym typeface="Courier New"/>
              </a:rPr>
              <a:t>&gt;</a:t>
            </a:r>
            <a:endParaRPr sz="6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50">
                <a:solidFill>
                  <a:schemeClr val="dk1"/>
                </a:solidFill>
                <a:highlight>
                  <a:srgbClr val="FFFFFE"/>
                </a:highlight>
                <a:latin typeface="Courier New"/>
                <a:ea typeface="Courier New"/>
                <a:cs typeface="Courier New"/>
                <a:sym typeface="Courier New"/>
              </a:rPr>
              <a:t>     </a:t>
            </a:r>
            <a:r>
              <a:rPr lang="en" sz="650">
                <a:solidFill>
                  <a:srgbClr val="1F217D"/>
                </a:solidFill>
                <a:highlight>
                  <a:srgbClr val="FFFFFE"/>
                </a:highlight>
                <a:latin typeface="Courier New"/>
                <a:ea typeface="Courier New"/>
                <a:cs typeface="Courier New"/>
                <a:sym typeface="Courier New"/>
              </a:rPr>
              <a:t>&lt;</a:t>
            </a:r>
            <a:r>
              <a:rPr lang="en" sz="650">
                <a:solidFill>
                  <a:srgbClr val="4D7FE2"/>
                </a:solidFill>
                <a:highlight>
                  <a:srgbClr val="FFFFFE"/>
                </a:highlight>
                <a:latin typeface="Courier New"/>
                <a:ea typeface="Courier New"/>
                <a:cs typeface="Courier New"/>
                <a:sym typeface="Courier New"/>
              </a:rPr>
              <a:t>td</a:t>
            </a:r>
            <a:r>
              <a:rPr lang="en" sz="650">
                <a:solidFill>
                  <a:srgbClr val="1F217D"/>
                </a:solidFill>
                <a:highlight>
                  <a:srgbClr val="FFFFFE"/>
                </a:highlight>
                <a:latin typeface="Courier New"/>
                <a:ea typeface="Courier New"/>
                <a:cs typeface="Courier New"/>
                <a:sym typeface="Courier New"/>
              </a:rPr>
              <a:t>&gt;</a:t>
            </a:r>
            <a:r>
              <a:rPr lang="en" sz="650">
                <a:solidFill>
                  <a:schemeClr val="dk1"/>
                </a:solidFill>
                <a:highlight>
                  <a:srgbClr val="FFFFFE"/>
                </a:highlight>
                <a:latin typeface="Courier New"/>
                <a:ea typeface="Courier New"/>
                <a:cs typeface="Courier New"/>
                <a:sym typeface="Courier New"/>
              </a:rPr>
              <a:t>10</a:t>
            </a:r>
            <a:r>
              <a:rPr lang="en" sz="650">
                <a:solidFill>
                  <a:srgbClr val="1F217D"/>
                </a:solidFill>
                <a:highlight>
                  <a:srgbClr val="FFFFFE"/>
                </a:highlight>
                <a:latin typeface="Courier New"/>
                <a:ea typeface="Courier New"/>
                <a:cs typeface="Courier New"/>
                <a:sym typeface="Courier New"/>
              </a:rPr>
              <a:t>&lt;/</a:t>
            </a:r>
            <a:r>
              <a:rPr lang="en" sz="650">
                <a:solidFill>
                  <a:srgbClr val="4D7FE2"/>
                </a:solidFill>
                <a:highlight>
                  <a:srgbClr val="FFFFFE"/>
                </a:highlight>
                <a:latin typeface="Courier New"/>
                <a:ea typeface="Courier New"/>
                <a:cs typeface="Courier New"/>
                <a:sym typeface="Courier New"/>
              </a:rPr>
              <a:t>td</a:t>
            </a:r>
            <a:r>
              <a:rPr lang="en" sz="650">
                <a:solidFill>
                  <a:srgbClr val="1F217D"/>
                </a:solidFill>
                <a:highlight>
                  <a:srgbClr val="FFFFFE"/>
                </a:highlight>
                <a:latin typeface="Courier New"/>
                <a:ea typeface="Courier New"/>
                <a:cs typeface="Courier New"/>
                <a:sym typeface="Courier New"/>
              </a:rPr>
              <a:t>&gt;</a:t>
            </a:r>
            <a:endParaRPr sz="6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50">
                <a:solidFill>
                  <a:schemeClr val="dk1"/>
                </a:solidFill>
                <a:highlight>
                  <a:srgbClr val="FFFFFE"/>
                </a:highlight>
                <a:latin typeface="Courier New"/>
                <a:ea typeface="Courier New"/>
                <a:cs typeface="Courier New"/>
                <a:sym typeface="Courier New"/>
              </a:rPr>
              <a:t>     </a:t>
            </a:r>
            <a:r>
              <a:rPr lang="en" sz="650">
                <a:solidFill>
                  <a:srgbClr val="1F217D"/>
                </a:solidFill>
                <a:highlight>
                  <a:srgbClr val="FFFFFE"/>
                </a:highlight>
                <a:latin typeface="Courier New"/>
                <a:ea typeface="Courier New"/>
                <a:cs typeface="Courier New"/>
                <a:sym typeface="Courier New"/>
              </a:rPr>
              <a:t>&lt;</a:t>
            </a:r>
            <a:r>
              <a:rPr lang="en" sz="650">
                <a:solidFill>
                  <a:srgbClr val="4D7FE2"/>
                </a:solidFill>
                <a:highlight>
                  <a:srgbClr val="FFFFFE"/>
                </a:highlight>
                <a:latin typeface="Courier New"/>
                <a:ea typeface="Courier New"/>
                <a:cs typeface="Courier New"/>
                <a:sym typeface="Courier New"/>
              </a:rPr>
              <a:t>td</a:t>
            </a:r>
            <a:r>
              <a:rPr lang="en" sz="650">
                <a:solidFill>
                  <a:srgbClr val="1F217D"/>
                </a:solidFill>
                <a:highlight>
                  <a:srgbClr val="FFFFFE"/>
                </a:highlight>
                <a:latin typeface="Courier New"/>
                <a:ea typeface="Courier New"/>
                <a:cs typeface="Courier New"/>
                <a:sym typeface="Courier New"/>
              </a:rPr>
              <a:t>&gt;</a:t>
            </a:r>
            <a:r>
              <a:rPr lang="en" sz="650">
                <a:solidFill>
                  <a:schemeClr val="dk1"/>
                </a:solidFill>
                <a:highlight>
                  <a:srgbClr val="FFFFFE"/>
                </a:highlight>
                <a:latin typeface="Courier New"/>
                <a:ea typeface="Courier New"/>
                <a:cs typeface="Courier New"/>
                <a:sym typeface="Courier New"/>
              </a:rPr>
              <a:t>10</a:t>
            </a:r>
            <a:r>
              <a:rPr lang="en" sz="650">
                <a:solidFill>
                  <a:srgbClr val="1F217D"/>
                </a:solidFill>
                <a:highlight>
                  <a:srgbClr val="FFFFFE"/>
                </a:highlight>
                <a:latin typeface="Courier New"/>
                <a:ea typeface="Courier New"/>
                <a:cs typeface="Courier New"/>
                <a:sym typeface="Courier New"/>
              </a:rPr>
              <a:t>&lt;/</a:t>
            </a:r>
            <a:r>
              <a:rPr lang="en" sz="650">
                <a:solidFill>
                  <a:srgbClr val="4D7FE2"/>
                </a:solidFill>
                <a:highlight>
                  <a:srgbClr val="FFFFFE"/>
                </a:highlight>
                <a:latin typeface="Courier New"/>
                <a:ea typeface="Courier New"/>
                <a:cs typeface="Courier New"/>
                <a:sym typeface="Courier New"/>
              </a:rPr>
              <a:t>td</a:t>
            </a:r>
            <a:r>
              <a:rPr lang="en" sz="650">
                <a:solidFill>
                  <a:srgbClr val="1F217D"/>
                </a:solidFill>
                <a:highlight>
                  <a:srgbClr val="FFFFFE"/>
                </a:highlight>
                <a:latin typeface="Courier New"/>
                <a:ea typeface="Courier New"/>
                <a:cs typeface="Courier New"/>
                <a:sym typeface="Courier New"/>
              </a:rPr>
              <a:t>&gt;</a:t>
            </a:r>
            <a:endParaRPr sz="6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50">
                <a:solidFill>
                  <a:schemeClr val="dk1"/>
                </a:solidFill>
                <a:highlight>
                  <a:srgbClr val="FFFFFE"/>
                </a:highlight>
                <a:latin typeface="Courier New"/>
                <a:ea typeface="Courier New"/>
                <a:cs typeface="Courier New"/>
                <a:sym typeface="Courier New"/>
              </a:rPr>
              <a:t>     </a:t>
            </a:r>
            <a:r>
              <a:rPr lang="en" sz="650">
                <a:solidFill>
                  <a:srgbClr val="1F217D"/>
                </a:solidFill>
                <a:highlight>
                  <a:srgbClr val="FFFFFE"/>
                </a:highlight>
                <a:latin typeface="Courier New"/>
                <a:ea typeface="Courier New"/>
                <a:cs typeface="Courier New"/>
                <a:sym typeface="Courier New"/>
              </a:rPr>
              <a:t>&lt;</a:t>
            </a:r>
            <a:r>
              <a:rPr lang="en" sz="650">
                <a:solidFill>
                  <a:srgbClr val="4D7FE2"/>
                </a:solidFill>
                <a:highlight>
                  <a:srgbClr val="FFFFFE"/>
                </a:highlight>
                <a:latin typeface="Courier New"/>
                <a:ea typeface="Courier New"/>
                <a:cs typeface="Courier New"/>
                <a:sym typeface="Courier New"/>
              </a:rPr>
              <a:t>td</a:t>
            </a:r>
            <a:r>
              <a:rPr lang="en" sz="650">
                <a:solidFill>
                  <a:srgbClr val="1F217D"/>
                </a:solidFill>
                <a:highlight>
                  <a:srgbClr val="FFFFFE"/>
                </a:highlight>
                <a:latin typeface="Courier New"/>
                <a:ea typeface="Courier New"/>
                <a:cs typeface="Courier New"/>
                <a:sym typeface="Courier New"/>
              </a:rPr>
              <a:t>&gt;</a:t>
            </a:r>
            <a:r>
              <a:rPr lang="en" sz="650">
                <a:solidFill>
                  <a:schemeClr val="dk1"/>
                </a:solidFill>
                <a:highlight>
                  <a:srgbClr val="FFFFFE"/>
                </a:highlight>
                <a:latin typeface="Courier New"/>
                <a:ea typeface="Courier New"/>
                <a:cs typeface="Courier New"/>
                <a:sym typeface="Courier New"/>
              </a:rPr>
              <a:t>10</a:t>
            </a:r>
            <a:r>
              <a:rPr lang="en" sz="650">
                <a:solidFill>
                  <a:srgbClr val="1F217D"/>
                </a:solidFill>
                <a:highlight>
                  <a:srgbClr val="FFFFFE"/>
                </a:highlight>
                <a:latin typeface="Courier New"/>
                <a:ea typeface="Courier New"/>
                <a:cs typeface="Courier New"/>
                <a:sym typeface="Courier New"/>
              </a:rPr>
              <a:t>&lt;/</a:t>
            </a:r>
            <a:r>
              <a:rPr lang="en" sz="650">
                <a:solidFill>
                  <a:srgbClr val="4D7FE2"/>
                </a:solidFill>
                <a:highlight>
                  <a:srgbClr val="FFFFFE"/>
                </a:highlight>
                <a:latin typeface="Courier New"/>
                <a:ea typeface="Courier New"/>
                <a:cs typeface="Courier New"/>
                <a:sym typeface="Courier New"/>
              </a:rPr>
              <a:t>td</a:t>
            </a:r>
            <a:r>
              <a:rPr lang="en" sz="650">
                <a:solidFill>
                  <a:srgbClr val="1F217D"/>
                </a:solidFill>
                <a:highlight>
                  <a:srgbClr val="FFFFFE"/>
                </a:highlight>
                <a:latin typeface="Courier New"/>
                <a:ea typeface="Courier New"/>
                <a:cs typeface="Courier New"/>
                <a:sym typeface="Courier New"/>
              </a:rPr>
              <a:t>&gt;</a:t>
            </a:r>
            <a:endParaRPr sz="6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50">
                <a:solidFill>
                  <a:schemeClr val="dk1"/>
                </a:solidFill>
                <a:highlight>
                  <a:srgbClr val="FFFFFE"/>
                </a:highlight>
                <a:latin typeface="Courier New"/>
                <a:ea typeface="Courier New"/>
                <a:cs typeface="Courier New"/>
                <a:sym typeface="Courier New"/>
              </a:rPr>
              <a:t>   </a:t>
            </a:r>
            <a:r>
              <a:rPr lang="en" sz="650">
                <a:solidFill>
                  <a:srgbClr val="1F217D"/>
                </a:solidFill>
                <a:highlight>
                  <a:srgbClr val="FFFFFE"/>
                </a:highlight>
                <a:latin typeface="Courier New"/>
                <a:ea typeface="Courier New"/>
                <a:cs typeface="Courier New"/>
                <a:sym typeface="Courier New"/>
              </a:rPr>
              <a:t>&lt;/</a:t>
            </a:r>
            <a:r>
              <a:rPr lang="en" sz="650">
                <a:solidFill>
                  <a:srgbClr val="4D7FE2"/>
                </a:solidFill>
                <a:highlight>
                  <a:srgbClr val="FFFFFE"/>
                </a:highlight>
                <a:latin typeface="Courier New"/>
                <a:ea typeface="Courier New"/>
                <a:cs typeface="Courier New"/>
                <a:sym typeface="Courier New"/>
              </a:rPr>
              <a:t>tr</a:t>
            </a:r>
            <a:r>
              <a:rPr lang="en" sz="650">
                <a:solidFill>
                  <a:srgbClr val="1F217D"/>
                </a:solidFill>
                <a:highlight>
                  <a:srgbClr val="FFFFFE"/>
                </a:highlight>
                <a:latin typeface="Courier New"/>
                <a:ea typeface="Courier New"/>
                <a:cs typeface="Courier New"/>
                <a:sym typeface="Courier New"/>
              </a:rPr>
              <a:t>&gt;</a:t>
            </a:r>
            <a:endParaRPr sz="6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50">
                <a:solidFill>
                  <a:schemeClr val="dk1"/>
                </a:solidFill>
                <a:highlight>
                  <a:srgbClr val="FFFFFE"/>
                </a:highlight>
                <a:latin typeface="Courier New"/>
                <a:ea typeface="Courier New"/>
                <a:cs typeface="Courier New"/>
                <a:sym typeface="Courier New"/>
              </a:rPr>
              <a:t> </a:t>
            </a:r>
            <a:r>
              <a:rPr lang="en" sz="650">
                <a:solidFill>
                  <a:srgbClr val="1F217D"/>
                </a:solidFill>
                <a:highlight>
                  <a:srgbClr val="FFFFFE"/>
                </a:highlight>
                <a:latin typeface="Courier New"/>
                <a:ea typeface="Courier New"/>
                <a:cs typeface="Courier New"/>
                <a:sym typeface="Courier New"/>
              </a:rPr>
              <a:t>&lt;/</a:t>
            </a:r>
            <a:r>
              <a:rPr lang="en" sz="650">
                <a:solidFill>
                  <a:srgbClr val="4D7FE2"/>
                </a:solidFill>
                <a:highlight>
                  <a:srgbClr val="FFFFFE"/>
                </a:highlight>
                <a:latin typeface="Courier New"/>
                <a:ea typeface="Courier New"/>
                <a:cs typeface="Courier New"/>
                <a:sym typeface="Courier New"/>
              </a:rPr>
              <a:t>tbody</a:t>
            </a:r>
            <a:r>
              <a:rPr lang="en" sz="650">
                <a:solidFill>
                  <a:srgbClr val="1F217D"/>
                </a:solidFill>
                <a:highlight>
                  <a:srgbClr val="FFFFFE"/>
                </a:highlight>
                <a:latin typeface="Courier New"/>
                <a:ea typeface="Courier New"/>
                <a:cs typeface="Courier New"/>
                <a:sym typeface="Courier New"/>
              </a:rPr>
              <a:t>&gt;</a:t>
            </a:r>
            <a:endParaRPr sz="6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650">
                <a:solidFill>
                  <a:srgbClr val="1F217D"/>
                </a:solidFill>
                <a:highlight>
                  <a:srgbClr val="FFFFFE"/>
                </a:highlight>
                <a:latin typeface="Courier New"/>
                <a:ea typeface="Courier New"/>
                <a:cs typeface="Courier New"/>
                <a:sym typeface="Courier New"/>
              </a:rPr>
              <a:t>&lt;/</a:t>
            </a:r>
            <a:r>
              <a:rPr lang="en" sz="650">
                <a:solidFill>
                  <a:srgbClr val="4D7FE2"/>
                </a:solidFill>
                <a:highlight>
                  <a:srgbClr val="FFFFFE"/>
                </a:highlight>
                <a:latin typeface="Courier New"/>
                <a:ea typeface="Courier New"/>
                <a:cs typeface="Courier New"/>
                <a:sym typeface="Courier New"/>
              </a:rPr>
              <a:t>table</a:t>
            </a:r>
            <a:r>
              <a:rPr lang="en" sz="650">
                <a:solidFill>
                  <a:srgbClr val="1F217D"/>
                </a:solidFill>
                <a:highlight>
                  <a:srgbClr val="FFFFFE"/>
                </a:highlight>
                <a:latin typeface="Courier New"/>
                <a:ea typeface="Courier New"/>
                <a:cs typeface="Courier New"/>
                <a:sym typeface="Courier New"/>
              </a:rPr>
              <a:t>&gt;</a:t>
            </a:r>
            <a:endParaRPr sz="1000"/>
          </a:p>
        </p:txBody>
      </p:sp>
      <p:pic>
        <p:nvPicPr>
          <p:cNvPr id="1052" name="Google Shape;1052;p83"/>
          <p:cNvPicPr preferRelativeResize="0"/>
          <p:nvPr/>
        </p:nvPicPr>
        <p:blipFill>
          <a:blip r:embed="rId5">
            <a:alphaModFix/>
          </a:blip>
          <a:stretch>
            <a:fillRect/>
          </a:stretch>
        </p:blipFill>
        <p:spPr>
          <a:xfrm>
            <a:off x="2472597" y="4012597"/>
            <a:ext cx="1356125" cy="696400"/>
          </a:xfrm>
          <a:prstGeom prst="rect">
            <a:avLst/>
          </a:prstGeom>
          <a:noFill/>
          <a:ln>
            <a:noFill/>
          </a:ln>
        </p:spPr>
      </p:pic>
      <p:pic>
        <p:nvPicPr>
          <p:cNvPr id="1053" name="Google Shape;1053;p83"/>
          <p:cNvPicPr preferRelativeResize="0"/>
          <p:nvPr/>
        </p:nvPicPr>
        <p:blipFill>
          <a:blip r:embed="rId6">
            <a:alphaModFix/>
          </a:blip>
          <a:stretch>
            <a:fillRect/>
          </a:stretch>
        </p:blipFill>
        <p:spPr>
          <a:xfrm>
            <a:off x="6101050" y="3490650"/>
            <a:ext cx="2812900" cy="9209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057" name="Shape 1057"/>
        <p:cNvGrpSpPr/>
        <p:nvPr/>
      </p:nvGrpSpPr>
      <p:grpSpPr>
        <a:xfrm>
          <a:off x="0" y="0"/>
          <a:ext cx="0" cy="0"/>
          <a:chOff x="0" y="0"/>
          <a:chExt cx="0" cy="0"/>
        </a:xfrm>
      </p:grpSpPr>
      <p:sp>
        <p:nvSpPr>
          <p:cNvPr id="1058" name="Google Shape;1058;p84"/>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 taguri pentru conținut încorporat</a:t>
            </a:r>
            <a:endParaRPr/>
          </a:p>
        </p:txBody>
      </p:sp>
      <p:sp>
        <p:nvSpPr>
          <p:cNvPr id="1059" name="Google Shape;1059;p84"/>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61" name="Google Shape;1061;p84">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1062" name="Google Shape;1062;p84"/>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1063" name="Google Shape;1063;p84"/>
          <p:cNvSpPr txBox="1"/>
          <p:nvPr/>
        </p:nvSpPr>
        <p:spPr>
          <a:xfrm>
            <a:off x="235500" y="1002300"/>
            <a:ext cx="8520600" cy="325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Tagurile pentru conținut încorporat (</a:t>
            </a:r>
            <a:r>
              <a:rPr b="1" i="1" lang="en">
                <a:solidFill>
                  <a:srgbClr val="666666"/>
                </a:solidFill>
              </a:rPr>
              <a:t>embedded content</a:t>
            </a:r>
            <a:r>
              <a:rPr lang="en">
                <a:solidFill>
                  <a:srgbClr val="666666"/>
                </a:solidFill>
              </a:rPr>
              <a:t>) se folosesc pentru a include în document elemente externe (fișiere media, alte documente etc.) sau elemente definite în alt limbaj (tagurile math și svg). Observație: tagurile &lt;style&gt;&lt;/style&gt; și &lt;script&gt;&lt;/script&gt; definesc o zonă cu un alt limbaj, însă nu e vorba de embedded content deoarece interpretarea acelui cod nu </a:t>
            </a:r>
            <a:r>
              <a:rPr lang="en">
                <a:solidFill>
                  <a:srgbClr val="666666"/>
                </a:solidFill>
              </a:rPr>
              <a:t>rezultă</a:t>
            </a:r>
            <a:r>
              <a:rPr lang="en">
                <a:solidFill>
                  <a:srgbClr val="666666"/>
                </a:solidFill>
              </a:rPr>
              <a:t> în integrarea unui element în structura paginii, așezat în locul tagului.</a:t>
            </a:r>
            <a:endParaRPr>
              <a:solidFill>
                <a:srgbClr val="666666"/>
              </a:solidFill>
            </a:endParaRPr>
          </a:p>
          <a:p>
            <a:pPr indent="0" lvl="0" marL="0" rtl="0" algn="l">
              <a:spcBef>
                <a:spcPts val="0"/>
              </a:spcBef>
              <a:spcAft>
                <a:spcPts val="0"/>
              </a:spcAft>
              <a:buNone/>
            </a:pPr>
            <a:r>
              <a:t/>
            </a:r>
            <a:endParaRPr>
              <a:solidFill>
                <a:srgbClr val="666666"/>
              </a:solidFill>
            </a:endParaRPr>
          </a:p>
          <a:p>
            <a:pPr indent="0" lvl="0" marL="0" rtl="0" algn="l">
              <a:spcBef>
                <a:spcPts val="0"/>
              </a:spcBef>
              <a:spcAft>
                <a:spcPts val="0"/>
              </a:spcAft>
              <a:buNone/>
            </a:pPr>
            <a:r>
              <a:rPr lang="en">
                <a:solidFill>
                  <a:srgbClr val="666666"/>
                </a:solidFill>
              </a:rPr>
              <a:t>Tagurile de embedded content pot include în document:</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imagini (&lt;img&gt;)</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fișiere video (&lt;video&gt;)</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fișiere audio (&lt;audio&gt;)</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o zonă de desenare cu ajutorul script-urilor (&lt;canvas&gt;)</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aplicații (&lt;object&gt;)</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alte documente și resurse (&lt;iframe&gt;)</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etc.</a:t>
            </a:r>
            <a:endParaRPr>
              <a:solidFill>
                <a:srgbClr val="666666"/>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067" name="Shape 1067"/>
        <p:cNvGrpSpPr/>
        <p:nvPr/>
      </p:nvGrpSpPr>
      <p:grpSpPr>
        <a:xfrm>
          <a:off x="0" y="0"/>
          <a:ext cx="0" cy="0"/>
          <a:chOff x="0" y="0"/>
          <a:chExt cx="0" cy="0"/>
        </a:xfrm>
      </p:grpSpPr>
      <p:sp>
        <p:nvSpPr>
          <p:cNvPr id="1068" name="Google Shape;1068;p85"/>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 imagini (tagul &lt;img&gt;)</a:t>
            </a:r>
            <a:endParaRPr/>
          </a:p>
        </p:txBody>
      </p:sp>
      <p:sp>
        <p:nvSpPr>
          <p:cNvPr id="1069" name="Google Shape;1069;p85"/>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71" name="Google Shape;1071;p85">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1072" name="Google Shape;1072;p85"/>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1073" name="Google Shape;1073;p85"/>
          <p:cNvSpPr txBox="1"/>
          <p:nvPr/>
        </p:nvSpPr>
        <p:spPr>
          <a:xfrm>
            <a:off x="235500" y="926100"/>
            <a:ext cx="8520600" cy="392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Imaginile se inserează folosind tagul &lt;img&gt; (tag fără conținut). Pentru SEO, este bine ca imaginile să aibă în numele lor cuvinte care să descrie conținutul.</a:t>
            </a:r>
            <a:endParaRPr sz="1100">
              <a:solidFill>
                <a:srgbClr val="666666"/>
              </a:solidFill>
            </a:endParaRPr>
          </a:p>
          <a:p>
            <a:pPr indent="0" lvl="0" marL="0" rtl="0" algn="l">
              <a:spcBef>
                <a:spcPts val="0"/>
              </a:spcBef>
              <a:spcAft>
                <a:spcPts val="0"/>
              </a:spcAft>
              <a:buNone/>
            </a:pPr>
            <a:r>
              <a:t/>
            </a:r>
            <a:endParaRPr sz="1100">
              <a:solidFill>
                <a:srgbClr val="666666"/>
              </a:solidFill>
            </a:endParaRPr>
          </a:p>
          <a:p>
            <a:pPr indent="0" lvl="0" marL="0" rtl="0" algn="l">
              <a:spcBef>
                <a:spcPts val="0"/>
              </a:spcBef>
              <a:spcAft>
                <a:spcPts val="0"/>
              </a:spcAft>
              <a:buNone/>
            </a:pPr>
            <a:r>
              <a:rPr lang="en" sz="1100">
                <a:solidFill>
                  <a:srgbClr val="666666"/>
                </a:solidFill>
              </a:rPr>
              <a:t>Câteva </a:t>
            </a:r>
            <a:r>
              <a:rPr lang="en" sz="1100">
                <a:solidFill>
                  <a:srgbClr val="666666"/>
                </a:solidFill>
              </a:rPr>
              <a:t>atribute des întâlnite ale t</a:t>
            </a:r>
            <a:r>
              <a:rPr lang="en" sz="1100">
                <a:solidFill>
                  <a:srgbClr val="666666"/>
                </a:solidFill>
              </a:rPr>
              <a:t>agului &lt;img&gt; :</a:t>
            </a:r>
            <a:endParaRPr sz="1100">
              <a:solidFill>
                <a:srgbClr val="666666"/>
              </a:solidFill>
            </a:endParaRPr>
          </a:p>
          <a:p>
            <a:pPr indent="-298450" lvl="0" marL="457200" rtl="0" algn="l">
              <a:spcBef>
                <a:spcPts val="0"/>
              </a:spcBef>
              <a:spcAft>
                <a:spcPts val="0"/>
              </a:spcAft>
              <a:buClr>
                <a:srgbClr val="666666"/>
              </a:buClr>
              <a:buSzPts val="1100"/>
              <a:buChar char="●"/>
            </a:pPr>
            <a:r>
              <a:rPr b="1" lang="en" sz="1100">
                <a:solidFill>
                  <a:srgbClr val="666666"/>
                </a:solidFill>
              </a:rPr>
              <a:t>src </a:t>
            </a:r>
            <a:r>
              <a:rPr lang="en" sz="1100">
                <a:solidFill>
                  <a:srgbClr val="666666"/>
                </a:solidFill>
              </a:rPr>
              <a:t>- pentru specificarea sursei (calea absolută sau relativă a fișierului imagine). </a:t>
            </a:r>
            <a:r>
              <a:rPr b="1" lang="en" sz="1100">
                <a:solidFill>
                  <a:srgbClr val="666666"/>
                </a:solidFill>
              </a:rPr>
              <a:t>Trebuie întotdeauna specificat!</a:t>
            </a:r>
            <a:endParaRPr b="1" sz="1100">
              <a:solidFill>
                <a:srgbClr val="666666"/>
              </a:solidFill>
            </a:endParaRPr>
          </a:p>
          <a:p>
            <a:pPr indent="-298450" lvl="0" marL="457200" rtl="0" algn="l">
              <a:spcBef>
                <a:spcPts val="0"/>
              </a:spcBef>
              <a:spcAft>
                <a:spcPts val="0"/>
              </a:spcAft>
              <a:buClr>
                <a:srgbClr val="666666"/>
              </a:buClr>
              <a:buSzPts val="1100"/>
              <a:buChar char="●"/>
            </a:pPr>
            <a:r>
              <a:rPr b="1" lang="en" sz="1100">
                <a:solidFill>
                  <a:srgbClr val="666666"/>
                </a:solidFill>
              </a:rPr>
              <a:t>alt </a:t>
            </a:r>
            <a:r>
              <a:rPr lang="en" sz="1100">
                <a:solidFill>
                  <a:srgbClr val="666666"/>
                </a:solidFill>
              </a:rPr>
              <a:t>- pentru text alternativ (care apare când nu se poate încărca imaginea; de exemplu, dacă nu se găsește imaginea la calea specificată în src). </a:t>
            </a:r>
            <a:r>
              <a:rPr b="1" lang="en" sz="1100">
                <a:solidFill>
                  <a:srgbClr val="666666"/>
                </a:solidFill>
              </a:rPr>
              <a:t>Specificarea lui alt este obligatorie!</a:t>
            </a:r>
            <a:endParaRPr b="1" sz="1100">
              <a:solidFill>
                <a:srgbClr val="666666"/>
              </a:solidFill>
            </a:endParaRPr>
          </a:p>
          <a:p>
            <a:pPr indent="-298450" lvl="0" marL="457200" rtl="0" algn="l">
              <a:spcBef>
                <a:spcPts val="0"/>
              </a:spcBef>
              <a:spcAft>
                <a:spcPts val="0"/>
              </a:spcAft>
              <a:buClr>
                <a:srgbClr val="666666"/>
              </a:buClr>
              <a:buSzPts val="1100"/>
              <a:buChar char="●"/>
            </a:pPr>
            <a:r>
              <a:rPr b="1" lang="en" sz="1100">
                <a:solidFill>
                  <a:srgbClr val="666666"/>
                </a:solidFill>
              </a:rPr>
              <a:t>width, height</a:t>
            </a:r>
            <a:r>
              <a:rPr lang="en" sz="1100">
                <a:solidFill>
                  <a:srgbClr val="666666"/>
                </a:solidFill>
              </a:rPr>
              <a:t> - setează lățimea și înălțimea în pixeli. Nu se specifică și unitatea de măsură (valoarea e strict numerică). Este indicat să fie setate deoarece la încărcarea unei imagini fără dimensiuni setate, înainte de descărcarea fișierului nu se alocă spațiu (necunoscându-se dimensiunile) dar se afișează deja textul paginii, iar când utilizatorul urmărește deja conținutul și imaginea s-a descărcat, conținutul e mutat (de obicei, mai jos) pentru a face loc imaginii, fapt care poate incomoda utilizatorul.</a:t>
            </a:r>
            <a:endParaRPr sz="1100">
              <a:solidFill>
                <a:srgbClr val="666666"/>
              </a:solidFill>
            </a:endParaRPr>
          </a:p>
          <a:p>
            <a:pPr indent="-298450" lvl="0" marL="457200" rtl="0" algn="l">
              <a:spcBef>
                <a:spcPts val="0"/>
              </a:spcBef>
              <a:spcAft>
                <a:spcPts val="0"/>
              </a:spcAft>
              <a:buClr>
                <a:srgbClr val="666666"/>
              </a:buClr>
              <a:buSzPts val="1100"/>
              <a:buChar char="●"/>
            </a:pPr>
            <a:r>
              <a:rPr b="1" lang="en" sz="1100">
                <a:solidFill>
                  <a:srgbClr val="666666"/>
                </a:solidFill>
              </a:rPr>
              <a:t>loading </a:t>
            </a:r>
            <a:r>
              <a:rPr lang="en" sz="1100">
                <a:solidFill>
                  <a:srgbClr val="666666"/>
                </a:solidFill>
              </a:rPr>
              <a:t>- cu valorile </a:t>
            </a:r>
            <a:r>
              <a:rPr i="1" lang="en" sz="1100">
                <a:solidFill>
                  <a:srgbClr val="666666"/>
                </a:solidFill>
              </a:rPr>
              <a:t>eager </a:t>
            </a:r>
            <a:r>
              <a:rPr lang="en" sz="1100">
                <a:solidFill>
                  <a:srgbClr val="666666"/>
                </a:solidFill>
              </a:rPr>
              <a:t>(implicită) și </a:t>
            </a:r>
            <a:r>
              <a:rPr i="1" lang="en" sz="1100">
                <a:solidFill>
                  <a:srgbClr val="666666"/>
                </a:solidFill>
              </a:rPr>
              <a:t>lazy</a:t>
            </a:r>
            <a:r>
              <a:rPr lang="en" sz="1100">
                <a:solidFill>
                  <a:srgbClr val="666666"/>
                </a:solidFill>
              </a:rPr>
              <a:t>. O imagine cu loading="lazy" se va încărca pe ecran doar când utilizatorul ajunge, parcurgând pagina, la ea. Acest mod de încărcare crește performanța, browserul cerând imaginile pe măsură ce este nevoie de ele. Dacă utilizatorul nu se deplasează în pagină până la locul acestor imagini, acestea nu sunt cerute serverului.</a:t>
            </a:r>
            <a:endParaRPr sz="1100">
              <a:solidFill>
                <a:srgbClr val="666666"/>
              </a:solidFill>
            </a:endParaRPr>
          </a:p>
          <a:p>
            <a:pPr indent="-298450" lvl="0" marL="457200" rtl="0" algn="l">
              <a:spcBef>
                <a:spcPts val="0"/>
              </a:spcBef>
              <a:spcAft>
                <a:spcPts val="0"/>
              </a:spcAft>
              <a:buClr>
                <a:srgbClr val="666666"/>
              </a:buClr>
              <a:buSzPts val="1100"/>
              <a:buChar char="●"/>
            </a:pPr>
            <a:r>
              <a:rPr b="1" lang="en" sz="1100">
                <a:solidFill>
                  <a:srgbClr val="666666"/>
                </a:solidFill>
              </a:rPr>
              <a:t>decoding </a:t>
            </a:r>
            <a:r>
              <a:rPr lang="en" sz="1100">
                <a:solidFill>
                  <a:srgbClr val="666666"/>
                </a:solidFill>
              </a:rPr>
              <a:t>- cu valorile </a:t>
            </a:r>
            <a:r>
              <a:rPr i="1" lang="en" sz="1100">
                <a:solidFill>
                  <a:srgbClr val="666666"/>
                </a:solidFill>
              </a:rPr>
              <a:t>sync</a:t>
            </a:r>
            <a:r>
              <a:rPr lang="en" sz="1100">
                <a:solidFill>
                  <a:srgbClr val="666666"/>
                </a:solidFill>
              </a:rPr>
              <a:t>, </a:t>
            </a:r>
            <a:r>
              <a:rPr i="1" lang="en" sz="1100">
                <a:solidFill>
                  <a:srgbClr val="666666"/>
                </a:solidFill>
              </a:rPr>
              <a:t>async </a:t>
            </a:r>
            <a:r>
              <a:rPr lang="en" sz="1100">
                <a:solidFill>
                  <a:srgbClr val="666666"/>
                </a:solidFill>
              </a:rPr>
              <a:t>și </a:t>
            </a:r>
            <a:r>
              <a:rPr i="1" lang="en" sz="1100">
                <a:solidFill>
                  <a:srgbClr val="666666"/>
                </a:solidFill>
              </a:rPr>
              <a:t>auto</a:t>
            </a:r>
            <a:r>
              <a:rPr lang="en" sz="1100">
                <a:solidFill>
                  <a:srgbClr val="666666"/>
                </a:solidFill>
              </a:rPr>
              <a:t>. Acest atribut indică dacă imaginea să fie decodificată (transformată din formatul ei în format afișabil pe ecran) sincron, asincron, sau nu există preferințe cu privire la acest aspect. Decodificarea unei imagini poate dura destul de mult în funcție de format și dimensiunea imaginii, așadar, unde nu e necesară afișarea atomică, se preferă varianta asincronă.</a:t>
            </a:r>
            <a:endParaRPr sz="1100">
              <a:solidFill>
                <a:srgbClr val="666666"/>
              </a:solidFill>
            </a:endParaRPr>
          </a:p>
          <a:p>
            <a:pPr indent="-298450" lvl="0" marL="457200" rtl="0" algn="l">
              <a:spcBef>
                <a:spcPts val="0"/>
              </a:spcBef>
              <a:spcAft>
                <a:spcPts val="0"/>
              </a:spcAft>
              <a:buClr>
                <a:srgbClr val="666666"/>
              </a:buClr>
              <a:buSzPts val="1100"/>
              <a:buChar char="●"/>
            </a:pPr>
            <a:r>
              <a:rPr b="1" lang="en" sz="1100">
                <a:solidFill>
                  <a:srgbClr val="666666"/>
                </a:solidFill>
              </a:rPr>
              <a:t>title </a:t>
            </a:r>
            <a:r>
              <a:rPr lang="en" sz="1100">
                <a:solidFill>
                  <a:srgbClr val="666666"/>
                </a:solidFill>
              </a:rPr>
              <a:t>- este unul dintre atributele generale, însă se folosește des pentru imagini pentru a asocia un tooltip cu o descriere, atunci când se vine cu cursorul pe imagine. Este indicat ca valoarea acestui atribut să conțină cuvinte cheie relevante pentru imagine.</a:t>
            </a:r>
            <a:endParaRPr sz="1100">
              <a:solidFill>
                <a:srgbClr val="666666"/>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077" name="Shape 1077"/>
        <p:cNvGrpSpPr/>
        <p:nvPr/>
      </p:nvGrpSpPr>
      <p:grpSpPr>
        <a:xfrm>
          <a:off x="0" y="0"/>
          <a:ext cx="0" cy="0"/>
          <a:chOff x="0" y="0"/>
          <a:chExt cx="0" cy="0"/>
        </a:xfrm>
      </p:grpSpPr>
      <p:sp>
        <p:nvSpPr>
          <p:cNvPr id="1078" name="Google Shape;1078;p86"/>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 imagini (tagul &lt;img&gt;) - exemple</a:t>
            </a:r>
            <a:endParaRPr/>
          </a:p>
        </p:txBody>
      </p:sp>
      <p:sp>
        <p:nvSpPr>
          <p:cNvPr id="1079" name="Google Shape;1079;p86"/>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81" name="Google Shape;1081;p86">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1082" name="Google Shape;1082;p86"/>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1083" name="Google Shape;1083;p86"/>
          <p:cNvSpPr txBox="1"/>
          <p:nvPr/>
        </p:nvSpPr>
        <p:spPr>
          <a:xfrm>
            <a:off x="235500" y="1060675"/>
            <a:ext cx="8421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Exemplu simplu, pentru care nu s-au asigurat tehnici de responsiveness:</a:t>
            </a:r>
            <a:endParaRPr sz="1200">
              <a:solidFill>
                <a:srgbClr val="666666"/>
              </a:solidFill>
            </a:endParaRPr>
          </a:p>
          <a:p>
            <a:pPr indent="0" lvl="0" marL="0" rtl="0" algn="l">
              <a:spcBef>
                <a:spcPts val="0"/>
              </a:spcBef>
              <a:spcAft>
                <a:spcPts val="0"/>
              </a:spcAft>
              <a:buNone/>
            </a:pPr>
            <a:r>
              <a:t/>
            </a:r>
            <a:endParaRPr sz="1200">
              <a:solidFill>
                <a:srgbClr val="666666"/>
              </a:solidFill>
            </a:endParaRPr>
          </a:p>
        </p:txBody>
      </p:sp>
      <p:sp>
        <p:nvSpPr>
          <p:cNvPr id="1084" name="Google Shape;1084;p86"/>
          <p:cNvSpPr txBox="1"/>
          <p:nvPr/>
        </p:nvSpPr>
        <p:spPr>
          <a:xfrm>
            <a:off x="317150" y="1400150"/>
            <a:ext cx="4198200" cy="393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img</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src</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"fluture1a.png"</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alt</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"[imagine fluture]"</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1085" name="Google Shape;1085;p86"/>
          <p:cNvSpPr txBox="1"/>
          <p:nvPr/>
        </p:nvSpPr>
        <p:spPr>
          <a:xfrm>
            <a:off x="235500" y="1795000"/>
            <a:ext cx="8421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Pentru SEO dar și pentru a oferi o mai bună experiență utilizatorului, putem folosi și atributul title, cu o scurtă descriere: </a:t>
            </a:r>
            <a:endParaRPr sz="1200">
              <a:solidFill>
                <a:srgbClr val="666666"/>
              </a:solidFill>
            </a:endParaRPr>
          </a:p>
          <a:p>
            <a:pPr indent="0" lvl="0" marL="0" rtl="0" algn="l">
              <a:spcBef>
                <a:spcPts val="0"/>
              </a:spcBef>
              <a:spcAft>
                <a:spcPts val="0"/>
              </a:spcAft>
              <a:buNone/>
            </a:pPr>
            <a:r>
              <a:t/>
            </a:r>
            <a:endParaRPr sz="1200">
              <a:solidFill>
                <a:srgbClr val="666666"/>
              </a:solidFill>
            </a:endParaRPr>
          </a:p>
        </p:txBody>
      </p:sp>
      <p:sp>
        <p:nvSpPr>
          <p:cNvPr id="1086" name="Google Shape;1086;p86"/>
          <p:cNvSpPr txBox="1"/>
          <p:nvPr/>
        </p:nvSpPr>
        <p:spPr>
          <a:xfrm>
            <a:off x="317150" y="2155300"/>
            <a:ext cx="8520600" cy="393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img</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src</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"fluture1a.png"</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alt</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"[imagine fluture]" </a:t>
            </a:r>
            <a:r>
              <a:rPr lang="en" sz="1050">
                <a:solidFill>
                  <a:srgbClr val="984E9C"/>
                </a:solidFill>
                <a:highlight>
                  <a:srgbClr val="FFFFFE"/>
                </a:highlight>
                <a:latin typeface="Courier New"/>
                <a:ea typeface="Courier New"/>
                <a:cs typeface="Courier New"/>
                <a:sym typeface="Courier New"/>
              </a:rPr>
              <a:t>title</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"fluture cu aripi albastre, Fluturus albastrus"</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1087" name="Google Shape;1087;p86"/>
          <p:cNvSpPr txBox="1"/>
          <p:nvPr/>
        </p:nvSpPr>
        <p:spPr>
          <a:xfrm>
            <a:off x="235500" y="2560513"/>
            <a:ext cx="8421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Pentru imagini care apar în interiorul unui text (inline) este bine să dăm lui alt o valoare care se integrează în propoziție:</a:t>
            </a:r>
            <a:endParaRPr sz="1200">
              <a:solidFill>
                <a:srgbClr val="666666"/>
              </a:solidFill>
            </a:endParaRPr>
          </a:p>
          <a:p>
            <a:pPr indent="0" lvl="0" marL="0" rtl="0" algn="l">
              <a:spcBef>
                <a:spcPts val="0"/>
              </a:spcBef>
              <a:spcAft>
                <a:spcPts val="0"/>
              </a:spcAft>
              <a:buNone/>
            </a:pPr>
            <a:r>
              <a:t/>
            </a:r>
            <a:endParaRPr sz="1200">
              <a:solidFill>
                <a:srgbClr val="666666"/>
              </a:solidFill>
            </a:endParaRPr>
          </a:p>
        </p:txBody>
      </p:sp>
      <p:sp>
        <p:nvSpPr>
          <p:cNvPr id="1088" name="Google Shape;1088;p86"/>
          <p:cNvSpPr txBox="1"/>
          <p:nvPr/>
        </p:nvSpPr>
        <p:spPr>
          <a:xfrm>
            <a:off x="317150" y="2965750"/>
            <a:ext cx="5580600" cy="393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Am mâncat un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img</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src</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"mar-mediu.png"</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alt</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"măr"</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 dimineață.</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1F217D"/>
              </a:solidFill>
              <a:highlight>
                <a:srgbClr val="FFFFFE"/>
              </a:highlight>
              <a:latin typeface="Courier New"/>
              <a:ea typeface="Courier New"/>
              <a:cs typeface="Courier New"/>
              <a:sym typeface="Courier New"/>
            </a:endParaRPr>
          </a:p>
        </p:txBody>
      </p:sp>
      <p:sp>
        <p:nvSpPr>
          <p:cNvPr id="1089" name="Google Shape;1089;p86"/>
          <p:cNvSpPr txBox="1"/>
          <p:nvPr/>
        </p:nvSpPr>
        <p:spPr>
          <a:xfrm>
            <a:off x="6103950" y="2954125"/>
            <a:ext cx="2733900" cy="393600"/>
          </a:xfrm>
          <a:prstGeom prst="rect">
            <a:avLst/>
          </a:prstGeom>
          <a:noFill/>
          <a:ln cap="flat" cmpd="sng" w="9525">
            <a:solidFill>
              <a:srgbClr val="1155CC"/>
            </a:solidFill>
            <a:prstDash val="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666666"/>
                </a:solidFill>
              </a:rPr>
              <a:t>Dacă imaginea nu se poate afișa, paragraful s-ar transforma în "Am mâncat un măr dimineață".</a:t>
            </a:r>
            <a:endParaRPr sz="900">
              <a:solidFill>
                <a:srgbClr val="666666"/>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093" name="Shape 1093"/>
        <p:cNvGrpSpPr/>
        <p:nvPr/>
      </p:nvGrpSpPr>
      <p:grpSpPr>
        <a:xfrm>
          <a:off x="0" y="0"/>
          <a:ext cx="0" cy="0"/>
          <a:chOff x="0" y="0"/>
          <a:chExt cx="0" cy="0"/>
        </a:xfrm>
      </p:grpSpPr>
      <p:sp>
        <p:nvSpPr>
          <p:cNvPr id="1094" name="Google Shape;1094;p87"/>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 imagini responsive </a:t>
            </a:r>
            <a:endParaRPr/>
          </a:p>
        </p:txBody>
      </p:sp>
      <p:sp>
        <p:nvSpPr>
          <p:cNvPr id="1095" name="Google Shape;1095;p87"/>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97" name="Google Shape;1097;p87">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1098" name="Google Shape;1098;p87"/>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1099" name="Google Shape;1099;p87"/>
          <p:cNvSpPr txBox="1"/>
          <p:nvPr/>
        </p:nvSpPr>
        <p:spPr>
          <a:xfrm>
            <a:off x="235500" y="1002300"/>
            <a:ext cx="8520600" cy="10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Dorim ca pe viewporturi de dimensiuni mari să avem imagini de dimensiuni mai mari, iar pe viewporturi mai mici imagini mai mici, ca să nu umple o zonă prea mare din afișaj și să se potrivească cu restul dimensiunilor de elemente și scris.</a:t>
            </a:r>
            <a:endParaRPr>
              <a:solidFill>
                <a:srgbClr val="666666"/>
              </a:solidFill>
            </a:endParaRPr>
          </a:p>
          <a:p>
            <a:pPr indent="0" lvl="0" marL="0" rtl="0" algn="l">
              <a:spcBef>
                <a:spcPts val="0"/>
              </a:spcBef>
              <a:spcAft>
                <a:spcPts val="0"/>
              </a:spcAft>
              <a:buNone/>
            </a:pPr>
            <a:r>
              <a:rPr lang="en">
                <a:solidFill>
                  <a:srgbClr val="666666"/>
                </a:solidFill>
              </a:rPr>
              <a:t>Putem realiza micșorarea imaginilor în CSS, de exemplu:</a:t>
            </a:r>
            <a:endParaRPr>
              <a:solidFill>
                <a:srgbClr val="666666"/>
              </a:solidFill>
            </a:endParaRPr>
          </a:p>
          <a:p>
            <a:pPr indent="0" lvl="0" marL="0" rtl="0" algn="l">
              <a:spcBef>
                <a:spcPts val="0"/>
              </a:spcBef>
              <a:spcAft>
                <a:spcPts val="0"/>
              </a:spcAft>
              <a:buNone/>
            </a:pPr>
            <a:r>
              <a:t/>
            </a:r>
            <a:endParaRPr>
              <a:solidFill>
                <a:srgbClr val="666666"/>
              </a:solidFill>
            </a:endParaRPr>
          </a:p>
          <a:p>
            <a:pPr indent="0" lvl="0" marL="0" rtl="0" algn="l">
              <a:spcBef>
                <a:spcPts val="0"/>
              </a:spcBef>
              <a:spcAft>
                <a:spcPts val="0"/>
              </a:spcAft>
              <a:buNone/>
            </a:pPr>
            <a:r>
              <a:t/>
            </a:r>
            <a:endParaRPr>
              <a:solidFill>
                <a:srgbClr val="666666"/>
              </a:solidFill>
            </a:endParaRPr>
          </a:p>
        </p:txBody>
      </p:sp>
      <p:sp>
        <p:nvSpPr>
          <p:cNvPr id="1100" name="Google Shape;1100;p87"/>
          <p:cNvSpPr txBox="1"/>
          <p:nvPr/>
        </p:nvSpPr>
        <p:spPr>
          <a:xfrm>
            <a:off x="311700" y="2140975"/>
            <a:ext cx="4305300" cy="393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img</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src</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"mar-mediu.png"</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alt</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"măr"</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id</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"imag_mar"</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1101" name="Google Shape;1101;p87"/>
          <p:cNvSpPr txBox="1"/>
          <p:nvPr/>
        </p:nvSpPr>
        <p:spPr>
          <a:xfrm>
            <a:off x="317150" y="3211925"/>
            <a:ext cx="7989600" cy="7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Imaginea inițială avea o lățime de 228px (deci mai mare de 100px), dar, pe ecran cu lățime mai mică sau egală cu 300px vrem o imagine suficient de mică încât să încapă ea împreună cu alt conținut. Definim în media query ca imaginea să aibă lățimea de 100px și înălțime proporțională.</a:t>
            </a:r>
            <a:endParaRPr>
              <a:solidFill>
                <a:srgbClr val="666666"/>
              </a:solidFill>
            </a:endParaRPr>
          </a:p>
        </p:txBody>
      </p:sp>
      <p:sp>
        <p:nvSpPr>
          <p:cNvPr id="1102" name="Google Shape;1102;p87"/>
          <p:cNvSpPr txBox="1"/>
          <p:nvPr/>
        </p:nvSpPr>
        <p:spPr>
          <a:xfrm>
            <a:off x="5501325" y="1595725"/>
            <a:ext cx="2348100" cy="1484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style</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800000"/>
                </a:solidFill>
                <a:highlight>
                  <a:srgbClr val="FFFFFE"/>
                </a:highlight>
                <a:latin typeface="Courier New"/>
                <a:ea typeface="Courier New"/>
                <a:cs typeface="Courier New"/>
                <a:sym typeface="Courier New"/>
              </a:rPr>
              <a:t>media</a:t>
            </a:r>
            <a:r>
              <a:rPr lang="en" sz="1050">
                <a:solidFill>
                  <a:schemeClr val="dk1"/>
                </a:solidFill>
                <a:highlight>
                  <a:srgbClr val="FFFFFE"/>
                </a:highlight>
                <a:latin typeface="Courier New"/>
                <a:ea typeface="Courier New"/>
                <a:cs typeface="Courier New"/>
                <a:sym typeface="Courier New"/>
              </a:rPr>
              <a:t> (</a:t>
            </a:r>
            <a:r>
              <a:rPr lang="en" sz="1050">
                <a:solidFill>
                  <a:srgbClr val="800000"/>
                </a:solidFill>
                <a:highlight>
                  <a:srgbClr val="FFFFFE"/>
                </a:highlight>
                <a:latin typeface="Courier New"/>
                <a:ea typeface="Courier New"/>
                <a:cs typeface="Courier New"/>
                <a:sym typeface="Courier New"/>
              </a:rPr>
              <a:t>max-width:</a:t>
            </a:r>
            <a:r>
              <a:rPr lang="en" sz="1050">
                <a:solidFill>
                  <a:schemeClr val="dk1"/>
                </a:solidFill>
                <a:highlight>
                  <a:srgbClr val="FFFFFE"/>
                </a:highlight>
                <a:latin typeface="Courier New"/>
                <a:ea typeface="Courier New"/>
                <a:cs typeface="Courier New"/>
                <a:sym typeface="Courier New"/>
              </a:rPr>
              <a:t>300</a:t>
            </a:r>
            <a:r>
              <a:rPr lang="en" sz="1050">
                <a:solidFill>
                  <a:srgbClr val="800000"/>
                </a:solidFill>
                <a:highlight>
                  <a:srgbClr val="FFFFFE"/>
                </a:highlight>
                <a:latin typeface="Courier New"/>
                <a:ea typeface="Courier New"/>
                <a:cs typeface="Courier New"/>
                <a:sym typeface="Courier New"/>
              </a:rPr>
              <a:t>px</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#imag_mar{</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FF0000"/>
                </a:solidFill>
                <a:highlight>
                  <a:srgbClr val="FFFFFE"/>
                </a:highlight>
                <a:latin typeface="Courier New"/>
                <a:ea typeface="Courier New"/>
                <a:cs typeface="Courier New"/>
                <a:sym typeface="Courier New"/>
              </a:rPr>
              <a:t>width:</a:t>
            </a:r>
            <a:r>
              <a:rPr lang="en" sz="1050">
                <a:solidFill>
                  <a:srgbClr val="09885A"/>
                </a:solidFill>
                <a:highlight>
                  <a:srgbClr val="FFFFFE"/>
                </a:highlight>
                <a:latin typeface="Courier New"/>
                <a:ea typeface="Courier New"/>
                <a:cs typeface="Courier New"/>
                <a:sym typeface="Courier New"/>
              </a:rPr>
              <a:t>100px</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FF0000"/>
                </a:solidFill>
                <a:highlight>
                  <a:srgbClr val="FFFFFE"/>
                </a:highlight>
                <a:latin typeface="Courier New"/>
                <a:ea typeface="Courier New"/>
                <a:cs typeface="Courier New"/>
                <a:sym typeface="Courier New"/>
              </a:rPr>
              <a:t>height:</a:t>
            </a:r>
            <a:r>
              <a:rPr lang="en" sz="1050">
                <a:solidFill>
                  <a:srgbClr val="0451A5"/>
                </a:solidFill>
                <a:highlight>
                  <a:srgbClr val="FFFFFE"/>
                </a:highlight>
                <a:latin typeface="Courier New"/>
                <a:ea typeface="Courier New"/>
                <a:cs typeface="Courier New"/>
                <a:sym typeface="Courier New"/>
              </a:rPr>
              <a:t>auto</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style</a:t>
            </a:r>
            <a:r>
              <a:rPr lang="en" sz="1050">
                <a:solidFill>
                  <a:srgbClr val="1F217D"/>
                </a:solidFill>
                <a:highlight>
                  <a:srgbClr val="FFFFFE"/>
                </a:highlight>
                <a:latin typeface="Courier New"/>
                <a:ea typeface="Courier New"/>
                <a:cs typeface="Courier New"/>
                <a:sym typeface="Courier New"/>
              </a:rPr>
              <a:t>&gt;</a:t>
            </a:r>
            <a:endParaRPr/>
          </a:p>
        </p:txBody>
      </p:sp>
      <p:sp>
        <p:nvSpPr>
          <p:cNvPr id="1103" name="Google Shape;1103;p87"/>
          <p:cNvSpPr txBox="1"/>
          <p:nvPr/>
        </p:nvSpPr>
        <p:spPr>
          <a:xfrm>
            <a:off x="1323475" y="2518675"/>
            <a:ext cx="2927400" cy="73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00FF"/>
                </a:solidFill>
                <a:latin typeface="Caveat"/>
                <a:ea typeface="Caveat"/>
                <a:cs typeface="Caveat"/>
                <a:sym typeface="Caveat"/>
              </a:rPr>
              <a:t>Don't get scared, nu e o problemă dacă nu înțelegeți codul CSS la acest moment!</a:t>
            </a:r>
            <a:endParaRPr sz="1500">
              <a:solidFill>
                <a:srgbClr val="FF00FF"/>
              </a:solidFill>
              <a:latin typeface="Caveat"/>
              <a:ea typeface="Caveat"/>
              <a:cs typeface="Caveat"/>
              <a:sym typeface="Caveat"/>
            </a:endParaRPr>
          </a:p>
        </p:txBody>
      </p:sp>
      <p:sp>
        <p:nvSpPr>
          <p:cNvPr id="1104" name="Google Shape;1104;p87"/>
          <p:cNvSpPr/>
          <p:nvPr/>
        </p:nvSpPr>
        <p:spPr>
          <a:xfrm>
            <a:off x="4529075" y="1978000"/>
            <a:ext cx="955527" cy="315199"/>
          </a:xfrm>
          <a:prstGeom prst="rect">
            <a:avLst/>
          </a:prstGeom>
        </p:spPr>
        <p:txBody>
          <a:bodyPr>
            <a:prstTxWarp prst="textPlain"/>
          </a:bodyPr>
          <a:lstStyle/>
          <a:p>
            <a:pPr lvl="0" algn="ctr"/>
            <a:r>
              <a:rPr b="1" i="0">
                <a:ln cap="flat" cmpd="sng" w="9525">
                  <a:solidFill>
                    <a:srgbClr val="595959"/>
                  </a:solidFill>
                  <a:prstDash val="solid"/>
                  <a:round/>
                  <a:headEnd len="sm" w="sm" type="none"/>
                  <a:tailEnd len="sm" w="sm" type="none"/>
                </a:ln>
                <a:solidFill>
                  <a:srgbClr val="EEEEEE"/>
                </a:solidFill>
                <a:latin typeface="Arial"/>
              </a:rPr>
              <a:t>Huh?</a:t>
            </a:r>
          </a:p>
        </p:txBody>
      </p:sp>
      <p:pic>
        <p:nvPicPr>
          <p:cNvPr id="1105" name="Google Shape;1105;p87"/>
          <p:cNvPicPr preferRelativeResize="0"/>
          <p:nvPr/>
        </p:nvPicPr>
        <p:blipFill>
          <a:blip r:embed="rId5">
            <a:alphaModFix/>
          </a:blip>
          <a:stretch>
            <a:fillRect/>
          </a:stretch>
        </p:blipFill>
        <p:spPr>
          <a:xfrm rot="-3974505">
            <a:off x="4348922" y="2268571"/>
            <a:ext cx="1011028" cy="912307"/>
          </a:xfrm>
          <a:prstGeom prst="rect">
            <a:avLst/>
          </a:prstGeom>
          <a:noFill/>
          <a:ln>
            <a:noFill/>
          </a:ln>
        </p:spPr>
      </p:pic>
      <p:sp>
        <p:nvSpPr>
          <p:cNvPr id="1106" name="Google Shape;1106;p87"/>
          <p:cNvSpPr txBox="1"/>
          <p:nvPr/>
        </p:nvSpPr>
        <p:spPr>
          <a:xfrm>
            <a:off x="317150" y="4204250"/>
            <a:ext cx="2927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Vedeți vreun </a:t>
            </a:r>
            <a:r>
              <a:rPr b="1" lang="en" sz="1700">
                <a:solidFill>
                  <a:srgbClr val="666666"/>
                </a:solidFill>
              </a:rPr>
              <a:t>mare </a:t>
            </a:r>
            <a:r>
              <a:rPr lang="en">
                <a:solidFill>
                  <a:srgbClr val="666666"/>
                </a:solidFill>
              </a:rPr>
              <a:t>dezavantaj?</a:t>
            </a:r>
            <a:endParaRPr>
              <a:solidFill>
                <a:srgbClr val="666666"/>
              </a:solidFill>
            </a:endParaRPr>
          </a:p>
        </p:txBody>
      </p:sp>
      <p:sp>
        <p:nvSpPr>
          <p:cNvPr id="1107" name="Google Shape;1107;p87"/>
          <p:cNvSpPr txBox="1"/>
          <p:nvPr/>
        </p:nvSpPr>
        <p:spPr>
          <a:xfrm>
            <a:off x="3603450" y="4011125"/>
            <a:ext cx="4869000" cy="7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Imaginea se va descărca de pe server la dimensiunea ei inițială, chiar dacă noi o afișăm mai mică. Acest fapt duce la o încărcăre mai lentă a paginii.</a:t>
            </a:r>
            <a:endParaRPr>
              <a:solidFill>
                <a:srgbClr val="666666"/>
              </a:solidFill>
            </a:endParaRPr>
          </a:p>
        </p:txBody>
      </p:sp>
      <p:sp>
        <p:nvSpPr>
          <p:cNvPr id="1108" name="Google Shape;1108;p87"/>
          <p:cNvSpPr/>
          <p:nvPr/>
        </p:nvSpPr>
        <p:spPr>
          <a:xfrm>
            <a:off x="6233175" y="1776300"/>
            <a:ext cx="1433400" cy="283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3"/>
                                        </p:tgtEl>
                                        <p:attrNameLst>
                                          <p:attrName>style.visibility</p:attrName>
                                        </p:attrNameLst>
                                      </p:cBhvr>
                                      <p:to>
                                        <p:strVal val="visible"/>
                                      </p:to>
                                    </p:set>
                                    <p:animEffect filter="fade" transition="in">
                                      <p:cBhvr>
                                        <p:cTn dur="1000"/>
                                        <p:tgtEl>
                                          <p:spTgt spid="1103"/>
                                        </p:tgtEl>
                                      </p:cBhvr>
                                    </p:animEffect>
                                  </p:childTnLst>
                                </p:cTn>
                              </p:par>
                              <p:par>
                                <p:cTn fill="hold" nodeType="withEffect" presetClass="entr" presetID="10" presetSubtype="0">
                                  <p:stCondLst>
                                    <p:cond delay="0"/>
                                  </p:stCondLst>
                                  <p:childTnLst>
                                    <p:set>
                                      <p:cBhvr>
                                        <p:cTn dur="1" fill="hold">
                                          <p:stCondLst>
                                            <p:cond delay="0"/>
                                          </p:stCondLst>
                                        </p:cTn>
                                        <p:tgtEl>
                                          <p:spTgt spid="1105"/>
                                        </p:tgtEl>
                                        <p:attrNameLst>
                                          <p:attrName>style.visibility</p:attrName>
                                        </p:attrNameLst>
                                      </p:cBhvr>
                                      <p:to>
                                        <p:strVal val="visible"/>
                                      </p:to>
                                    </p:set>
                                    <p:animEffect filter="fade" transition="in">
                                      <p:cBhvr>
                                        <p:cTn dur="1000"/>
                                        <p:tgtEl>
                                          <p:spTgt spid="1105"/>
                                        </p:tgtEl>
                                      </p:cBhvr>
                                    </p:animEffect>
                                  </p:childTnLst>
                                </p:cTn>
                              </p:par>
                              <p:par>
                                <p:cTn fill="hold" nodeType="withEffect" presetClass="entr" presetID="10" presetSubtype="0">
                                  <p:stCondLst>
                                    <p:cond delay="0"/>
                                  </p:stCondLst>
                                  <p:childTnLst>
                                    <p:set>
                                      <p:cBhvr>
                                        <p:cTn dur="1" fill="hold">
                                          <p:stCondLst>
                                            <p:cond delay="0"/>
                                          </p:stCondLst>
                                        </p:cTn>
                                        <p:tgtEl>
                                          <p:spTgt spid="1104"/>
                                        </p:tgtEl>
                                        <p:attrNameLst>
                                          <p:attrName>style.visibility</p:attrName>
                                        </p:attrNameLst>
                                      </p:cBhvr>
                                      <p:to>
                                        <p:strVal val="visible"/>
                                      </p:to>
                                    </p:set>
                                    <p:animEffect filter="fade" transition="in">
                                      <p:cBhvr>
                                        <p:cTn dur="1000"/>
                                        <p:tgtEl>
                                          <p:spTgt spid="11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7"/>
                                        </p:tgtEl>
                                        <p:attrNameLst>
                                          <p:attrName>style.visibility</p:attrName>
                                        </p:attrNameLst>
                                      </p:cBhvr>
                                      <p:to>
                                        <p:strVal val="visible"/>
                                      </p:to>
                                    </p:set>
                                    <p:animEffect filter="fade" transition="in">
                                      <p:cBhvr>
                                        <p:cTn dur="1000"/>
                                        <p:tgtEl>
                                          <p:spTgt spid="11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112" name="Shape 1112"/>
        <p:cNvGrpSpPr/>
        <p:nvPr/>
      </p:nvGrpSpPr>
      <p:grpSpPr>
        <a:xfrm>
          <a:off x="0" y="0"/>
          <a:ext cx="0" cy="0"/>
          <a:chOff x="0" y="0"/>
          <a:chExt cx="0" cy="0"/>
        </a:xfrm>
      </p:grpSpPr>
      <p:sp>
        <p:nvSpPr>
          <p:cNvPr id="1113" name="Google Shape;1113;p88"/>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HTML -</a:t>
            </a:r>
            <a:r>
              <a:rPr lang="en" sz="2600"/>
              <a:t> </a:t>
            </a:r>
            <a:r>
              <a:rPr lang="en" sz="2300"/>
              <a:t>imagini responsive (atributele sizes și srcset)(1)</a:t>
            </a:r>
            <a:endParaRPr sz="2300"/>
          </a:p>
          <a:p>
            <a:pPr indent="0" lvl="0" marL="0" rtl="0" algn="l">
              <a:spcBef>
                <a:spcPts val="0"/>
              </a:spcBef>
              <a:spcAft>
                <a:spcPts val="0"/>
              </a:spcAft>
              <a:buNone/>
            </a:pPr>
            <a:r>
              <a:t/>
            </a:r>
            <a:endParaRPr/>
          </a:p>
        </p:txBody>
      </p:sp>
      <p:sp>
        <p:nvSpPr>
          <p:cNvPr id="1114" name="Google Shape;1114;p88"/>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16" name="Google Shape;1116;p88">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1117" name="Google Shape;1117;p88"/>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1118" name="Google Shape;1118;p88"/>
          <p:cNvSpPr txBox="1"/>
          <p:nvPr/>
        </p:nvSpPr>
        <p:spPr>
          <a:xfrm>
            <a:off x="317150" y="1026475"/>
            <a:ext cx="8520600" cy="3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rPr>
              <a:t>Cu ajutorul atributul srcset putem specifica o listă de imagini, având același conținut, dar dimensiuni diferite.</a:t>
            </a:r>
            <a:endParaRPr sz="1000">
              <a:solidFill>
                <a:srgbClr val="666666"/>
              </a:solidFill>
            </a:endParaRPr>
          </a:p>
          <a:p>
            <a:pPr indent="0" lvl="0" marL="0" rtl="0" algn="l">
              <a:spcBef>
                <a:spcPts val="0"/>
              </a:spcBef>
              <a:spcAft>
                <a:spcPts val="0"/>
              </a:spcAft>
              <a:buNone/>
            </a:pPr>
            <a:r>
              <a:t/>
            </a:r>
            <a:endParaRPr sz="1000">
              <a:solidFill>
                <a:srgbClr val="666666"/>
              </a:solidFill>
            </a:endParaRPr>
          </a:p>
          <a:p>
            <a:pPr indent="0" lvl="0" marL="0" rtl="0" algn="l">
              <a:spcBef>
                <a:spcPts val="0"/>
              </a:spcBef>
              <a:spcAft>
                <a:spcPts val="0"/>
              </a:spcAft>
              <a:buNone/>
            </a:pPr>
            <a:r>
              <a:t/>
            </a:r>
            <a:endParaRPr sz="1000">
              <a:solidFill>
                <a:srgbClr val="666666"/>
              </a:solidFill>
            </a:endParaRPr>
          </a:p>
        </p:txBody>
      </p:sp>
      <p:sp>
        <p:nvSpPr>
          <p:cNvPr id="1119" name="Google Shape;1119;p88"/>
          <p:cNvSpPr txBox="1"/>
          <p:nvPr/>
        </p:nvSpPr>
        <p:spPr>
          <a:xfrm>
            <a:off x="428975" y="1764650"/>
            <a:ext cx="6485100" cy="772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950">
                <a:solidFill>
                  <a:schemeClr val="dk1"/>
                </a:solidFill>
                <a:highlight>
                  <a:srgbClr val="FFFFFE"/>
                </a:highlight>
                <a:latin typeface="Courier New"/>
                <a:ea typeface="Courier New"/>
                <a:cs typeface="Courier New"/>
                <a:sym typeface="Courier New"/>
              </a:rPr>
              <a:t>   </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img</a:t>
            </a:r>
            <a:r>
              <a:rPr lang="en" sz="950">
                <a:solidFill>
                  <a:schemeClr val="dk1"/>
                </a:solidFill>
                <a:highlight>
                  <a:srgbClr val="FFFFFE"/>
                </a:highlight>
                <a:latin typeface="Courier New"/>
                <a:ea typeface="Courier New"/>
                <a:cs typeface="Courier New"/>
                <a:sym typeface="Courier New"/>
              </a:rPr>
              <a:t> </a:t>
            </a:r>
            <a:r>
              <a:rPr lang="en" sz="950">
                <a:solidFill>
                  <a:srgbClr val="984E9C"/>
                </a:solidFill>
                <a:highlight>
                  <a:srgbClr val="FFFFFE"/>
                </a:highlight>
                <a:latin typeface="Courier New"/>
                <a:ea typeface="Courier New"/>
                <a:cs typeface="Courier New"/>
                <a:sym typeface="Courier New"/>
              </a:rPr>
              <a:t>src</a:t>
            </a:r>
            <a:r>
              <a:rPr lang="en" sz="950">
                <a:solidFill>
                  <a:srgbClr val="1F217D"/>
                </a:solidFill>
                <a:highlight>
                  <a:srgbClr val="FFFFFE"/>
                </a:highlight>
                <a:latin typeface="Courier New"/>
                <a:ea typeface="Courier New"/>
                <a:cs typeface="Courier New"/>
                <a:sym typeface="Courier New"/>
              </a:rPr>
              <a:t>=</a:t>
            </a:r>
            <a:r>
              <a:rPr lang="en" sz="950">
                <a:solidFill>
                  <a:srgbClr val="AC9037"/>
                </a:solidFill>
                <a:highlight>
                  <a:srgbClr val="FFFFFE"/>
                </a:highlight>
                <a:latin typeface="Courier New"/>
                <a:ea typeface="Courier New"/>
                <a:cs typeface="Courier New"/>
                <a:sym typeface="Courier New"/>
              </a:rPr>
              <a:t>"mar-mic.png"</a:t>
            </a:r>
            <a:r>
              <a:rPr lang="en" sz="950">
                <a:solidFill>
                  <a:schemeClr val="dk1"/>
                </a:solidFill>
                <a:highlight>
                  <a:srgbClr val="FFFFFE"/>
                </a:highlight>
                <a:latin typeface="Courier New"/>
                <a:ea typeface="Courier New"/>
                <a:cs typeface="Courier New"/>
                <a:sym typeface="Courier New"/>
              </a:rPr>
              <a:t> </a:t>
            </a:r>
            <a:r>
              <a:rPr lang="en" sz="950">
                <a:solidFill>
                  <a:srgbClr val="984E9C"/>
                </a:solidFill>
                <a:highlight>
                  <a:srgbClr val="FFFFFE"/>
                </a:highlight>
                <a:latin typeface="Courier New"/>
                <a:ea typeface="Courier New"/>
                <a:cs typeface="Courier New"/>
                <a:sym typeface="Courier New"/>
              </a:rPr>
              <a:t>alt</a:t>
            </a:r>
            <a:r>
              <a:rPr lang="en" sz="950">
                <a:solidFill>
                  <a:srgbClr val="1F217D"/>
                </a:solidFill>
                <a:highlight>
                  <a:srgbClr val="FFFFFE"/>
                </a:highlight>
                <a:latin typeface="Courier New"/>
                <a:ea typeface="Courier New"/>
                <a:cs typeface="Courier New"/>
                <a:sym typeface="Courier New"/>
              </a:rPr>
              <a:t>=</a:t>
            </a:r>
            <a:r>
              <a:rPr lang="en" sz="950">
                <a:solidFill>
                  <a:srgbClr val="AC9037"/>
                </a:solidFill>
                <a:highlight>
                  <a:srgbClr val="FFFFFE"/>
                </a:highlight>
                <a:latin typeface="Courier New"/>
                <a:ea typeface="Courier New"/>
                <a:cs typeface="Courier New"/>
                <a:sym typeface="Courier New"/>
              </a:rPr>
              <a:t>"măr"</a:t>
            </a:r>
            <a:r>
              <a:rPr lang="en" sz="9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   </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img</a:t>
            </a:r>
            <a:r>
              <a:rPr lang="en" sz="950">
                <a:solidFill>
                  <a:schemeClr val="dk1"/>
                </a:solidFill>
                <a:highlight>
                  <a:srgbClr val="FFFFFE"/>
                </a:highlight>
                <a:latin typeface="Courier New"/>
                <a:ea typeface="Courier New"/>
                <a:cs typeface="Courier New"/>
                <a:sym typeface="Courier New"/>
              </a:rPr>
              <a:t> </a:t>
            </a:r>
            <a:r>
              <a:rPr lang="en" sz="950">
                <a:solidFill>
                  <a:srgbClr val="984E9C"/>
                </a:solidFill>
                <a:highlight>
                  <a:srgbClr val="FFFFFE"/>
                </a:highlight>
                <a:latin typeface="Courier New"/>
                <a:ea typeface="Courier New"/>
                <a:cs typeface="Courier New"/>
                <a:sym typeface="Courier New"/>
              </a:rPr>
              <a:t>src</a:t>
            </a:r>
            <a:r>
              <a:rPr lang="en" sz="950">
                <a:solidFill>
                  <a:srgbClr val="1F217D"/>
                </a:solidFill>
                <a:highlight>
                  <a:srgbClr val="FFFFFE"/>
                </a:highlight>
                <a:latin typeface="Courier New"/>
                <a:ea typeface="Courier New"/>
                <a:cs typeface="Courier New"/>
                <a:sym typeface="Courier New"/>
              </a:rPr>
              <a:t>=</a:t>
            </a:r>
            <a:r>
              <a:rPr lang="en" sz="950">
                <a:solidFill>
                  <a:srgbClr val="AC9037"/>
                </a:solidFill>
                <a:highlight>
                  <a:srgbClr val="FFFFFE"/>
                </a:highlight>
                <a:latin typeface="Courier New"/>
                <a:ea typeface="Courier New"/>
                <a:cs typeface="Courier New"/>
                <a:sym typeface="Courier New"/>
              </a:rPr>
              <a:t>"mar-mic.png"</a:t>
            </a:r>
            <a:r>
              <a:rPr lang="en" sz="950">
                <a:solidFill>
                  <a:schemeClr val="dk1"/>
                </a:solidFill>
                <a:highlight>
                  <a:srgbClr val="FFFFFE"/>
                </a:highlight>
                <a:latin typeface="Courier New"/>
                <a:ea typeface="Courier New"/>
                <a:cs typeface="Courier New"/>
                <a:sym typeface="Courier New"/>
              </a:rPr>
              <a:t> </a:t>
            </a:r>
            <a:r>
              <a:rPr lang="en" sz="950">
                <a:solidFill>
                  <a:srgbClr val="984E9C"/>
                </a:solidFill>
                <a:highlight>
                  <a:srgbClr val="FFFFFE"/>
                </a:highlight>
                <a:latin typeface="Courier New"/>
                <a:ea typeface="Courier New"/>
                <a:cs typeface="Courier New"/>
                <a:sym typeface="Courier New"/>
              </a:rPr>
              <a:t>srcset</a:t>
            </a:r>
            <a:r>
              <a:rPr lang="en" sz="950">
                <a:solidFill>
                  <a:srgbClr val="1F217D"/>
                </a:solidFill>
                <a:highlight>
                  <a:srgbClr val="FFFFFE"/>
                </a:highlight>
                <a:latin typeface="Courier New"/>
                <a:ea typeface="Courier New"/>
                <a:cs typeface="Courier New"/>
                <a:sym typeface="Courier New"/>
              </a:rPr>
              <a:t>=</a:t>
            </a:r>
            <a:r>
              <a:rPr lang="en" sz="950">
                <a:solidFill>
                  <a:srgbClr val="AC9037"/>
                </a:solidFill>
                <a:highlight>
                  <a:srgbClr val="FFFFFE"/>
                </a:highlight>
                <a:latin typeface="Courier New"/>
                <a:ea typeface="Courier New"/>
                <a:cs typeface="Courier New"/>
                <a:sym typeface="Courier New"/>
              </a:rPr>
              <a:t>"mar-mediu.png 4x, mar-mititel.png 2x, mar-mic.png 1x" </a:t>
            </a:r>
            <a:r>
              <a:rPr lang="en" sz="950">
                <a:solidFill>
                  <a:srgbClr val="984E9C"/>
                </a:solidFill>
                <a:highlight>
                  <a:srgbClr val="FFFFFE"/>
                </a:highlight>
                <a:latin typeface="Courier New"/>
                <a:ea typeface="Courier New"/>
                <a:cs typeface="Courier New"/>
                <a:sym typeface="Courier New"/>
              </a:rPr>
              <a:t>alt</a:t>
            </a:r>
            <a:r>
              <a:rPr lang="en" sz="950">
                <a:solidFill>
                  <a:srgbClr val="1F217D"/>
                </a:solidFill>
                <a:highlight>
                  <a:srgbClr val="FFFFFE"/>
                </a:highlight>
                <a:latin typeface="Courier New"/>
                <a:ea typeface="Courier New"/>
                <a:cs typeface="Courier New"/>
                <a:sym typeface="Courier New"/>
              </a:rPr>
              <a:t>=</a:t>
            </a:r>
            <a:r>
              <a:rPr lang="en" sz="950">
                <a:solidFill>
                  <a:srgbClr val="AC9037"/>
                </a:solidFill>
                <a:highlight>
                  <a:srgbClr val="FFFFFE"/>
                </a:highlight>
                <a:latin typeface="Courier New"/>
                <a:ea typeface="Courier New"/>
                <a:cs typeface="Courier New"/>
                <a:sym typeface="Courier New"/>
              </a:rPr>
              <a:t>"măr"</a:t>
            </a:r>
            <a:r>
              <a:rPr lang="en" sz="950">
                <a:solidFill>
                  <a:srgbClr val="1F217D"/>
                </a:solidFill>
                <a:highlight>
                  <a:srgbClr val="FFFFFE"/>
                </a:highlight>
                <a:latin typeface="Courier New"/>
                <a:ea typeface="Courier New"/>
                <a:cs typeface="Courier New"/>
                <a:sym typeface="Courier New"/>
              </a:rPr>
              <a:t>&gt;</a:t>
            </a:r>
            <a:endParaRPr sz="1300"/>
          </a:p>
        </p:txBody>
      </p:sp>
      <p:pic>
        <p:nvPicPr>
          <p:cNvPr id="1120" name="Google Shape;1120;p88"/>
          <p:cNvPicPr preferRelativeResize="0"/>
          <p:nvPr/>
        </p:nvPicPr>
        <p:blipFill>
          <a:blip r:embed="rId5">
            <a:alphaModFix/>
          </a:blip>
          <a:stretch>
            <a:fillRect/>
          </a:stretch>
        </p:blipFill>
        <p:spPr>
          <a:xfrm>
            <a:off x="7201825" y="1763138"/>
            <a:ext cx="1373025" cy="773887"/>
          </a:xfrm>
          <a:prstGeom prst="rect">
            <a:avLst/>
          </a:prstGeom>
          <a:noFill/>
          <a:ln>
            <a:noFill/>
          </a:ln>
        </p:spPr>
      </p:pic>
      <p:sp>
        <p:nvSpPr>
          <p:cNvPr id="1121" name="Google Shape;1121;p88"/>
          <p:cNvSpPr txBox="1"/>
          <p:nvPr/>
        </p:nvSpPr>
        <p:spPr>
          <a:xfrm>
            <a:off x="5806250" y="1297150"/>
            <a:ext cx="1107900" cy="393600"/>
          </a:xfrm>
          <a:prstGeom prst="rect">
            <a:avLst/>
          </a:prstGeom>
          <a:solidFill>
            <a:srgbClr val="FFFFFF"/>
          </a:solid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666666"/>
                </a:solidFill>
              </a:rPr>
              <a:t>Observați că e ușor blurat</a:t>
            </a:r>
            <a:endParaRPr sz="800">
              <a:solidFill>
                <a:srgbClr val="666666"/>
              </a:solidFill>
            </a:endParaRPr>
          </a:p>
        </p:txBody>
      </p:sp>
      <p:cxnSp>
        <p:nvCxnSpPr>
          <p:cNvPr id="1122" name="Google Shape;1122;p88"/>
          <p:cNvCxnSpPr>
            <a:stCxn id="1121" idx="3"/>
          </p:cNvCxnSpPr>
          <p:nvPr/>
        </p:nvCxnSpPr>
        <p:spPr>
          <a:xfrm>
            <a:off x="6914150" y="1493950"/>
            <a:ext cx="254100" cy="306300"/>
          </a:xfrm>
          <a:prstGeom prst="straightConnector1">
            <a:avLst/>
          </a:prstGeom>
          <a:noFill/>
          <a:ln cap="flat" cmpd="sng" w="9525">
            <a:solidFill>
              <a:schemeClr val="dk2"/>
            </a:solidFill>
            <a:prstDash val="solid"/>
            <a:round/>
            <a:headEnd len="med" w="med" type="none"/>
            <a:tailEnd len="med" w="med" type="stealth"/>
          </a:ln>
        </p:spPr>
      </p:cxnSp>
      <p:sp>
        <p:nvSpPr>
          <p:cNvPr id="1123" name="Google Shape;1123;p88"/>
          <p:cNvSpPr txBox="1"/>
          <p:nvPr/>
        </p:nvSpPr>
        <p:spPr>
          <a:xfrm>
            <a:off x="317150" y="2563550"/>
            <a:ext cx="8467500" cy="8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rPr>
              <a:t>În cazul de față, presupunem că imaginea cea mai mare e mar-mediu.png, și avem o imagine de 2 ori mai mică mar-mititel.png, și una de 4 ori mai mică (decât cea înițială) mar-mic.png. Imaginea mai mică își pierde din calitate prin procesele de micșorare și comprimare. Am afișat una lângă cealaltă imaginea mică de calitate inferioară (dar și număr redus de bytes) și imaginea mai clară, de rezoluție mai mare, dar scalată de browser (și care se vede mai bine dar ocupă mai mult </a:t>
            </a:r>
            <a:r>
              <a:rPr i="1" lang="en" sz="1000">
                <a:solidFill>
                  <a:srgbClr val="666666"/>
                </a:solidFill>
              </a:rPr>
              <a:t>bandwidth</a:t>
            </a:r>
            <a:r>
              <a:rPr lang="en" sz="1000">
                <a:solidFill>
                  <a:srgbClr val="666666"/>
                </a:solidFill>
              </a:rPr>
              <a:t>). În cazul de față browserul a ales a doua imagine (se va explica în curând de ce) din srcset dar a micșorat-o de 2 ori (deoarece am specificat că e de 2x mai mare). Dacă am fi avut:</a:t>
            </a:r>
            <a:endParaRPr sz="1000">
              <a:solidFill>
                <a:srgbClr val="666666"/>
              </a:solidFill>
            </a:endParaRPr>
          </a:p>
        </p:txBody>
      </p:sp>
      <p:sp>
        <p:nvSpPr>
          <p:cNvPr id="1124" name="Google Shape;1124;p88"/>
          <p:cNvSpPr txBox="1"/>
          <p:nvPr/>
        </p:nvSpPr>
        <p:spPr>
          <a:xfrm>
            <a:off x="428975" y="3475850"/>
            <a:ext cx="6780000" cy="306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img</a:t>
            </a:r>
            <a:r>
              <a:rPr lang="en" sz="950">
                <a:solidFill>
                  <a:schemeClr val="dk1"/>
                </a:solidFill>
                <a:highlight>
                  <a:srgbClr val="FFFFFE"/>
                </a:highlight>
                <a:latin typeface="Courier New"/>
                <a:ea typeface="Courier New"/>
                <a:cs typeface="Courier New"/>
                <a:sym typeface="Courier New"/>
              </a:rPr>
              <a:t> </a:t>
            </a:r>
            <a:r>
              <a:rPr lang="en" sz="950">
                <a:solidFill>
                  <a:srgbClr val="984E9C"/>
                </a:solidFill>
                <a:highlight>
                  <a:srgbClr val="FFFFFE"/>
                </a:highlight>
                <a:latin typeface="Courier New"/>
                <a:ea typeface="Courier New"/>
                <a:cs typeface="Courier New"/>
                <a:sym typeface="Courier New"/>
              </a:rPr>
              <a:t>src</a:t>
            </a:r>
            <a:r>
              <a:rPr lang="en" sz="950">
                <a:solidFill>
                  <a:srgbClr val="1F217D"/>
                </a:solidFill>
                <a:highlight>
                  <a:srgbClr val="FFFFFE"/>
                </a:highlight>
                <a:latin typeface="Courier New"/>
                <a:ea typeface="Courier New"/>
                <a:cs typeface="Courier New"/>
                <a:sym typeface="Courier New"/>
              </a:rPr>
              <a:t>=</a:t>
            </a:r>
            <a:r>
              <a:rPr lang="en" sz="950">
                <a:solidFill>
                  <a:srgbClr val="AC9037"/>
                </a:solidFill>
                <a:highlight>
                  <a:srgbClr val="FFFFFE"/>
                </a:highlight>
                <a:latin typeface="Courier New"/>
                <a:ea typeface="Courier New"/>
                <a:cs typeface="Courier New"/>
                <a:sym typeface="Courier New"/>
              </a:rPr>
              <a:t>"mar-mic.png"</a:t>
            </a:r>
            <a:r>
              <a:rPr lang="en" sz="950">
                <a:solidFill>
                  <a:schemeClr val="dk1"/>
                </a:solidFill>
                <a:highlight>
                  <a:srgbClr val="FFFFFE"/>
                </a:highlight>
                <a:latin typeface="Courier New"/>
                <a:ea typeface="Courier New"/>
                <a:cs typeface="Courier New"/>
                <a:sym typeface="Courier New"/>
              </a:rPr>
              <a:t> </a:t>
            </a:r>
            <a:r>
              <a:rPr lang="en" sz="950">
                <a:solidFill>
                  <a:srgbClr val="984E9C"/>
                </a:solidFill>
                <a:highlight>
                  <a:srgbClr val="FFFFFE"/>
                </a:highlight>
                <a:latin typeface="Courier New"/>
                <a:ea typeface="Courier New"/>
                <a:cs typeface="Courier New"/>
                <a:sym typeface="Courier New"/>
              </a:rPr>
              <a:t>srcset</a:t>
            </a:r>
            <a:r>
              <a:rPr lang="en" sz="950">
                <a:solidFill>
                  <a:srgbClr val="1F217D"/>
                </a:solidFill>
                <a:highlight>
                  <a:srgbClr val="FFFFFE"/>
                </a:highlight>
                <a:latin typeface="Courier New"/>
                <a:ea typeface="Courier New"/>
                <a:cs typeface="Courier New"/>
                <a:sym typeface="Courier New"/>
              </a:rPr>
              <a:t>=</a:t>
            </a:r>
            <a:r>
              <a:rPr lang="en" sz="950">
                <a:solidFill>
                  <a:srgbClr val="AC9037"/>
                </a:solidFill>
                <a:highlight>
                  <a:srgbClr val="FFFFFE"/>
                </a:highlight>
                <a:latin typeface="Courier New"/>
                <a:ea typeface="Courier New"/>
                <a:cs typeface="Courier New"/>
                <a:sym typeface="Courier New"/>
              </a:rPr>
              <a:t>"mar-mediu.png 4x, mar-mititel.png </a:t>
            </a:r>
            <a:r>
              <a:rPr b="1" lang="en" sz="950">
                <a:solidFill>
                  <a:srgbClr val="AC9037"/>
                </a:solidFill>
                <a:highlight>
                  <a:srgbClr val="FFFFFE"/>
                </a:highlight>
                <a:latin typeface="Courier New"/>
                <a:ea typeface="Courier New"/>
                <a:cs typeface="Courier New"/>
                <a:sym typeface="Courier New"/>
              </a:rPr>
              <a:t>1.5</a:t>
            </a:r>
            <a:r>
              <a:rPr lang="en" sz="950">
                <a:solidFill>
                  <a:srgbClr val="AC9037"/>
                </a:solidFill>
                <a:highlight>
                  <a:srgbClr val="FFFFFE"/>
                </a:highlight>
                <a:latin typeface="Courier New"/>
                <a:ea typeface="Courier New"/>
                <a:cs typeface="Courier New"/>
                <a:sym typeface="Courier New"/>
              </a:rPr>
              <a:t>x, ...</a:t>
            </a:r>
            <a:endParaRPr b="1" sz="1300">
              <a:solidFill>
                <a:schemeClr val="dk1"/>
              </a:solidFill>
            </a:endParaRPr>
          </a:p>
          <a:p>
            <a:pPr indent="0" lvl="0" marL="0" rtl="0" algn="l">
              <a:spcBef>
                <a:spcPts val="0"/>
              </a:spcBef>
              <a:spcAft>
                <a:spcPts val="0"/>
              </a:spcAft>
              <a:buNone/>
            </a:pPr>
            <a:r>
              <a:t/>
            </a:r>
            <a:endParaRPr/>
          </a:p>
        </p:txBody>
      </p:sp>
      <p:sp>
        <p:nvSpPr>
          <p:cNvPr id="1125" name="Google Shape;1125;p88"/>
          <p:cNvSpPr txBox="1"/>
          <p:nvPr/>
        </p:nvSpPr>
        <p:spPr>
          <a:xfrm>
            <a:off x="388300" y="3950100"/>
            <a:ext cx="8467500" cy="3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atunci s-ar fi afișat imaginea cu 50% mai mare față de primul caz (fiindcă împarte dimensiunile doar la 1.5)</a:t>
            </a:r>
            <a:endParaRPr sz="1100">
              <a:solidFill>
                <a:srgbClr val="666666"/>
              </a:solidFill>
            </a:endParaRPr>
          </a:p>
        </p:txBody>
      </p:sp>
      <p:pic>
        <p:nvPicPr>
          <p:cNvPr id="1126" name="Google Shape;1126;p88"/>
          <p:cNvPicPr preferRelativeResize="0"/>
          <p:nvPr/>
        </p:nvPicPr>
        <p:blipFill>
          <a:blip r:embed="rId6">
            <a:alphaModFix/>
          </a:blip>
          <a:stretch>
            <a:fillRect/>
          </a:stretch>
        </p:blipFill>
        <p:spPr>
          <a:xfrm>
            <a:off x="7281775" y="3218250"/>
            <a:ext cx="1550525" cy="1000346"/>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130" name="Shape 1130"/>
        <p:cNvGrpSpPr/>
        <p:nvPr/>
      </p:nvGrpSpPr>
      <p:grpSpPr>
        <a:xfrm>
          <a:off x="0" y="0"/>
          <a:ext cx="0" cy="0"/>
          <a:chOff x="0" y="0"/>
          <a:chExt cx="0" cy="0"/>
        </a:xfrm>
      </p:grpSpPr>
      <p:sp>
        <p:nvSpPr>
          <p:cNvPr id="1131" name="Google Shape;1131;p89"/>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a:t>
            </a:r>
            <a:r>
              <a:rPr lang="en" sz="2600"/>
              <a:t> </a:t>
            </a:r>
            <a:r>
              <a:rPr lang="en" sz="2300"/>
              <a:t>imagini responsive (atributele sizes și srcset)(2)</a:t>
            </a:r>
            <a:endParaRPr sz="2300"/>
          </a:p>
          <a:p>
            <a:pPr indent="0" lvl="0" marL="0" rtl="0" algn="l">
              <a:spcBef>
                <a:spcPts val="0"/>
              </a:spcBef>
              <a:spcAft>
                <a:spcPts val="0"/>
              </a:spcAft>
              <a:buNone/>
            </a:pPr>
            <a:r>
              <a:t/>
            </a:r>
            <a:endParaRPr/>
          </a:p>
        </p:txBody>
      </p:sp>
      <p:sp>
        <p:nvSpPr>
          <p:cNvPr id="1132" name="Google Shape;1132;p89"/>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8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34" name="Google Shape;1134;p89">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1135" name="Google Shape;1135;p89"/>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1136" name="Google Shape;1136;p89"/>
          <p:cNvSpPr txBox="1"/>
          <p:nvPr/>
        </p:nvSpPr>
        <p:spPr>
          <a:xfrm>
            <a:off x="317150" y="1053100"/>
            <a:ext cx="3313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Cum alege browserul sursa din srcset?</a:t>
            </a:r>
            <a:endParaRPr sz="1200">
              <a:solidFill>
                <a:srgbClr val="666666"/>
              </a:solidFill>
            </a:endParaRPr>
          </a:p>
        </p:txBody>
      </p:sp>
      <p:sp>
        <p:nvSpPr>
          <p:cNvPr id="1137" name="Google Shape;1137;p89"/>
          <p:cNvSpPr txBox="1"/>
          <p:nvPr/>
        </p:nvSpPr>
        <p:spPr>
          <a:xfrm>
            <a:off x="317150" y="1337650"/>
            <a:ext cx="8520600" cy="76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Ia sursa care este cea mai potrivită conform condițiilor. În cazul de față, nu am avut condiții și a luat-o pe cea mai apropiată (superior) de densitatea de pixeli a ecranului (2x), având în vedere că am testat pe un ecran cu 1.25x.</a:t>
            </a:r>
            <a:endParaRPr sz="1200">
              <a:solidFill>
                <a:srgbClr val="666666"/>
              </a:solidFill>
            </a:endParaRPr>
          </a:p>
          <a:p>
            <a:pPr indent="0" lvl="0" marL="0" rtl="0" algn="l">
              <a:spcBef>
                <a:spcPts val="0"/>
              </a:spcBef>
              <a:spcAft>
                <a:spcPts val="0"/>
              </a:spcAft>
              <a:buNone/>
            </a:pPr>
            <a:r>
              <a:rPr lang="en" sz="1200">
                <a:solidFill>
                  <a:srgbClr val="666666"/>
                </a:solidFill>
              </a:rPr>
              <a:t>Ca să aflați densitatea de pixeli a ecranului, puteți folosi: </a:t>
            </a:r>
            <a:r>
              <a:rPr lang="en" sz="1200" u="sng">
                <a:solidFill>
                  <a:schemeClr val="hlink"/>
                </a:solidFill>
                <a:hlinkClick r:id="rId5"/>
              </a:rPr>
              <a:t>https://www.mydevice.io/</a:t>
            </a:r>
            <a:r>
              <a:rPr lang="en" sz="1200">
                <a:solidFill>
                  <a:srgbClr val="666666"/>
                </a:solidFill>
              </a:rPr>
              <a:t>.</a:t>
            </a:r>
            <a:endParaRPr sz="1200">
              <a:solidFill>
                <a:srgbClr val="666666"/>
              </a:solidFill>
            </a:endParaRPr>
          </a:p>
          <a:p>
            <a:pPr indent="0" lvl="0" marL="0" rtl="0" algn="l">
              <a:spcBef>
                <a:spcPts val="0"/>
              </a:spcBef>
              <a:spcAft>
                <a:spcPts val="0"/>
              </a:spcAft>
              <a:buNone/>
            </a:pPr>
            <a:r>
              <a:t/>
            </a:r>
            <a:endParaRPr sz="1200">
              <a:solidFill>
                <a:srgbClr val="666666"/>
              </a:solidFill>
            </a:endParaRPr>
          </a:p>
          <a:p>
            <a:pPr indent="0" lvl="0" marL="0" rtl="0" algn="l">
              <a:spcBef>
                <a:spcPts val="0"/>
              </a:spcBef>
              <a:spcAft>
                <a:spcPts val="0"/>
              </a:spcAft>
              <a:buNone/>
            </a:pPr>
            <a:r>
              <a:t/>
            </a:r>
            <a:endParaRPr sz="1200">
              <a:solidFill>
                <a:srgbClr val="666666"/>
              </a:solidFill>
            </a:endParaRPr>
          </a:p>
        </p:txBody>
      </p:sp>
      <p:sp>
        <p:nvSpPr>
          <p:cNvPr id="1138" name="Google Shape;1138;p89"/>
          <p:cNvSpPr txBox="1"/>
          <p:nvPr/>
        </p:nvSpPr>
        <p:spPr>
          <a:xfrm>
            <a:off x="317150" y="2750650"/>
            <a:ext cx="5916000" cy="4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89"/>
          <p:cNvSpPr txBox="1"/>
          <p:nvPr/>
        </p:nvSpPr>
        <p:spPr>
          <a:xfrm>
            <a:off x="317150" y="2038200"/>
            <a:ext cx="8520600" cy="26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Putem da sursele din srcset cu un descriptor de lățime (unitatea w), caz în care, vom defini anumite condiții de alegere a imaginilor, cu ajutorul atributului </a:t>
            </a:r>
            <a:r>
              <a:rPr lang="en" sz="1200">
                <a:solidFill>
                  <a:srgbClr val="666666"/>
                </a:solidFill>
                <a:latin typeface="Courier New"/>
                <a:ea typeface="Courier New"/>
                <a:cs typeface="Courier New"/>
                <a:sym typeface="Courier New"/>
              </a:rPr>
              <a:t>sizes</a:t>
            </a:r>
            <a:r>
              <a:rPr lang="en" sz="1200">
                <a:solidFill>
                  <a:srgbClr val="666666"/>
                </a:solidFill>
              </a:rPr>
              <a:t>. Valoarea atributului este tot o enumerație, dar de condiții, separate prin virgulă. O condiție din atributul </a:t>
            </a:r>
            <a:r>
              <a:rPr lang="en" sz="1200">
                <a:solidFill>
                  <a:srgbClr val="666666"/>
                </a:solidFill>
                <a:latin typeface="Courier New"/>
                <a:ea typeface="Courier New"/>
                <a:cs typeface="Courier New"/>
                <a:sym typeface="Courier New"/>
              </a:rPr>
              <a:t>sizes</a:t>
            </a:r>
            <a:r>
              <a:rPr lang="en" sz="1200">
                <a:solidFill>
                  <a:srgbClr val="666666"/>
                </a:solidFill>
              </a:rPr>
              <a:t> are următoarea sintaxă</a:t>
            </a:r>
            <a:endParaRPr sz="1200">
              <a:solidFill>
                <a:srgbClr val="666666"/>
              </a:solidFill>
            </a:endParaRPr>
          </a:p>
          <a:p>
            <a:pPr indent="457200" lvl="0" marL="0" rtl="0" algn="l">
              <a:spcBef>
                <a:spcPts val="0"/>
              </a:spcBef>
              <a:spcAft>
                <a:spcPts val="0"/>
              </a:spcAft>
              <a:buNone/>
            </a:pPr>
            <a:r>
              <a:rPr lang="en" sz="1200">
                <a:solidFill>
                  <a:srgbClr val="666666"/>
                </a:solidFill>
              </a:rPr>
              <a:t>sizes="query1 descriptor1, query2 descriptor2 ..."</a:t>
            </a:r>
            <a:endParaRPr sz="1200">
              <a:solidFill>
                <a:srgbClr val="666666"/>
              </a:solidFill>
            </a:endParaRPr>
          </a:p>
          <a:p>
            <a:pPr indent="0" lvl="0" marL="0" rtl="0" algn="l">
              <a:spcBef>
                <a:spcPts val="0"/>
              </a:spcBef>
              <a:spcAft>
                <a:spcPts val="0"/>
              </a:spcAft>
              <a:buNone/>
            </a:pPr>
            <a:r>
              <a:rPr lang="en" sz="1200">
                <a:solidFill>
                  <a:srgbClr val="666666"/>
                </a:solidFill>
              </a:rPr>
              <a:t>Detaliat:</a:t>
            </a:r>
            <a:endParaRPr sz="1200">
              <a:solidFill>
                <a:srgbClr val="666666"/>
              </a:solidFill>
            </a:endParaRPr>
          </a:p>
          <a:p>
            <a:pPr indent="-304800" lvl="0" marL="457200" rtl="0" algn="l">
              <a:spcBef>
                <a:spcPts val="0"/>
              </a:spcBef>
              <a:spcAft>
                <a:spcPts val="0"/>
              </a:spcAft>
              <a:buClr>
                <a:srgbClr val="666666"/>
              </a:buClr>
              <a:buSzPts val="1200"/>
              <a:buChar char="●"/>
            </a:pPr>
            <a:r>
              <a:rPr lang="en" sz="1200">
                <a:solidFill>
                  <a:srgbClr val="666666"/>
                </a:solidFill>
              </a:rPr>
              <a:t>O interogare (de tip media), de obicei cu privire la dimensiunea ecranului. De exemplu dacă vrem să asociem o sursă pentru ecrane cu lățimea mai mică de 1000px, condiția ar fi </a:t>
            </a:r>
            <a:r>
              <a:rPr lang="en" sz="1200">
                <a:solidFill>
                  <a:srgbClr val="666666"/>
                </a:solidFill>
                <a:latin typeface="Courier New"/>
                <a:ea typeface="Courier New"/>
                <a:cs typeface="Courier New"/>
                <a:sym typeface="Courier New"/>
              </a:rPr>
              <a:t>(max-width:1000px)</a:t>
            </a:r>
            <a:r>
              <a:rPr lang="en" sz="1200">
                <a:solidFill>
                  <a:srgbClr val="666666"/>
                </a:solidFill>
              </a:rPr>
              <a:t>. </a:t>
            </a:r>
            <a:endParaRPr sz="1200">
              <a:solidFill>
                <a:srgbClr val="666666"/>
              </a:solidFill>
            </a:endParaRPr>
          </a:p>
          <a:p>
            <a:pPr indent="-304800" lvl="0" marL="457200" rtl="0" algn="l">
              <a:spcBef>
                <a:spcPts val="0"/>
              </a:spcBef>
              <a:spcAft>
                <a:spcPts val="0"/>
              </a:spcAft>
              <a:buClr>
                <a:srgbClr val="666666"/>
              </a:buClr>
              <a:buSzPts val="1200"/>
              <a:buChar char="●"/>
            </a:pPr>
            <a:r>
              <a:rPr lang="en" sz="1200">
                <a:solidFill>
                  <a:srgbClr val="666666"/>
                </a:solidFill>
              </a:rPr>
              <a:t>Precedată de un spațiu, lățimea locului (nu a imaginii de pe disc) în care va fi pusă și, eventual scalată, imaginea (poate fi în orice fel de unitate, mai puțin procentaje).</a:t>
            </a:r>
            <a:endParaRPr sz="1200">
              <a:solidFill>
                <a:srgbClr val="666666"/>
              </a:solidFill>
            </a:endParaRPr>
          </a:p>
          <a:p>
            <a:pPr indent="0" lvl="0" marL="0" rtl="0" algn="l">
              <a:spcBef>
                <a:spcPts val="0"/>
              </a:spcBef>
              <a:spcAft>
                <a:spcPts val="0"/>
              </a:spcAft>
              <a:buNone/>
            </a:pPr>
            <a:r>
              <a:rPr lang="en" sz="1200">
                <a:solidFill>
                  <a:srgbClr val="666666"/>
                </a:solidFill>
              </a:rPr>
              <a:t>Ultimul element din sizes e lățimea default și nu  mai enevoie să precizăm media query-ul.</a:t>
            </a:r>
            <a:endParaRPr sz="1200">
              <a:solidFill>
                <a:srgbClr val="666666"/>
              </a:solidFill>
            </a:endParaRPr>
          </a:p>
          <a:p>
            <a:pPr indent="0" lvl="0" marL="0" rtl="0" algn="l">
              <a:spcBef>
                <a:spcPts val="0"/>
              </a:spcBef>
              <a:spcAft>
                <a:spcPts val="0"/>
              </a:spcAft>
              <a:buNone/>
            </a:pPr>
            <a:r>
              <a:rPr lang="en" sz="1200">
                <a:solidFill>
                  <a:srgbClr val="666666"/>
                </a:solidFill>
              </a:rPr>
              <a:t>În acest moment browserul știe și cât de mare vrem să fie boxul imaginii în funcție de lățimea viewportului și alege imaginea cea mai apropiată ca dimensiune în funcție de dimensiunea boxului dar și de  densitatea de pixeli a ecranului. Atenție, browserul e cel care alege, folosind srcset, nu-i putem impune o anumită sursă, de aceea, tehnica cu srcset se folosește doar cu imagini care sunt versiuni scalate ale aceleiași imagini inițiale.</a:t>
            </a:r>
            <a:endParaRPr sz="1200">
              <a:solidFill>
                <a:srgbClr val="666666"/>
              </a:solidFill>
            </a:endParaRPr>
          </a:p>
          <a:p>
            <a:pPr indent="0" lvl="0" marL="0" rtl="0" algn="l">
              <a:spcBef>
                <a:spcPts val="0"/>
              </a:spcBef>
              <a:spcAft>
                <a:spcPts val="0"/>
              </a:spcAft>
              <a:buNone/>
            </a:pPr>
            <a:r>
              <a:t/>
            </a:r>
            <a:endParaRPr sz="1200">
              <a:solidFill>
                <a:srgbClr val="666666"/>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143" name="Shape 1143"/>
        <p:cNvGrpSpPr/>
        <p:nvPr/>
      </p:nvGrpSpPr>
      <p:grpSpPr>
        <a:xfrm>
          <a:off x="0" y="0"/>
          <a:ext cx="0" cy="0"/>
          <a:chOff x="0" y="0"/>
          <a:chExt cx="0" cy="0"/>
        </a:xfrm>
      </p:grpSpPr>
      <p:sp>
        <p:nvSpPr>
          <p:cNvPr id="1144" name="Google Shape;1144;p90"/>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a:t>
            </a:r>
            <a:r>
              <a:rPr lang="en" sz="2600"/>
              <a:t> </a:t>
            </a:r>
            <a:r>
              <a:rPr lang="en" sz="2300"/>
              <a:t>imagini responsive (atributele sizes și srcset)(3)</a:t>
            </a:r>
            <a:endParaRPr sz="2300"/>
          </a:p>
          <a:p>
            <a:pPr indent="0" lvl="0" marL="0" rtl="0" algn="l">
              <a:spcBef>
                <a:spcPts val="0"/>
              </a:spcBef>
              <a:spcAft>
                <a:spcPts val="0"/>
              </a:spcAft>
              <a:buNone/>
            </a:pPr>
            <a:r>
              <a:t/>
            </a:r>
            <a:endParaRPr/>
          </a:p>
        </p:txBody>
      </p:sp>
      <p:sp>
        <p:nvSpPr>
          <p:cNvPr id="1145" name="Google Shape;1145;p90"/>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47" name="Google Shape;1147;p90">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1148" name="Google Shape;1148;p90"/>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1149" name="Google Shape;1149;p90"/>
          <p:cNvSpPr txBox="1"/>
          <p:nvPr/>
        </p:nvSpPr>
        <p:spPr>
          <a:xfrm>
            <a:off x="317150" y="2750650"/>
            <a:ext cx="5916000" cy="4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90"/>
          <p:cNvSpPr txBox="1"/>
          <p:nvPr/>
        </p:nvSpPr>
        <p:spPr>
          <a:xfrm>
            <a:off x="317150" y="1372275"/>
            <a:ext cx="8520600" cy="964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img</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sizes</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"(min-width:1000px) 1000px, (min-width:400px) 300px,  20px"</a:t>
            </a:r>
            <a:endParaRPr sz="1050">
              <a:solidFill>
                <a:srgbClr val="AC9037"/>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srcset</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"imagini/mar800.png 800w, imagini/mar500.png 500w, imagini/mar50.png 50w"</a:t>
            </a:r>
            <a:endParaRPr sz="1050">
              <a:solidFill>
                <a:srgbClr val="AC9037"/>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alt</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"mar"</a:t>
            </a:r>
            <a:endParaRPr sz="1050">
              <a:solidFill>
                <a:srgbClr val="AC9037"/>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1F217D"/>
              </a:solidFill>
              <a:highlight>
                <a:srgbClr val="FFFFFE"/>
              </a:highlight>
              <a:latin typeface="Courier New"/>
              <a:ea typeface="Courier New"/>
              <a:cs typeface="Courier New"/>
              <a:sym typeface="Courier New"/>
            </a:endParaRPr>
          </a:p>
        </p:txBody>
      </p:sp>
      <p:sp>
        <p:nvSpPr>
          <p:cNvPr id="1151" name="Google Shape;1151;p90"/>
          <p:cNvSpPr txBox="1"/>
          <p:nvPr/>
        </p:nvSpPr>
        <p:spPr>
          <a:xfrm>
            <a:off x="317150" y="2412975"/>
            <a:ext cx="8520600" cy="15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66666"/>
                </a:solidFill>
              </a:rPr>
              <a:t>Important!</a:t>
            </a:r>
            <a:r>
              <a:rPr lang="en">
                <a:solidFill>
                  <a:srgbClr val="666666"/>
                </a:solidFill>
              </a:rPr>
              <a:t> Browserul se oprește la prima condiție din sizes care e validată și în funcție de ea alege imaginea (în funcție de mărimea ei din srcset). Va opta mereu pentru imaginea cu mărime imediat mai mare decât necesarul (lățimea cerută în px), sau dacă nu găsește o astfel de imagine (toate imaginile sunt mai mici decât lățimea indicată), o va alege pe cea de lățime maximă. E important de reținut că browserul "vă crede pe cuvânt" când scrieți lățimile imaginilor, și va alege o imagine de lățime 1000px dacă lui îi trebuie una de 100px, fiindcă ați definit o lățime mult mai mică în srcset - e în responsabilitatea voastră să puneți dimensiunile reale.</a:t>
            </a:r>
            <a:endParaRPr>
              <a:solidFill>
                <a:srgbClr val="666666"/>
              </a:solidFill>
            </a:endParaRPr>
          </a:p>
        </p:txBody>
      </p:sp>
      <p:sp>
        <p:nvSpPr>
          <p:cNvPr id="1152" name="Google Shape;1152;p90"/>
          <p:cNvSpPr txBox="1"/>
          <p:nvPr/>
        </p:nvSpPr>
        <p:spPr>
          <a:xfrm>
            <a:off x="317150" y="4011075"/>
            <a:ext cx="8520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Pentru a redimensiona mai multe imagini în același timp, puteți folosi: </a:t>
            </a:r>
            <a:r>
              <a:rPr lang="en" u="sng">
                <a:solidFill>
                  <a:schemeClr val="hlink"/>
                </a:solidFill>
                <a:hlinkClick r:id="rId5"/>
              </a:rPr>
              <a:t>https://bulkresizephotos.com/ro</a:t>
            </a:r>
            <a:endParaRPr>
              <a:solidFill>
                <a:srgbClr val="666666"/>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156" name="Shape 1156"/>
        <p:cNvGrpSpPr/>
        <p:nvPr/>
      </p:nvGrpSpPr>
      <p:grpSpPr>
        <a:xfrm>
          <a:off x="0" y="0"/>
          <a:ext cx="0" cy="0"/>
          <a:chOff x="0" y="0"/>
          <a:chExt cx="0" cy="0"/>
        </a:xfrm>
      </p:grpSpPr>
      <p:sp>
        <p:nvSpPr>
          <p:cNvPr id="1157" name="Google Shape;1157;p91"/>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a:t>
            </a:r>
            <a:r>
              <a:rPr lang="en" sz="2100"/>
              <a:t> - imagini responsive (tagurile &lt;picture&gt; și &lt;source&gt;) - 1</a:t>
            </a:r>
            <a:endParaRPr sz="2100"/>
          </a:p>
        </p:txBody>
      </p:sp>
      <p:sp>
        <p:nvSpPr>
          <p:cNvPr id="1158" name="Google Shape;1158;p91"/>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9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60" name="Google Shape;1160;p91">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1161" name="Google Shape;1161;p91"/>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1162" name="Google Shape;1162;p91"/>
          <p:cNvSpPr txBox="1"/>
          <p:nvPr/>
        </p:nvSpPr>
        <p:spPr>
          <a:xfrm>
            <a:off x="235500" y="1002300"/>
            <a:ext cx="8520600" cy="181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Tagul </a:t>
            </a:r>
            <a:r>
              <a:rPr lang="en">
                <a:solidFill>
                  <a:srgbClr val="666666"/>
                </a:solidFill>
                <a:latin typeface="Courier New"/>
                <a:ea typeface="Courier New"/>
                <a:cs typeface="Courier New"/>
                <a:sym typeface="Courier New"/>
              </a:rPr>
              <a:t>&lt;picture&gt;&lt;/picture&gt;</a:t>
            </a:r>
            <a:r>
              <a:rPr lang="en">
                <a:solidFill>
                  <a:srgbClr val="666666"/>
                </a:solidFill>
              </a:rPr>
              <a:t> este folosit cu scopul de a specifica mai multe surse alternative pentru o imagine. Cazurile în care avem nevoie de aceste surse alternative (specificate prin tagul source), sunt:</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dorința de a specifica mai multe tipuri ale aceleiași imagini, scriindu-le în ordinea preferințelor (de exemplu am prefera imaginea în format webp, dar dacă browserul nu suportă acest format, trece la următoarea sursă care, să presupunem că e în format png, deci suportată)</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specificarea unor surse care să fie folosite doar în anumite condiții (de obicei referitoare la viewport) putem astfel să folosim imagini cu lățime și înălțime mai mică, imagini mai compacte sau cu paletă cromatică redusă (cu dimensiune în bytes mai mică) în funcție de dispozitivul utilizatorului</a:t>
            </a:r>
            <a:endParaRPr>
              <a:solidFill>
                <a:srgbClr val="666666"/>
              </a:solidFill>
            </a:endParaRPr>
          </a:p>
          <a:p>
            <a:pPr indent="0" lvl="0" marL="0" rtl="0" algn="l">
              <a:spcBef>
                <a:spcPts val="0"/>
              </a:spcBef>
              <a:spcAft>
                <a:spcPts val="0"/>
              </a:spcAft>
              <a:buNone/>
            </a:pPr>
            <a:r>
              <a:t/>
            </a:r>
            <a:endParaRPr>
              <a:solidFill>
                <a:srgbClr val="666666"/>
              </a:solidFill>
            </a:endParaRPr>
          </a:p>
          <a:p>
            <a:pPr indent="0" lvl="0" marL="0" rtl="0" algn="l">
              <a:spcBef>
                <a:spcPts val="0"/>
              </a:spcBef>
              <a:spcAft>
                <a:spcPts val="0"/>
              </a:spcAft>
              <a:buNone/>
            </a:pPr>
            <a:r>
              <a:t/>
            </a:r>
            <a:endParaRPr>
              <a:solidFill>
                <a:srgbClr val="666666"/>
              </a:solidFill>
            </a:endParaRPr>
          </a:p>
        </p:txBody>
      </p:sp>
      <p:sp>
        <p:nvSpPr>
          <p:cNvPr id="1163" name="Google Shape;1163;p91"/>
          <p:cNvSpPr txBox="1"/>
          <p:nvPr/>
        </p:nvSpPr>
        <p:spPr>
          <a:xfrm>
            <a:off x="197400" y="3547125"/>
            <a:ext cx="8596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666666"/>
                </a:solidFill>
              </a:rPr>
              <a:t>Tagul picture poate fi folosit intr-un tag figure în cazul în care dorim să asociem o descriere imaginii afișate. De asemenea, dacă dorim să asociem un tooltip (</a:t>
            </a:r>
            <a:r>
              <a:rPr b="1" lang="en">
                <a:solidFill>
                  <a:srgbClr val="666666"/>
                </a:solidFill>
              </a:rPr>
              <a:t>atributul title</a:t>
            </a:r>
            <a:r>
              <a:rPr lang="en">
                <a:solidFill>
                  <a:srgbClr val="666666"/>
                </a:solidFill>
              </a:rPr>
              <a:t>) sau un text alternativ (</a:t>
            </a:r>
            <a:r>
              <a:rPr b="1" lang="en">
                <a:solidFill>
                  <a:srgbClr val="666666"/>
                </a:solidFill>
              </a:rPr>
              <a:t>atributul alt</a:t>
            </a:r>
            <a:r>
              <a:rPr lang="en">
                <a:solidFill>
                  <a:srgbClr val="666666"/>
                </a:solidFill>
              </a:rPr>
              <a:t>, al cărui conținut se afișează dacă niciuna din surse nu s-a potrivit sau nu a putut fi încărcată, și nu s-a putut încărca nici imaginea specificată în tagul img), </a:t>
            </a:r>
            <a:r>
              <a:rPr b="1" lang="en">
                <a:solidFill>
                  <a:srgbClr val="666666"/>
                </a:solidFill>
              </a:rPr>
              <a:t>ambele atribute se vor scrie în tagul img nu în tagul picture</a:t>
            </a:r>
            <a:r>
              <a:rPr lang="en">
                <a:solidFill>
                  <a:srgbClr val="666666"/>
                </a:solidFill>
              </a:rPr>
              <a:t>.</a:t>
            </a:r>
            <a:endParaRPr>
              <a:solidFill>
                <a:srgbClr val="666666"/>
              </a:solidFill>
            </a:endParaRPr>
          </a:p>
        </p:txBody>
      </p:sp>
      <p:sp>
        <p:nvSpPr>
          <p:cNvPr id="1164" name="Google Shape;1164;p91"/>
          <p:cNvSpPr txBox="1"/>
          <p:nvPr/>
        </p:nvSpPr>
        <p:spPr>
          <a:xfrm>
            <a:off x="197400" y="2821800"/>
            <a:ext cx="8634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666666"/>
                </a:solidFill>
              </a:rPr>
              <a:t>Fiecare variantă e definită în </a:t>
            </a:r>
            <a:r>
              <a:rPr i="1" lang="en">
                <a:solidFill>
                  <a:srgbClr val="666666"/>
                </a:solidFill>
              </a:rPr>
              <a:t>picture</a:t>
            </a:r>
            <a:r>
              <a:rPr lang="en">
                <a:solidFill>
                  <a:srgbClr val="666666"/>
                </a:solidFill>
              </a:rPr>
              <a:t> cu ajutorul tagului source. La final, după toate tagurile source, obligatoriu trebuie specificat un tag img. În cazul în care niciunul din tagurile source nu e ales, sau browserul nu suporta tagul picture, se va afișa imaginea specificată în tagul img.</a:t>
            </a:r>
            <a:endParaRPr>
              <a:solidFill>
                <a:srgbClr val="666666"/>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93" name="Shape 193"/>
        <p:cNvGrpSpPr/>
        <p:nvPr/>
      </p:nvGrpSpPr>
      <p:grpSpPr>
        <a:xfrm>
          <a:off x="0" y="0"/>
          <a:ext cx="0" cy="0"/>
          <a:chOff x="0" y="0"/>
          <a:chExt cx="0" cy="0"/>
        </a:xfrm>
      </p:grpSpPr>
      <p:sp>
        <p:nvSpPr>
          <p:cNvPr id="194" name="Google Shape;194;p20"/>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Cum se creează un website?</a:t>
            </a:r>
            <a:endParaRPr/>
          </a:p>
        </p:txBody>
      </p:sp>
      <p:sp>
        <p:nvSpPr>
          <p:cNvPr id="195" name="Google Shape;195;p20"/>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7" name="Google Shape;197;p20">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198" name="Google Shape;198;p20"/>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199" name="Google Shape;199;p20"/>
          <p:cNvSpPr txBox="1"/>
          <p:nvPr/>
        </p:nvSpPr>
        <p:spPr>
          <a:xfrm>
            <a:off x="337475" y="1164900"/>
            <a:ext cx="8487900" cy="3498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b="1" lang="en"/>
              <a:t>Analiza</a:t>
            </a:r>
            <a:r>
              <a:rPr lang="en"/>
              <a:t>. Documentarea, aflarea cerintelor, a informatiilor ce trebuie introduse in website, a serviciilor pe care acesta trebuie sa le ofere etc. Căutarea unor site-uri similare ca tema pentru a observa modul de organizare a </a:t>
            </a:r>
            <a:r>
              <a:rPr lang="en"/>
              <a:t>informației, notând ideile demne de implementat, dar și neajunsurile acelor site-uri.</a:t>
            </a:r>
            <a:endParaRPr/>
          </a:p>
          <a:p>
            <a:pPr indent="-317500" lvl="0" marL="457200" rtl="0" algn="l">
              <a:spcBef>
                <a:spcPts val="0"/>
              </a:spcBef>
              <a:spcAft>
                <a:spcPts val="0"/>
              </a:spcAft>
              <a:buSzPts val="1400"/>
              <a:buAutoNum type="arabicPeriod"/>
            </a:pPr>
            <a:r>
              <a:rPr b="1" lang="en"/>
              <a:t>Impartirea informatiilor</a:t>
            </a:r>
            <a:r>
              <a:rPr lang="en"/>
              <a:t>, serviciilor etc. pe categorii si subcategorii. Crearea unei structuri la nivel informational (de asociere a ideilor) a site-ului.</a:t>
            </a:r>
            <a:endParaRPr/>
          </a:p>
          <a:p>
            <a:pPr indent="-317500" lvl="0" marL="457200" rtl="0" algn="l">
              <a:spcBef>
                <a:spcPts val="0"/>
              </a:spcBef>
              <a:spcAft>
                <a:spcPts val="0"/>
              </a:spcAft>
              <a:buSzPts val="1400"/>
              <a:buAutoNum type="arabicPeriod"/>
            </a:pPr>
            <a:r>
              <a:rPr b="1" lang="en"/>
              <a:t>Identificarea</a:t>
            </a:r>
            <a:r>
              <a:rPr lang="en"/>
              <a:t> efectiva a </a:t>
            </a:r>
            <a:r>
              <a:rPr b="1" lang="en"/>
              <a:t>paginilor </a:t>
            </a:r>
            <a:r>
              <a:rPr lang="en"/>
              <a:t>si partial </a:t>
            </a:r>
            <a:r>
              <a:rPr b="1" lang="en"/>
              <a:t>a legaturilor dintre ele</a:t>
            </a:r>
            <a:r>
              <a:rPr lang="en"/>
              <a:t>. Un site poate fi vazut ca avand o structura de graf orientat.</a:t>
            </a:r>
            <a:endParaRPr/>
          </a:p>
          <a:p>
            <a:pPr indent="-317500" lvl="0" marL="457200" rtl="0" algn="l">
              <a:spcBef>
                <a:spcPts val="0"/>
              </a:spcBef>
              <a:spcAft>
                <a:spcPts val="0"/>
              </a:spcAft>
              <a:buSzPts val="1400"/>
              <a:buAutoNum type="arabicPeriod"/>
            </a:pPr>
            <a:r>
              <a:rPr lang="en"/>
              <a:t>Stabilirea </a:t>
            </a:r>
            <a:r>
              <a:rPr b="1" lang="en"/>
              <a:t>cuvintelor cheie</a:t>
            </a:r>
            <a:endParaRPr b="1"/>
          </a:p>
          <a:p>
            <a:pPr indent="-317500" lvl="0" marL="457200" rtl="0" algn="l">
              <a:spcBef>
                <a:spcPts val="0"/>
              </a:spcBef>
              <a:spcAft>
                <a:spcPts val="0"/>
              </a:spcAft>
              <a:buSzPts val="1400"/>
              <a:buAutoNum type="arabicPeriod"/>
            </a:pPr>
            <a:r>
              <a:rPr b="1" lang="en"/>
              <a:t>Crearea conținutului</a:t>
            </a:r>
            <a:r>
              <a:rPr lang="en"/>
              <a:t> ținând cont de cuvintele cheie</a:t>
            </a:r>
            <a:endParaRPr/>
          </a:p>
          <a:p>
            <a:pPr indent="-317500" lvl="0" marL="457200" rtl="0" algn="l">
              <a:spcBef>
                <a:spcPts val="0"/>
              </a:spcBef>
              <a:spcAft>
                <a:spcPts val="0"/>
              </a:spcAft>
              <a:buSzPts val="1400"/>
              <a:buAutoNum type="arabicPeriod"/>
            </a:pPr>
            <a:r>
              <a:rPr b="1" lang="en"/>
              <a:t>Interfata site-ului</a:t>
            </a:r>
            <a:r>
              <a:rPr lang="en"/>
              <a:t>. Stabilirea tipului de meniu folosit. Stabilirea schemei cromatice. Aceasta se poate face desenand pe hartie sau intr-un editor grafic cum am vrea sa arate paginile web. Intr-un editor grafic e mai indicat deoarece putem schimba culorile si pozitiona elementele mult mai usor.</a:t>
            </a:r>
            <a:endParaRPr/>
          </a:p>
          <a:p>
            <a:pPr indent="-317500" lvl="0" marL="457200" rtl="0" algn="l">
              <a:spcBef>
                <a:spcPts val="0"/>
              </a:spcBef>
              <a:spcAft>
                <a:spcPts val="0"/>
              </a:spcAft>
              <a:buSzPts val="1400"/>
              <a:buAutoNum type="arabicPeriod"/>
            </a:pPr>
            <a:r>
              <a:rPr b="1" lang="en"/>
              <a:t>Implementarea </a:t>
            </a:r>
            <a:r>
              <a:rPr lang="en"/>
              <a:t>efectiva a elementelor de interfata si de interactiune cu utilizatorul.</a:t>
            </a:r>
            <a:endParaRPr/>
          </a:p>
          <a:p>
            <a:pPr indent="-317500" lvl="0" marL="457200" rtl="0" algn="l">
              <a:spcBef>
                <a:spcPts val="0"/>
              </a:spcBef>
              <a:spcAft>
                <a:spcPts val="0"/>
              </a:spcAft>
              <a:buSzPts val="1400"/>
              <a:buAutoNum type="arabicPeriod"/>
            </a:pPr>
            <a:r>
              <a:rPr b="1" lang="en"/>
              <a:t>Testarea </a:t>
            </a:r>
            <a:r>
              <a:rPr lang="en"/>
              <a:t>in diferite browsere si sisteme de operare (uneori si pe diferite viteze de conexiune). Corectarea erorilor. Optimizarea site-ului.</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168" name="Shape 1168"/>
        <p:cNvGrpSpPr/>
        <p:nvPr/>
      </p:nvGrpSpPr>
      <p:grpSpPr>
        <a:xfrm>
          <a:off x="0" y="0"/>
          <a:ext cx="0" cy="0"/>
          <a:chOff x="0" y="0"/>
          <a:chExt cx="0" cy="0"/>
        </a:xfrm>
      </p:grpSpPr>
      <p:sp>
        <p:nvSpPr>
          <p:cNvPr id="1169" name="Google Shape;1169;p92"/>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a:t>
            </a:r>
            <a:r>
              <a:rPr lang="en" sz="2100"/>
              <a:t> - imagini responsive (&lt;picture&gt;, &lt;source&gt; - exemplu) - 2</a:t>
            </a:r>
            <a:endParaRPr sz="2100"/>
          </a:p>
        </p:txBody>
      </p:sp>
      <p:sp>
        <p:nvSpPr>
          <p:cNvPr id="1170" name="Google Shape;1170;p92"/>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72" name="Google Shape;1172;p92">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1173" name="Google Shape;1173;p92"/>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1174" name="Google Shape;1174;p92"/>
          <p:cNvSpPr txBox="1"/>
          <p:nvPr/>
        </p:nvSpPr>
        <p:spPr>
          <a:xfrm>
            <a:off x="311750" y="1136300"/>
            <a:ext cx="8520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666666"/>
                </a:solidFill>
              </a:rPr>
              <a:t>Dacă dorim să afișăm imagini diferite pentru dimensiuni de ecran diferite putem folosi tagul picture. De obicei, imaginile mai mici sunt decupări</a:t>
            </a:r>
            <a:r>
              <a:rPr lang="en">
                <a:solidFill>
                  <a:srgbClr val="666666"/>
                </a:solidFill>
              </a:rPr>
              <a:t> din imaginea mare </a:t>
            </a:r>
            <a:r>
              <a:rPr lang="en">
                <a:solidFill>
                  <a:srgbClr val="666666"/>
                </a:solidFill>
              </a:rPr>
              <a:t>(orientate pe zonele relevante din imagine). Pe ecranul mare se afișează imaginea completă, dar pe ecranele mici, redimensionarea ei ar putea face detaliile importante foarte greu de vizualizat. Veți întâmpina această problemă sub numele </a:t>
            </a:r>
            <a:r>
              <a:rPr b="1" i="1" lang="en">
                <a:solidFill>
                  <a:srgbClr val="666666"/>
                </a:solidFill>
              </a:rPr>
              <a:t>art direction problem</a:t>
            </a:r>
            <a:r>
              <a:rPr lang="en">
                <a:solidFill>
                  <a:srgbClr val="666666"/>
                </a:solidFill>
              </a:rPr>
              <a:t> (ce imagini direcționăm spre anumite dispozitive).</a:t>
            </a:r>
            <a:endParaRPr/>
          </a:p>
        </p:txBody>
      </p:sp>
      <p:pic>
        <p:nvPicPr>
          <p:cNvPr id="1175" name="Google Shape;1175;p92"/>
          <p:cNvPicPr preferRelativeResize="0"/>
          <p:nvPr/>
        </p:nvPicPr>
        <p:blipFill>
          <a:blip r:embed="rId5">
            <a:alphaModFix/>
          </a:blip>
          <a:stretch>
            <a:fillRect/>
          </a:stretch>
        </p:blipFill>
        <p:spPr>
          <a:xfrm>
            <a:off x="317150" y="2550800"/>
            <a:ext cx="3578042" cy="2146825"/>
          </a:xfrm>
          <a:prstGeom prst="rect">
            <a:avLst/>
          </a:prstGeom>
          <a:noFill/>
          <a:ln>
            <a:noFill/>
          </a:ln>
        </p:spPr>
      </p:pic>
      <p:pic>
        <p:nvPicPr>
          <p:cNvPr id="1176" name="Google Shape;1176;p92"/>
          <p:cNvPicPr preferRelativeResize="0"/>
          <p:nvPr/>
        </p:nvPicPr>
        <p:blipFill>
          <a:blip r:embed="rId5">
            <a:alphaModFix/>
          </a:blip>
          <a:stretch>
            <a:fillRect/>
          </a:stretch>
        </p:blipFill>
        <p:spPr>
          <a:xfrm>
            <a:off x="5311850" y="2398400"/>
            <a:ext cx="1781325" cy="1068776"/>
          </a:xfrm>
          <a:prstGeom prst="rect">
            <a:avLst/>
          </a:prstGeom>
          <a:noFill/>
          <a:ln>
            <a:noFill/>
          </a:ln>
        </p:spPr>
      </p:pic>
      <p:sp>
        <p:nvSpPr>
          <p:cNvPr id="1177" name="Google Shape;1177;p92"/>
          <p:cNvSpPr txBox="1"/>
          <p:nvPr/>
        </p:nvSpPr>
        <p:spPr>
          <a:xfrm>
            <a:off x="7224575" y="2567450"/>
            <a:ext cx="16077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rPr>
              <a:t>Imaginea doar redimensionată face greu de urmărit detaliile</a:t>
            </a:r>
            <a:endParaRPr sz="1000">
              <a:solidFill>
                <a:srgbClr val="666666"/>
              </a:solidFill>
            </a:endParaRPr>
          </a:p>
          <a:p>
            <a:pPr indent="0" lvl="0" marL="0" rtl="0" algn="l">
              <a:spcBef>
                <a:spcPts val="0"/>
              </a:spcBef>
              <a:spcAft>
                <a:spcPts val="0"/>
              </a:spcAft>
              <a:buNone/>
            </a:pPr>
            <a:r>
              <a:rPr lang="en" sz="1000">
                <a:solidFill>
                  <a:srgbClr val="666666"/>
                </a:solidFill>
              </a:rPr>
              <a:t>importante</a:t>
            </a:r>
            <a:endParaRPr sz="1000">
              <a:solidFill>
                <a:srgbClr val="666666"/>
              </a:solidFill>
            </a:endParaRPr>
          </a:p>
        </p:txBody>
      </p:sp>
      <p:cxnSp>
        <p:nvCxnSpPr>
          <p:cNvPr id="1178" name="Google Shape;1178;p92"/>
          <p:cNvCxnSpPr/>
          <p:nvPr/>
        </p:nvCxnSpPr>
        <p:spPr>
          <a:xfrm flipH="1" rot="10800000">
            <a:off x="4207800" y="2669375"/>
            <a:ext cx="698100" cy="1800"/>
          </a:xfrm>
          <a:prstGeom prst="straightConnector1">
            <a:avLst/>
          </a:prstGeom>
          <a:noFill/>
          <a:ln cap="flat" cmpd="sng" w="9525">
            <a:solidFill>
              <a:schemeClr val="dk2"/>
            </a:solidFill>
            <a:prstDash val="solid"/>
            <a:round/>
            <a:headEnd len="med" w="med" type="none"/>
            <a:tailEnd len="med" w="med" type="triangle"/>
          </a:ln>
        </p:spPr>
      </p:cxnSp>
      <p:pic>
        <p:nvPicPr>
          <p:cNvPr id="1179" name="Google Shape;1179;p92"/>
          <p:cNvPicPr preferRelativeResize="0"/>
          <p:nvPr/>
        </p:nvPicPr>
        <p:blipFill>
          <a:blip r:embed="rId6">
            <a:alphaModFix/>
          </a:blip>
          <a:stretch>
            <a:fillRect/>
          </a:stretch>
        </p:blipFill>
        <p:spPr>
          <a:xfrm>
            <a:off x="5464250" y="3641425"/>
            <a:ext cx="1509875" cy="1132400"/>
          </a:xfrm>
          <a:prstGeom prst="rect">
            <a:avLst/>
          </a:prstGeom>
          <a:noFill/>
          <a:ln>
            <a:noFill/>
          </a:ln>
        </p:spPr>
      </p:pic>
      <p:sp>
        <p:nvSpPr>
          <p:cNvPr id="1180" name="Google Shape;1180;p92"/>
          <p:cNvSpPr txBox="1"/>
          <p:nvPr/>
        </p:nvSpPr>
        <p:spPr>
          <a:xfrm>
            <a:off x="7224575" y="3742725"/>
            <a:ext cx="16077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rPr>
              <a:t>Imaginea decupată, dar cuprinzând detaliile și doar ușor redimensionată</a:t>
            </a:r>
            <a:endParaRPr sz="1000">
              <a:solidFill>
                <a:srgbClr val="666666"/>
              </a:solidFill>
            </a:endParaRPr>
          </a:p>
        </p:txBody>
      </p:sp>
      <p:cxnSp>
        <p:nvCxnSpPr>
          <p:cNvPr id="1181" name="Google Shape;1181;p92"/>
          <p:cNvCxnSpPr/>
          <p:nvPr/>
        </p:nvCxnSpPr>
        <p:spPr>
          <a:xfrm flipH="1" rot="10800000">
            <a:off x="4228400" y="4206725"/>
            <a:ext cx="698100" cy="1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185" name="Shape 1185"/>
        <p:cNvGrpSpPr/>
        <p:nvPr/>
      </p:nvGrpSpPr>
      <p:grpSpPr>
        <a:xfrm>
          <a:off x="0" y="0"/>
          <a:ext cx="0" cy="0"/>
          <a:chOff x="0" y="0"/>
          <a:chExt cx="0" cy="0"/>
        </a:xfrm>
      </p:grpSpPr>
      <p:sp>
        <p:nvSpPr>
          <p:cNvPr id="1186" name="Google Shape;1186;p93"/>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a:t>
            </a:r>
            <a:r>
              <a:rPr lang="en" sz="2100"/>
              <a:t> - imagini responsive (&lt;picture&gt;, &lt;source&gt; - exemplu) - 3</a:t>
            </a:r>
            <a:endParaRPr sz="2100"/>
          </a:p>
        </p:txBody>
      </p:sp>
      <p:sp>
        <p:nvSpPr>
          <p:cNvPr id="1187" name="Google Shape;1187;p93"/>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9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89" name="Google Shape;1189;p93">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1190" name="Google Shape;1190;p93"/>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1191" name="Google Shape;1191;p93"/>
          <p:cNvSpPr txBox="1"/>
          <p:nvPr/>
        </p:nvSpPr>
        <p:spPr>
          <a:xfrm>
            <a:off x="311750" y="983900"/>
            <a:ext cx="8520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666666"/>
                </a:solidFill>
              </a:rPr>
              <a:t>De asemenea, ca și în cazul tehnicii cu atributul srcset, este indicat să folosim tagul picture și ca să trimitem imagini de dimensiuni (din punct de vedere al spațiului ocupat pe disc) mai mici către dispozitive mobile, pentru o încărcare mai rapidă a site-ului.</a:t>
            </a:r>
            <a:endParaRPr sz="1200">
              <a:solidFill>
                <a:srgbClr val="666666"/>
              </a:solidFill>
            </a:endParaRPr>
          </a:p>
        </p:txBody>
      </p:sp>
      <p:sp>
        <p:nvSpPr>
          <p:cNvPr id="1192" name="Google Shape;1192;p93"/>
          <p:cNvSpPr txBox="1"/>
          <p:nvPr/>
        </p:nvSpPr>
        <p:spPr>
          <a:xfrm>
            <a:off x="311700" y="1595275"/>
            <a:ext cx="8520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666666"/>
                </a:solidFill>
              </a:rPr>
              <a:t>Î</a:t>
            </a:r>
            <a:r>
              <a:rPr lang="en" sz="1200">
                <a:solidFill>
                  <a:srgbClr val="666666"/>
                </a:solidFill>
              </a:rPr>
              <a:t>n tagul source se definesc condițiile în care să se aleagă sursa respectivă. În cazul în care nicio varianta dintre cele oferite de tagurile </a:t>
            </a:r>
            <a:r>
              <a:rPr i="1" lang="en" sz="1200">
                <a:solidFill>
                  <a:srgbClr val="666666"/>
                </a:solidFill>
              </a:rPr>
              <a:t>source</a:t>
            </a:r>
            <a:r>
              <a:rPr lang="en" sz="1200">
                <a:solidFill>
                  <a:srgbClr val="666666"/>
                </a:solidFill>
              </a:rPr>
              <a:t> nu se potrivește, browserul va alege sursa definită în tagul </a:t>
            </a:r>
            <a:r>
              <a:rPr i="1" lang="en" sz="1200">
                <a:solidFill>
                  <a:srgbClr val="666666"/>
                </a:solidFill>
              </a:rPr>
              <a:t>img</a:t>
            </a:r>
            <a:r>
              <a:rPr lang="en" sz="1200">
                <a:solidFill>
                  <a:srgbClr val="666666"/>
                </a:solidFill>
              </a:rPr>
              <a:t>.</a:t>
            </a:r>
            <a:endParaRPr sz="1200">
              <a:solidFill>
                <a:srgbClr val="666666"/>
              </a:solidFill>
            </a:endParaRPr>
          </a:p>
        </p:txBody>
      </p:sp>
      <p:sp>
        <p:nvSpPr>
          <p:cNvPr id="1193" name="Google Shape;1193;p93"/>
          <p:cNvSpPr txBox="1"/>
          <p:nvPr/>
        </p:nvSpPr>
        <p:spPr>
          <a:xfrm>
            <a:off x="311700" y="2061475"/>
            <a:ext cx="85206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666666"/>
                </a:solidFill>
              </a:rPr>
              <a:t>În tagul source putem specifica atributele:</a:t>
            </a:r>
            <a:endParaRPr sz="1200">
              <a:solidFill>
                <a:srgbClr val="666666"/>
              </a:solidFill>
            </a:endParaRPr>
          </a:p>
          <a:p>
            <a:pPr indent="-304800" lvl="0" marL="457200" rtl="0" algn="l">
              <a:spcBef>
                <a:spcPts val="0"/>
              </a:spcBef>
              <a:spcAft>
                <a:spcPts val="0"/>
              </a:spcAft>
              <a:buClr>
                <a:srgbClr val="666666"/>
              </a:buClr>
              <a:buSzPts val="1200"/>
              <a:buChar char="●"/>
            </a:pPr>
            <a:r>
              <a:rPr lang="en" sz="1200">
                <a:solidFill>
                  <a:srgbClr val="666666"/>
                </a:solidFill>
              </a:rPr>
              <a:t>srcset, care reprezinta un set de surse posibile (exact ca și atributul srcset al tagului img). Se poate oferi o singură sursă, sau mai multe, separate prin virgulă. Ca și în cazul tagului img, se pot da în funcție de densitatea de pixeli sau cu descriptor de lățime.</a:t>
            </a:r>
            <a:endParaRPr sz="1200">
              <a:solidFill>
                <a:srgbClr val="666666"/>
              </a:solidFill>
            </a:endParaRPr>
          </a:p>
          <a:p>
            <a:pPr indent="-304800" lvl="0" marL="457200" rtl="0" algn="l">
              <a:spcBef>
                <a:spcPts val="0"/>
              </a:spcBef>
              <a:spcAft>
                <a:spcPts val="0"/>
              </a:spcAft>
              <a:buClr>
                <a:srgbClr val="666666"/>
              </a:buClr>
              <a:buSzPts val="1200"/>
              <a:buChar char="●"/>
            </a:pPr>
            <a:r>
              <a:rPr lang="en" sz="1200">
                <a:solidFill>
                  <a:srgbClr val="666666"/>
                </a:solidFill>
              </a:rPr>
              <a:t>sizes, se folosește ca în cazul tagului img dacă în srcset se specifică surse cu descriptor de lățime (unitatea </a:t>
            </a:r>
            <a:r>
              <a:rPr i="1" lang="en" sz="1200">
                <a:solidFill>
                  <a:srgbClr val="666666"/>
                </a:solidFill>
              </a:rPr>
              <a:t>w</a:t>
            </a:r>
            <a:r>
              <a:rPr lang="en" sz="1200">
                <a:solidFill>
                  <a:srgbClr val="666666"/>
                </a:solidFill>
              </a:rPr>
              <a:t>)</a:t>
            </a:r>
            <a:endParaRPr sz="1200">
              <a:solidFill>
                <a:srgbClr val="666666"/>
              </a:solidFill>
            </a:endParaRPr>
          </a:p>
          <a:p>
            <a:pPr indent="-304800" lvl="0" marL="457200" rtl="0" algn="l">
              <a:spcBef>
                <a:spcPts val="0"/>
              </a:spcBef>
              <a:spcAft>
                <a:spcPts val="0"/>
              </a:spcAft>
              <a:buClr>
                <a:srgbClr val="666666"/>
              </a:buClr>
              <a:buSzPts val="1200"/>
              <a:buChar char="●"/>
            </a:pPr>
            <a:r>
              <a:rPr lang="en" sz="1200">
                <a:solidFill>
                  <a:srgbClr val="666666"/>
                </a:solidFill>
              </a:rPr>
              <a:t>media, care reprezintă un media query referitor la viewport (de exemplu, lățimea minimă sau maximă)</a:t>
            </a:r>
            <a:endParaRPr sz="1200">
              <a:solidFill>
                <a:srgbClr val="666666"/>
              </a:solidFill>
            </a:endParaRPr>
          </a:p>
          <a:p>
            <a:pPr indent="-304800" lvl="0" marL="457200" rtl="0" algn="l">
              <a:spcBef>
                <a:spcPts val="0"/>
              </a:spcBef>
              <a:spcAft>
                <a:spcPts val="0"/>
              </a:spcAft>
              <a:buClr>
                <a:srgbClr val="666666"/>
              </a:buClr>
              <a:buSzPts val="1200"/>
              <a:buChar char="●"/>
            </a:pPr>
            <a:r>
              <a:rPr lang="en" sz="1200">
                <a:solidFill>
                  <a:srgbClr val="666666"/>
                </a:solidFill>
              </a:rPr>
              <a:t>type - tipul MIME corespunzător fișierului</a:t>
            </a:r>
            <a:endParaRPr sz="1200">
              <a:solidFill>
                <a:srgbClr val="666666"/>
              </a:solidFill>
            </a:endParaRPr>
          </a:p>
          <a:p>
            <a:pPr indent="-304800" lvl="0" marL="457200" rtl="0" algn="l">
              <a:spcBef>
                <a:spcPts val="0"/>
              </a:spcBef>
              <a:spcAft>
                <a:spcPts val="0"/>
              </a:spcAft>
              <a:buClr>
                <a:srgbClr val="666666"/>
              </a:buClr>
              <a:buSzPts val="1200"/>
              <a:buChar char="●"/>
            </a:pPr>
            <a:r>
              <a:rPr lang="en" sz="1200">
                <a:solidFill>
                  <a:srgbClr val="666666"/>
                </a:solidFill>
              </a:rPr>
              <a:t>width, height  pentru setarea lățimii și înălțimii sursei (se vor aplica dacă sursa e cea aleasă). Ca și în cazul tagului img este bine să fie setate când este posibil, pentru a evita deplasarea elementelor din layout la încărcarea paginii, și din motive de performanță</a:t>
            </a:r>
            <a:endParaRPr sz="1200">
              <a:solidFill>
                <a:srgbClr val="666666"/>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197" name="Shape 1197"/>
        <p:cNvGrpSpPr/>
        <p:nvPr/>
      </p:nvGrpSpPr>
      <p:grpSpPr>
        <a:xfrm>
          <a:off x="0" y="0"/>
          <a:ext cx="0" cy="0"/>
          <a:chOff x="0" y="0"/>
          <a:chExt cx="0" cy="0"/>
        </a:xfrm>
      </p:grpSpPr>
      <p:sp>
        <p:nvSpPr>
          <p:cNvPr id="1198" name="Google Shape;1198;p94"/>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a:t>
            </a:r>
            <a:r>
              <a:rPr lang="en" sz="2600"/>
              <a:t> </a:t>
            </a:r>
            <a:r>
              <a:rPr lang="en" sz="2300"/>
              <a:t>imagini responsive (&lt;picture&gt;, &lt;source&gt; - exemplu)</a:t>
            </a:r>
            <a:endParaRPr sz="2300"/>
          </a:p>
        </p:txBody>
      </p:sp>
      <p:sp>
        <p:nvSpPr>
          <p:cNvPr id="1199" name="Google Shape;1199;p94"/>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01" name="Google Shape;1201;p94">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1202" name="Google Shape;1202;p94"/>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1203" name="Google Shape;1203;p94"/>
          <p:cNvSpPr txBox="1"/>
          <p:nvPr/>
        </p:nvSpPr>
        <p:spPr>
          <a:xfrm>
            <a:off x="462425" y="2551425"/>
            <a:ext cx="6708300" cy="1219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picture</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AAAAAA"/>
                </a:solidFill>
                <a:highlight>
                  <a:srgbClr val="FFFFFE"/>
                </a:highlight>
                <a:latin typeface="Courier New"/>
                <a:ea typeface="Courier New"/>
                <a:cs typeface="Courier New"/>
                <a:sym typeface="Courier New"/>
              </a:rPr>
              <a:t>&lt;!--</a:t>
            </a:r>
            <a:r>
              <a:rPr i="1" lang="en" sz="1050">
                <a:solidFill>
                  <a:srgbClr val="AAAAAA"/>
                </a:solidFill>
                <a:highlight>
                  <a:srgbClr val="FFFFFE"/>
                </a:highlight>
                <a:latin typeface="Courier New"/>
                <a:ea typeface="Courier New"/>
                <a:cs typeface="Courier New"/>
                <a:sym typeface="Courier New"/>
              </a:rPr>
              <a:t> il ia pe primul care se potriveste cu query-ul din media</a:t>
            </a:r>
            <a:r>
              <a:rPr lang="en" sz="1050">
                <a:solidFill>
                  <a:srgbClr val="AAAAAA"/>
                </a:solidFill>
                <a:highlight>
                  <a:srgbClr val="FFFFFE"/>
                </a:highlight>
                <a:latin typeface="Courier New"/>
                <a:ea typeface="Courier New"/>
                <a:cs typeface="Courier New"/>
                <a:sym typeface="Courier New"/>
              </a:rPr>
              <a:t>--&gt;</a:t>
            </a:r>
            <a:endParaRPr sz="1050">
              <a:solidFill>
                <a:srgbClr val="AAAAAA"/>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source</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srcset</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"imagini/tobogan.jpg"</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media</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"(max-width:500px)"</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source</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srcset</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"imagini/gradinita-tobogan.jpg"</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media</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"(max-width:1000px)"</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img</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src</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"imagini/gradinita.jpg"</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alt</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"text"</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picture</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a:p>
        </p:txBody>
      </p:sp>
      <p:sp>
        <p:nvSpPr>
          <p:cNvPr id="1204" name="Google Shape;1204;p94"/>
          <p:cNvSpPr txBox="1"/>
          <p:nvPr/>
        </p:nvSpPr>
        <p:spPr>
          <a:xfrm>
            <a:off x="311750" y="983900"/>
            <a:ext cx="8520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666666"/>
                </a:solidFill>
              </a:rPr>
              <a:t>De asemenea, ca și în cazul tehnicii cu atributul srcset, este indicat să folosim tagul picture și ca să trimitem imagini de dimensiuni (din punct de vedere al spațiului ocupat pe disc) mai mici către dispozitive mobile, pentru o încărcare mai rapidă a site-ului.</a:t>
            </a:r>
            <a:endParaRPr sz="1200">
              <a:solidFill>
                <a:srgbClr val="666666"/>
              </a:solidFill>
            </a:endParaRPr>
          </a:p>
        </p:txBody>
      </p:sp>
      <p:sp>
        <p:nvSpPr>
          <p:cNvPr id="1205" name="Google Shape;1205;p94"/>
          <p:cNvSpPr txBox="1"/>
          <p:nvPr/>
        </p:nvSpPr>
        <p:spPr>
          <a:xfrm>
            <a:off x="311700" y="1595275"/>
            <a:ext cx="8520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666666"/>
                </a:solidFill>
              </a:rPr>
              <a:t>În tagul source se definesc condițiile în care să se aleagă sursa respectivă. În cazul în care nicio varianta dintre cele oferite de tagurile </a:t>
            </a:r>
            <a:r>
              <a:rPr i="1" lang="en" sz="1200">
                <a:solidFill>
                  <a:srgbClr val="666666"/>
                </a:solidFill>
              </a:rPr>
              <a:t>source</a:t>
            </a:r>
            <a:r>
              <a:rPr lang="en" sz="1200">
                <a:solidFill>
                  <a:srgbClr val="666666"/>
                </a:solidFill>
              </a:rPr>
              <a:t> nu se potrivește, browserul va alege sursa definită în tagul </a:t>
            </a:r>
            <a:r>
              <a:rPr i="1" lang="en" sz="1200">
                <a:solidFill>
                  <a:srgbClr val="666666"/>
                </a:solidFill>
              </a:rPr>
              <a:t>img</a:t>
            </a:r>
            <a:r>
              <a:rPr lang="en" sz="1200">
                <a:solidFill>
                  <a:srgbClr val="666666"/>
                </a:solidFill>
              </a:rPr>
              <a:t>.</a:t>
            </a:r>
            <a:endParaRPr sz="1200">
              <a:solidFill>
                <a:srgbClr val="666666"/>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209" name="Shape 1209"/>
        <p:cNvGrpSpPr/>
        <p:nvPr/>
      </p:nvGrpSpPr>
      <p:grpSpPr>
        <a:xfrm>
          <a:off x="0" y="0"/>
          <a:ext cx="0" cy="0"/>
          <a:chOff x="0" y="0"/>
          <a:chExt cx="0" cy="0"/>
        </a:xfrm>
      </p:grpSpPr>
      <p:sp>
        <p:nvSpPr>
          <p:cNvPr id="1210" name="Google Shape;1210;p95"/>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 tagurile &lt;video&gt; și &lt;audio&gt;</a:t>
            </a:r>
            <a:endParaRPr/>
          </a:p>
        </p:txBody>
      </p:sp>
      <p:sp>
        <p:nvSpPr>
          <p:cNvPr id="1211" name="Google Shape;1211;p95"/>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9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13" name="Google Shape;1213;p95">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1214" name="Google Shape;1214;p95"/>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1215" name="Google Shape;1215;p95"/>
          <p:cNvSpPr txBox="1"/>
          <p:nvPr/>
        </p:nvSpPr>
        <p:spPr>
          <a:xfrm>
            <a:off x="317150" y="1134400"/>
            <a:ext cx="8520600" cy="11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Tagurile &lt;video&gt;&lt;/video&gt; și &lt;audio&gt;&lt;/audio&gt; se folosesc pentru a insera videoclipuri și, respectiv fișiere audio în pagină. Se poate specifica fișierul audio sau video, cu ajutorul atributului </a:t>
            </a:r>
            <a:r>
              <a:rPr lang="en" sz="1200">
                <a:solidFill>
                  <a:srgbClr val="666666"/>
                </a:solidFill>
                <a:latin typeface="Courier New"/>
                <a:ea typeface="Courier New"/>
                <a:cs typeface="Courier New"/>
                <a:sym typeface="Courier New"/>
              </a:rPr>
              <a:t>src</a:t>
            </a:r>
            <a:r>
              <a:rPr lang="en" sz="1200">
                <a:solidFill>
                  <a:srgbClr val="666666"/>
                </a:solidFill>
              </a:rPr>
              <a:t>. De asemenea, este indicat să se folosească atributul controls, ca să poată utilizatorul să controleze videoclipul (deși există cazuri când nu dorim să oferim acest control: de exemplu când videoclipul e folosit ca fundal, dacă site-ul are o muzică tematică, dacă sunetele sunt asociate unor evenimente etc.). Conținutul tagului nu este afișat de browserele care pot intepreta tagul video. Rolul său e de a realiza compatibilitatea cu browsere mai vechi care nu recunosc tagul și vor afișa acest mesaj de informare:</a:t>
            </a:r>
            <a:endParaRPr sz="1200">
              <a:solidFill>
                <a:srgbClr val="666666"/>
              </a:solidFill>
            </a:endParaRPr>
          </a:p>
        </p:txBody>
      </p:sp>
      <p:sp>
        <p:nvSpPr>
          <p:cNvPr id="1216" name="Google Shape;1216;p95"/>
          <p:cNvSpPr txBox="1"/>
          <p:nvPr/>
        </p:nvSpPr>
        <p:spPr>
          <a:xfrm>
            <a:off x="317150" y="2150825"/>
            <a:ext cx="85206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666666"/>
              </a:solidFill>
            </a:endParaRPr>
          </a:p>
        </p:txBody>
      </p:sp>
      <p:sp>
        <p:nvSpPr>
          <p:cNvPr id="1217" name="Google Shape;1217;p95"/>
          <p:cNvSpPr txBox="1"/>
          <p:nvPr/>
        </p:nvSpPr>
        <p:spPr>
          <a:xfrm>
            <a:off x="398475" y="2333800"/>
            <a:ext cx="8456400" cy="572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video</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width</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"320"</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height</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"240"</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controls</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"controls"</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src</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"videoclip.ogv"</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Browserul dumneavoastră nu suportă tagul video.</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video</a:t>
            </a:r>
            <a:r>
              <a:rPr lang="en" sz="850">
                <a:solidFill>
                  <a:srgbClr val="1F217D"/>
                </a:solidFill>
                <a:highlight>
                  <a:srgbClr val="FFFFFE"/>
                </a:highlight>
                <a:latin typeface="Courier New"/>
                <a:ea typeface="Courier New"/>
                <a:cs typeface="Courier New"/>
                <a:sym typeface="Courier New"/>
              </a:rPr>
              <a:t>&gt;</a:t>
            </a:r>
            <a:endParaRPr sz="1000"/>
          </a:p>
        </p:txBody>
      </p:sp>
      <p:sp>
        <p:nvSpPr>
          <p:cNvPr id="1218" name="Google Shape;1218;p95"/>
          <p:cNvSpPr txBox="1"/>
          <p:nvPr/>
        </p:nvSpPr>
        <p:spPr>
          <a:xfrm>
            <a:off x="398475" y="3853225"/>
            <a:ext cx="8456400" cy="9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Alte atribute utile:</a:t>
            </a:r>
            <a:endParaRPr sz="1200">
              <a:solidFill>
                <a:srgbClr val="666666"/>
              </a:solidFill>
            </a:endParaRPr>
          </a:p>
          <a:p>
            <a:pPr indent="-304800" lvl="0" marL="457200" rtl="0" algn="l">
              <a:spcBef>
                <a:spcPts val="0"/>
              </a:spcBef>
              <a:spcAft>
                <a:spcPts val="0"/>
              </a:spcAft>
              <a:buClr>
                <a:srgbClr val="666666"/>
              </a:buClr>
              <a:buSzPts val="1200"/>
              <a:buChar char="●"/>
            </a:pPr>
            <a:r>
              <a:rPr lang="en" sz="1200">
                <a:solidFill>
                  <a:srgbClr val="666666"/>
                </a:solidFill>
              </a:rPr>
              <a:t>loop - indică repetarea continuă a videoclipului sau a sunetului</a:t>
            </a:r>
            <a:endParaRPr sz="1200">
              <a:solidFill>
                <a:srgbClr val="666666"/>
              </a:solidFill>
            </a:endParaRPr>
          </a:p>
          <a:p>
            <a:pPr indent="-304800" lvl="0" marL="457200" rtl="0" algn="l">
              <a:spcBef>
                <a:spcPts val="0"/>
              </a:spcBef>
              <a:spcAft>
                <a:spcPts val="0"/>
              </a:spcAft>
              <a:buClr>
                <a:srgbClr val="666666"/>
              </a:buClr>
              <a:buSzPts val="1200"/>
              <a:buChar char="●"/>
            </a:pPr>
            <a:r>
              <a:rPr lang="en" sz="1200">
                <a:solidFill>
                  <a:srgbClr val="666666"/>
                </a:solidFill>
              </a:rPr>
              <a:t>autoplay - indică pornirea automată a videoclipului.</a:t>
            </a:r>
            <a:endParaRPr sz="1200">
              <a:solidFill>
                <a:srgbClr val="666666"/>
              </a:solidFill>
            </a:endParaRPr>
          </a:p>
          <a:p>
            <a:pPr indent="-304800" lvl="0" marL="457200" rtl="0" algn="l">
              <a:spcBef>
                <a:spcPts val="0"/>
              </a:spcBef>
              <a:spcAft>
                <a:spcPts val="0"/>
              </a:spcAft>
              <a:buClr>
                <a:srgbClr val="666666"/>
              </a:buClr>
              <a:buSzPts val="1200"/>
              <a:buChar char="●"/>
            </a:pPr>
            <a:r>
              <a:rPr lang="en" sz="1200">
                <a:solidFill>
                  <a:srgbClr val="666666"/>
                </a:solidFill>
              </a:rPr>
              <a:t>muted - folosit pentru a face ca elementul video (sau audio) să aibă sonorul implicit închis</a:t>
            </a:r>
            <a:endParaRPr sz="1200">
              <a:solidFill>
                <a:srgbClr val="666666"/>
              </a:solidFill>
            </a:endParaRPr>
          </a:p>
        </p:txBody>
      </p:sp>
      <p:sp>
        <p:nvSpPr>
          <p:cNvPr id="1219" name="Google Shape;1219;p95"/>
          <p:cNvSpPr txBox="1"/>
          <p:nvPr/>
        </p:nvSpPr>
        <p:spPr>
          <a:xfrm>
            <a:off x="398475" y="3019600"/>
            <a:ext cx="8456400" cy="572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audio</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controls</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"controls"</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src</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"sunet.ogg"</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Browserul dumneavoastră nu suportă tagul audio.</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audio</a:t>
            </a:r>
            <a:r>
              <a:rPr lang="en" sz="850">
                <a:solidFill>
                  <a:srgbClr val="1F217D"/>
                </a:solidFill>
                <a:highlight>
                  <a:srgbClr val="FFFFFE"/>
                </a:highlight>
                <a:latin typeface="Courier New"/>
                <a:ea typeface="Courier New"/>
                <a:cs typeface="Courier New"/>
                <a:sym typeface="Courier New"/>
              </a:rPr>
              <a:t>&gt;</a:t>
            </a:r>
            <a:endParaRPr sz="650">
              <a:solidFill>
                <a:srgbClr val="1F217D"/>
              </a:solidFill>
              <a:highlight>
                <a:srgbClr val="FFFFFE"/>
              </a:highlight>
              <a:latin typeface="Courier New"/>
              <a:ea typeface="Courier New"/>
              <a:cs typeface="Courier New"/>
              <a:sym typeface="Courier New"/>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223" name="Shape 1223"/>
        <p:cNvGrpSpPr/>
        <p:nvPr/>
      </p:nvGrpSpPr>
      <p:grpSpPr>
        <a:xfrm>
          <a:off x="0" y="0"/>
          <a:ext cx="0" cy="0"/>
          <a:chOff x="0" y="0"/>
          <a:chExt cx="0" cy="0"/>
        </a:xfrm>
      </p:grpSpPr>
      <p:sp>
        <p:nvSpPr>
          <p:cNvPr id="1224" name="Google Shape;1224;p96"/>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 &lt;source&gt; pentru &lt;video&gt; și &lt;audio&gt;</a:t>
            </a:r>
            <a:endParaRPr/>
          </a:p>
        </p:txBody>
      </p:sp>
      <p:sp>
        <p:nvSpPr>
          <p:cNvPr id="1225" name="Google Shape;1225;p96"/>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9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27" name="Google Shape;1227;p96">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1228" name="Google Shape;1228;p96"/>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1229" name="Google Shape;1229;p96"/>
          <p:cNvSpPr txBox="1"/>
          <p:nvPr/>
        </p:nvSpPr>
        <p:spPr>
          <a:xfrm>
            <a:off x="317150" y="1134400"/>
            <a:ext cx="8520600" cy="11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Tagurile &lt;video&gt;&lt;/video&gt; și &lt;audio&gt;&lt;/audio&gt; pot avea drept element-fiu tagul &lt;source&gt; prin care se pot indica mai multe fișiere video/audio alternative de obicei cu același conținut dar în formate MIME diferite. În acest mod, dacă browserul nu suportă un anumit format, va coborî la următorul source și va repeta procedura până va găsi un format compatibil.</a:t>
            </a:r>
            <a:endParaRPr sz="1200">
              <a:solidFill>
                <a:srgbClr val="666666"/>
              </a:solidFill>
            </a:endParaRPr>
          </a:p>
          <a:p>
            <a:pPr indent="0" lvl="0" marL="0" rtl="0" algn="l">
              <a:spcBef>
                <a:spcPts val="0"/>
              </a:spcBef>
              <a:spcAft>
                <a:spcPts val="0"/>
              </a:spcAft>
              <a:buNone/>
            </a:pPr>
            <a:r>
              <a:rPr lang="en" sz="1200">
                <a:solidFill>
                  <a:srgbClr val="666666"/>
                </a:solidFill>
              </a:rPr>
              <a:t>Tagul &lt;source&gt; are atributele:</a:t>
            </a:r>
            <a:endParaRPr sz="1200">
              <a:solidFill>
                <a:srgbClr val="666666"/>
              </a:solidFill>
            </a:endParaRPr>
          </a:p>
          <a:p>
            <a:pPr indent="-304800" lvl="0" marL="457200" rtl="0" algn="l">
              <a:spcBef>
                <a:spcPts val="0"/>
              </a:spcBef>
              <a:spcAft>
                <a:spcPts val="0"/>
              </a:spcAft>
              <a:buClr>
                <a:srgbClr val="666666"/>
              </a:buClr>
              <a:buSzPts val="1200"/>
              <a:buChar char="●"/>
            </a:pPr>
            <a:r>
              <a:rPr lang="en" sz="1200">
                <a:solidFill>
                  <a:srgbClr val="666666"/>
                </a:solidFill>
              </a:rPr>
              <a:t>src - indicând calea fișierului</a:t>
            </a:r>
            <a:endParaRPr sz="1200">
              <a:solidFill>
                <a:srgbClr val="666666"/>
              </a:solidFill>
            </a:endParaRPr>
          </a:p>
          <a:p>
            <a:pPr indent="-304800" lvl="0" marL="457200" rtl="0" algn="l">
              <a:spcBef>
                <a:spcPts val="0"/>
              </a:spcBef>
              <a:spcAft>
                <a:spcPts val="0"/>
              </a:spcAft>
              <a:buClr>
                <a:srgbClr val="666666"/>
              </a:buClr>
              <a:buSzPts val="1200"/>
              <a:buChar char="●"/>
            </a:pPr>
            <a:r>
              <a:rPr lang="en" sz="1200">
                <a:solidFill>
                  <a:srgbClr val="666666"/>
                </a:solidFill>
              </a:rPr>
              <a:t>type - indicând tipul MIME al fișierului, uneori împreună cu codec-urile asociate fișierului</a:t>
            </a:r>
            <a:endParaRPr sz="1200">
              <a:solidFill>
                <a:srgbClr val="666666"/>
              </a:solidFill>
            </a:endParaRPr>
          </a:p>
        </p:txBody>
      </p:sp>
      <p:sp>
        <p:nvSpPr>
          <p:cNvPr id="1230" name="Google Shape;1230;p96"/>
          <p:cNvSpPr txBox="1"/>
          <p:nvPr/>
        </p:nvSpPr>
        <p:spPr>
          <a:xfrm>
            <a:off x="398475" y="2638600"/>
            <a:ext cx="8456400" cy="1142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video</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width</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"320"</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height</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"240"</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controls</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"controls"</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source</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src</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"videoclip.mp4"</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type</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"video/mp4"</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source</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src</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"videoclip.ogv"</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type</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"video/ogv"</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video</a:t>
            </a:r>
            <a:r>
              <a:rPr lang="en" sz="10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p:txBody>
      </p:sp>
      <p:sp>
        <p:nvSpPr>
          <p:cNvPr id="1231" name="Google Shape;1231;p96"/>
          <p:cNvSpPr txBox="1"/>
          <p:nvPr/>
        </p:nvSpPr>
        <p:spPr>
          <a:xfrm>
            <a:off x="398475" y="3853225"/>
            <a:ext cx="8456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Pentru a oferi același videoclip în mai multe formate, se poate folosi un convertor. De exemplu, unul online, gratuit, este: </a:t>
            </a:r>
            <a:r>
              <a:rPr lang="en" sz="1200" u="sng">
                <a:solidFill>
                  <a:schemeClr val="hlink"/>
                </a:solidFill>
                <a:hlinkClick r:id="rId5"/>
              </a:rPr>
              <a:t>https://convertio.co/</a:t>
            </a:r>
            <a:endParaRPr sz="1200">
              <a:solidFill>
                <a:srgbClr val="666666"/>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235" name="Shape 1235"/>
        <p:cNvGrpSpPr/>
        <p:nvPr/>
      </p:nvGrpSpPr>
      <p:grpSpPr>
        <a:xfrm>
          <a:off x="0" y="0"/>
          <a:ext cx="0" cy="0"/>
          <a:chOff x="0" y="0"/>
          <a:chExt cx="0" cy="0"/>
        </a:xfrm>
      </p:grpSpPr>
      <p:sp>
        <p:nvSpPr>
          <p:cNvPr id="1236" name="Google Shape;1236;p97"/>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 tagul &lt;track&gt;</a:t>
            </a:r>
            <a:endParaRPr/>
          </a:p>
        </p:txBody>
      </p:sp>
      <p:sp>
        <p:nvSpPr>
          <p:cNvPr id="1237" name="Google Shape;1237;p97"/>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9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39" name="Google Shape;1239;p97">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1240" name="Google Shape;1240;p97"/>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1241" name="Google Shape;1241;p97"/>
          <p:cNvSpPr txBox="1"/>
          <p:nvPr/>
        </p:nvSpPr>
        <p:spPr>
          <a:xfrm>
            <a:off x="317150" y="1134400"/>
            <a:ext cx="8520600" cy="21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Tagul &lt;track&gt; este un element fiu al tagurilor &lt;audio&gt; și &lt;video&gt; și este folosit pentru a adăuga un fișier de mesaje afișabile pe parcusul redării videoclipului sau sunetului, precum subtitrări, titluri, descrieri etc. Are următoarele atribute:</a:t>
            </a:r>
            <a:endParaRPr sz="1200">
              <a:solidFill>
                <a:srgbClr val="666666"/>
              </a:solidFill>
            </a:endParaRPr>
          </a:p>
          <a:p>
            <a:pPr indent="-304800" lvl="0" marL="457200" rtl="0" algn="l">
              <a:spcBef>
                <a:spcPts val="0"/>
              </a:spcBef>
              <a:spcAft>
                <a:spcPts val="0"/>
              </a:spcAft>
              <a:buClr>
                <a:srgbClr val="666666"/>
              </a:buClr>
              <a:buSzPts val="1200"/>
              <a:buChar char="●"/>
            </a:pPr>
            <a:r>
              <a:rPr lang="en" sz="1200">
                <a:solidFill>
                  <a:srgbClr val="666666"/>
                </a:solidFill>
              </a:rPr>
              <a:t>src - indică sursa fișierului cu mesaje. De obicei e în format vtt</a:t>
            </a:r>
            <a:endParaRPr sz="1200">
              <a:solidFill>
                <a:srgbClr val="666666"/>
              </a:solidFill>
            </a:endParaRPr>
          </a:p>
          <a:p>
            <a:pPr indent="-304800" lvl="0" marL="457200" rtl="0" algn="l">
              <a:spcBef>
                <a:spcPts val="0"/>
              </a:spcBef>
              <a:spcAft>
                <a:spcPts val="0"/>
              </a:spcAft>
              <a:buClr>
                <a:srgbClr val="666666"/>
              </a:buClr>
              <a:buSzPts val="1200"/>
              <a:buChar char="●"/>
            </a:pPr>
            <a:r>
              <a:rPr lang="en" sz="1200">
                <a:solidFill>
                  <a:srgbClr val="666666"/>
                </a:solidFill>
              </a:rPr>
              <a:t>kind - indică tipul de mesaje din fișierul asociat și are valorile posibile: subtitles, captions, descriptions. Mai există și două valori care indică faptul ca mesajele nu trebuie afișate, și sunt folosite mai degrabă de un script: chapters, metadata</a:t>
            </a:r>
            <a:endParaRPr sz="1200">
              <a:solidFill>
                <a:srgbClr val="666666"/>
              </a:solidFill>
            </a:endParaRPr>
          </a:p>
          <a:p>
            <a:pPr indent="-304800" lvl="0" marL="457200" rtl="0" algn="l">
              <a:spcBef>
                <a:spcPts val="0"/>
              </a:spcBef>
              <a:spcAft>
                <a:spcPts val="0"/>
              </a:spcAft>
              <a:buClr>
                <a:srgbClr val="666666"/>
              </a:buClr>
              <a:buSzPts val="1200"/>
              <a:buChar char="●"/>
            </a:pPr>
            <a:r>
              <a:rPr lang="en" sz="1200">
                <a:solidFill>
                  <a:srgbClr val="666666"/>
                </a:solidFill>
              </a:rPr>
              <a:t>srclang - indică limba mesajelor</a:t>
            </a:r>
            <a:endParaRPr sz="1200">
              <a:solidFill>
                <a:srgbClr val="666666"/>
              </a:solidFill>
            </a:endParaRPr>
          </a:p>
          <a:p>
            <a:pPr indent="-304800" lvl="0" marL="457200" rtl="0" algn="l">
              <a:spcBef>
                <a:spcPts val="0"/>
              </a:spcBef>
              <a:spcAft>
                <a:spcPts val="0"/>
              </a:spcAft>
              <a:buClr>
                <a:srgbClr val="666666"/>
              </a:buClr>
              <a:buSzPts val="1200"/>
              <a:buChar char="●"/>
            </a:pPr>
            <a:r>
              <a:rPr lang="en" sz="1200">
                <a:solidFill>
                  <a:srgbClr val="666666"/>
                </a:solidFill>
              </a:rPr>
              <a:t>label - indică un nume afișabil în lista de fișiere cu mesaje, posibile, oferită utilizatorului</a:t>
            </a:r>
            <a:endParaRPr sz="1200">
              <a:solidFill>
                <a:srgbClr val="666666"/>
              </a:solidFill>
            </a:endParaRPr>
          </a:p>
          <a:p>
            <a:pPr indent="-304800" lvl="0" marL="457200" rtl="0" algn="l">
              <a:spcBef>
                <a:spcPts val="0"/>
              </a:spcBef>
              <a:spcAft>
                <a:spcPts val="0"/>
              </a:spcAft>
              <a:buClr>
                <a:srgbClr val="666666"/>
              </a:buClr>
              <a:buSzPts val="1200"/>
              <a:buChar char="●"/>
            </a:pPr>
            <a:r>
              <a:rPr lang="en" sz="1200">
                <a:solidFill>
                  <a:srgbClr val="666666"/>
                </a:solidFill>
              </a:rPr>
              <a:t>default - indică folosirea implicită a track-ului care conține acest atribut. Dacă niciun track nu are setat acest atribut, fișierul media va fi redat fără afișare vreunui set de mesaje (dacă utilizatorul nu alege un track din listă, între timp).</a:t>
            </a:r>
            <a:endParaRPr sz="1200">
              <a:solidFill>
                <a:srgbClr val="666666"/>
              </a:solidFill>
            </a:endParaRPr>
          </a:p>
        </p:txBody>
      </p:sp>
      <p:sp>
        <p:nvSpPr>
          <p:cNvPr id="1242" name="Google Shape;1242;p97"/>
          <p:cNvSpPr txBox="1"/>
          <p:nvPr/>
        </p:nvSpPr>
        <p:spPr>
          <a:xfrm>
            <a:off x="398475" y="3417325"/>
            <a:ext cx="8456400" cy="1219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video</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controls</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source</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src</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"videoclip.mp4"</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type</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"video/mp4"</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source</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src</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"videoclip.ogv"</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type</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"video/ogv"</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track</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default</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src</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"mesaje_ro.vtt"</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kind</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"captions"</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srclang</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"ro"</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label</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"romana"</a:t>
            </a: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track</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src</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"mesaje_en.vtt"</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kind</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"captions"</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srclang</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"en"</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label</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"engleza"</a:t>
            </a: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video</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50">
              <a:solidFill>
                <a:srgbClr val="1F217D"/>
              </a:solidFill>
              <a:highlight>
                <a:srgbClr val="FFFFFE"/>
              </a:highlight>
              <a:latin typeface="Courier New"/>
              <a:ea typeface="Courier New"/>
              <a:cs typeface="Courier New"/>
              <a:sym typeface="Courier New"/>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246" name="Shape 1246"/>
        <p:cNvGrpSpPr/>
        <p:nvPr/>
      </p:nvGrpSpPr>
      <p:grpSpPr>
        <a:xfrm>
          <a:off x="0" y="0"/>
          <a:ext cx="0" cy="0"/>
          <a:chOff x="0" y="0"/>
          <a:chExt cx="0" cy="0"/>
        </a:xfrm>
      </p:grpSpPr>
      <p:sp>
        <p:nvSpPr>
          <p:cNvPr id="1247" name="Google Shape;1247;p98"/>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 WebVTT</a:t>
            </a:r>
            <a:endParaRPr/>
          </a:p>
        </p:txBody>
      </p:sp>
      <p:sp>
        <p:nvSpPr>
          <p:cNvPr id="1248" name="Google Shape;1248;p98"/>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50" name="Google Shape;1250;p98">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1251" name="Google Shape;1251;p98"/>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1252" name="Google Shape;1252;p98"/>
          <p:cNvSpPr txBox="1"/>
          <p:nvPr/>
        </p:nvSpPr>
        <p:spPr>
          <a:xfrm>
            <a:off x="317150" y="905800"/>
            <a:ext cx="8520600" cy="25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Standardul pentru fișiere cu mesaje (în format vtt) asociate elementelor media poartă numele WebVTT (Web Video Text Tracks Format). </a:t>
            </a:r>
            <a:endParaRPr sz="1100">
              <a:solidFill>
                <a:srgbClr val="666666"/>
              </a:solidFill>
            </a:endParaRPr>
          </a:p>
          <a:p>
            <a:pPr indent="0" lvl="0" marL="0" rtl="0" algn="l">
              <a:spcBef>
                <a:spcPts val="0"/>
              </a:spcBef>
              <a:spcAft>
                <a:spcPts val="0"/>
              </a:spcAft>
              <a:buNone/>
            </a:pPr>
            <a:r>
              <a:rPr lang="en" sz="1100">
                <a:solidFill>
                  <a:srgbClr val="666666"/>
                </a:solidFill>
              </a:rPr>
              <a:t>Un fișier VTT are următorul format (se va prezenta o variantă simplificată pentru acest curs):</a:t>
            </a:r>
            <a:endParaRPr sz="1100">
              <a:solidFill>
                <a:srgbClr val="666666"/>
              </a:solidFill>
            </a:endParaRPr>
          </a:p>
          <a:p>
            <a:pPr indent="-298450" lvl="0" marL="457200" rtl="0" algn="l">
              <a:spcBef>
                <a:spcPts val="0"/>
              </a:spcBef>
              <a:spcAft>
                <a:spcPts val="0"/>
              </a:spcAft>
              <a:buClr>
                <a:srgbClr val="666666"/>
              </a:buClr>
              <a:buSzPts val="1100"/>
              <a:buChar char="●"/>
            </a:pPr>
            <a:r>
              <a:rPr lang="en" sz="1100">
                <a:solidFill>
                  <a:srgbClr val="666666"/>
                </a:solidFill>
              </a:rPr>
              <a:t>începe cu o linie pe care scrie "WEBVTT" urmat de două linii noi</a:t>
            </a:r>
            <a:endParaRPr sz="1100">
              <a:solidFill>
                <a:srgbClr val="666666"/>
              </a:solidFill>
            </a:endParaRPr>
          </a:p>
          <a:p>
            <a:pPr indent="-298450" lvl="0" marL="457200" rtl="0" algn="l">
              <a:spcBef>
                <a:spcPts val="0"/>
              </a:spcBef>
              <a:spcAft>
                <a:spcPts val="0"/>
              </a:spcAft>
              <a:buClr>
                <a:srgbClr val="666666"/>
              </a:buClr>
              <a:buSzPts val="1100"/>
              <a:buChar char="●"/>
            </a:pPr>
            <a:r>
              <a:rPr lang="en" sz="1100">
                <a:solidFill>
                  <a:srgbClr val="666666"/>
                </a:solidFill>
              </a:rPr>
              <a:t>continuă cu o înșiruire de declarări de mesaje de afișat în timpul redării conținutului media. Formatul unui mesaj este:</a:t>
            </a:r>
            <a:endParaRPr sz="1100">
              <a:solidFill>
                <a:srgbClr val="666666"/>
              </a:solidFill>
            </a:endParaRPr>
          </a:p>
          <a:p>
            <a:pPr indent="-298450" lvl="1" marL="914400" rtl="0" algn="l">
              <a:spcBef>
                <a:spcPts val="0"/>
              </a:spcBef>
              <a:spcAft>
                <a:spcPts val="0"/>
              </a:spcAft>
              <a:buClr>
                <a:srgbClr val="666666"/>
              </a:buClr>
              <a:buSzPts val="1100"/>
              <a:buChar char="○"/>
            </a:pPr>
            <a:r>
              <a:rPr lang="en" sz="1100">
                <a:solidFill>
                  <a:srgbClr val="666666"/>
                </a:solidFill>
              </a:rPr>
              <a:t>intervalul de timp în care se afișează mesajul, specificat în ore minute și secunde cu sintaxa: hh:mm:ss.ms --&gt; hh:mm:ss.ms</a:t>
            </a:r>
            <a:endParaRPr sz="1100">
              <a:solidFill>
                <a:srgbClr val="666666"/>
              </a:solidFill>
            </a:endParaRPr>
          </a:p>
          <a:p>
            <a:pPr indent="-298450" lvl="1" marL="914400" rtl="0" algn="l">
              <a:spcBef>
                <a:spcPts val="0"/>
              </a:spcBef>
              <a:spcAft>
                <a:spcPts val="0"/>
              </a:spcAft>
              <a:buClr>
                <a:srgbClr val="666666"/>
              </a:buClr>
              <a:buSzPts val="1100"/>
              <a:buChar char="○"/>
            </a:pPr>
            <a:r>
              <a:rPr lang="en" sz="1100">
                <a:solidFill>
                  <a:srgbClr val="666666"/>
                </a:solidFill>
              </a:rPr>
              <a:t>pe același rând cu intervalul, opțiuni de afișare (de exemplu, de aliniere)</a:t>
            </a:r>
            <a:endParaRPr sz="1100">
              <a:solidFill>
                <a:srgbClr val="666666"/>
              </a:solidFill>
            </a:endParaRPr>
          </a:p>
          <a:p>
            <a:pPr indent="-298450" lvl="1" marL="914400" rtl="0" algn="l">
              <a:spcBef>
                <a:spcPts val="0"/>
              </a:spcBef>
              <a:spcAft>
                <a:spcPts val="0"/>
              </a:spcAft>
              <a:buClr>
                <a:srgbClr val="666666"/>
              </a:buClr>
              <a:buSzPts val="1100"/>
              <a:buChar char="○"/>
            </a:pPr>
            <a:r>
              <a:rPr lang="en" sz="1100">
                <a:solidFill>
                  <a:srgbClr val="666666"/>
                </a:solidFill>
              </a:rPr>
              <a:t>mesajul de afișat</a:t>
            </a:r>
            <a:endParaRPr sz="1100">
              <a:solidFill>
                <a:srgbClr val="666666"/>
              </a:solidFill>
            </a:endParaRPr>
          </a:p>
          <a:p>
            <a:pPr indent="-298450" lvl="1" marL="914400" rtl="0" algn="l">
              <a:spcBef>
                <a:spcPts val="0"/>
              </a:spcBef>
              <a:spcAft>
                <a:spcPts val="0"/>
              </a:spcAft>
              <a:buClr>
                <a:srgbClr val="666666"/>
              </a:buClr>
              <a:buSzPts val="1100"/>
              <a:buChar char="○"/>
            </a:pPr>
            <a:r>
              <a:rPr lang="en" sz="1100">
                <a:solidFill>
                  <a:srgbClr val="666666"/>
                </a:solidFill>
              </a:rPr>
              <a:t>o linie nouă care delimitează două declarări</a:t>
            </a:r>
            <a:endParaRPr sz="1100">
              <a:solidFill>
                <a:srgbClr val="666666"/>
              </a:solidFill>
            </a:endParaRPr>
          </a:p>
          <a:p>
            <a:pPr indent="-298450" lvl="0" marL="457200" rtl="0" algn="l">
              <a:spcBef>
                <a:spcPts val="0"/>
              </a:spcBef>
              <a:spcAft>
                <a:spcPts val="0"/>
              </a:spcAft>
              <a:buClr>
                <a:srgbClr val="666666"/>
              </a:buClr>
              <a:buSzPts val="1100"/>
              <a:buChar char="●"/>
            </a:pPr>
            <a:r>
              <a:rPr lang="en" sz="1100">
                <a:solidFill>
                  <a:srgbClr val="666666"/>
                </a:solidFill>
              </a:rPr>
              <a:t>linii de comentarii care încep cu cuvântul cheie "NOTE"</a:t>
            </a:r>
            <a:endParaRPr sz="1100">
              <a:solidFill>
                <a:srgbClr val="666666"/>
              </a:solidFill>
            </a:endParaRPr>
          </a:p>
          <a:p>
            <a:pPr indent="0" lvl="0" marL="0" rtl="0" algn="l">
              <a:spcBef>
                <a:spcPts val="0"/>
              </a:spcBef>
              <a:spcAft>
                <a:spcPts val="0"/>
              </a:spcAft>
              <a:buNone/>
            </a:pPr>
            <a:r>
              <a:rPr lang="en" sz="1100">
                <a:solidFill>
                  <a:srgbClr val="666666"/>
                </a:solidFill>
              </a:rPr>
              <a:t>Mesajele pot cuprinde unele taguri, precum b, i, u etc. Atenție, momentan browserele suportă în mod limitat opțiunile oferite de acest format.</a:t>
            </a:r>
            <a:endParaRPr sz="1100">
              <a:solidFill>
                <a:srgbClr val="666666"/>
              </a:solidFill>
            </a:endParaRPr>
          </a:p>
          <a:p>
            <a:pPr indent="0" lvl="0" marL="0" rtl="0" algn="l">
              <a:spcBef>
                <a:spcPts val="0"/>
              </a:spcBef>
              <a:spcAft>
                <a:spcPts val="0"/>
              </a:spcAft>
              <a:buNone/>
            </a:pPr>
            <a:r>
              <a:rPr lang="en" sz="1100">
                <a:solidFill>
                  <a:srgbClr val="666666"/>
                </a:solidFill>
              </a:rPr>
              <a:t>Puteți crea ușor fișiere VTT cu </a:t>
            </a:r>
            <a:r>
              <a:rPr lang="en" sz="1100" u="sng">
                <a:solidFill>
                  <a:schemeClr val="hlink"/>
                </a:solidFill>
                <a:hlinkClick r:id="rId5"/>
              </a:rPr>
              <a:t>https://www.vtt-creator.com/</a:t>
            </a:r>
            <a:r>
              <a:rPr lang="en" sz="1100">
                <a:solidFill>
                  <a:srgbClr val="666666"/>
                </a:solidFill>
              </a:rPr>
              <a:t>.</a:t>
            </a:r>
            <a:endParaRPr sz="1100">
              <a:solidFill>
                <a:srgbClr val="666666"/>
              </a:solidFill>
            </a:endParaRPr>
          </a:p>
        </p:txBody>
      </p:sp>
      <p:sp>
        <p:nvSpPr>
          <p:cNvPr id="1253" name="Google Shape;1253;p98"/>
          <p:cNvSpPr txBox="1"/>
          <p:nvPr/>
        </p:nvSpPr>
        <p:spPr>
          <a:xfrm>
            <a:off x="1617675" y="3452200"/>
            <a:ext cx="3339900" cy="1311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highlight>
                  <a:srgbClr val="FFFFFE"/>
                </a:highlight>
                <a:latin typeface="Courier New"/>
                <a:ea typeface="Courier New"/>
                <a:cs typeface="Courier New"/>
                <a:sym typeface="Courier New"/>
              </a:rPr>
              <a:t>WEBVTT</a:t>
            </a:r>
            <a:endParaRPr sz="1050">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50">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highlight>
                  <a:srgbClr val="FFFFFE"/>
                </a:highlight>
                <a:latin typeface="Courier New"/>
                <a:ea typeface="Courier New"/>
                <a:cs typeface="Courier New"/>
                <a:sym typeface="Courier New"/>
              </a:rPr>
              <a:t>00:00.000 --&gt; 00:03.000</a:t>
            </a:r>
            <a:endParaRPr sz="1050">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highlight>
                  <a:srgbClr val="FFFFFE"/>
                </a:highlight>
                <a:latin typeface="Courier New"/>
                <a:ea typeface="Courier New"/>
                <a:cs typeface="Courier New"/>
                <a:sym typeface="Courier New"/>
              </a:rPr>
              <a:t>Un &lt;b&gt;mesaj&lt;/b&gt;.</a:t>
            </a:r>
            <a:endParaRPr sz="1050">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50">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highlight>
                  <a:srgbClr val="FFFFFE"/>
                </a:highlight>
                <a:latin typeface="Courier New"/>
                <a:ea typeface="Courier New"/>
                <a:cs typeface="Courier New"/>
                <a:sym typeface="Courier New"/>
              </a:rPr>
              <a:t>00:03.000 --&gt; 00:07.000</a:t>
            </a:r>
            <a:endParaRPr sz="1050">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highlight>
                  <a:srgbClr val="FFFFFE"/>
                </a:highlight>
                <a:latin typeface="Courier New"/>
                <a:ea typeface="Courier New"/>
                <a:cs typeface="Courier New"/>
                <a:sym typeface="Courier New"/>
              </a:rPr>
              <a:t>Un alt exemplu de mesaj &lt;i&gt;vtt&lt;/i&gt;. </a:t>
            </a:r>
            <a:endParaRPr sz="1050">
              <a:highlight>
                <a:srgbClr val="FFFFFE"/>
              </a:highlight>
              <a:latin typeface="Courier New"/>
              <a:ea typeface="Courier New"/>
              <a:cs typeface="Courier New"/>
              <a:sym typeface="Courier New"/>
            </a:endParaRPr>
          </a:p>
        </p:txBody>
      </p:sp>
      <p:sp>
        <p:nvSpPr>
          <p:cNvPr id="1254" name="Google Shape;1254;p98"/>
          <p:cNvSpPr txBox="1"/>
          <p:nvPr/>
        </p:nvSpPr>
        <p:spPr>
          <a:xfrm>
            <a:off x="413825" y="3807825"/>
            <a:ext cx="1006500" cy="3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Exemplu:</a:t>
            </a:r>
            <a:endParaRPr>
              <a:solidFill>
                <a:srgbClr val="666666"/>
              </a:solidFill>
            </a:endParaRPr>
          </a:p>
        </p:txBody>
      </p:sp>
      <p:sp>
        <p:nvSpPr>
          <p:cNvPr id="1255" name="Google Shape;1255;p98"/>
          <p:cNvSpPr txBox="1"/>
          <p:nvPr/>
        </p:nvSpPr>
        <p:spPr>
          <a:xfrm>
            <a:off x="5582625" y="3685825"/>
            <a:ext cx="2657700" cy="650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Puteți valida fișiere VTT cu:</a:t>
            </a:r>
            <a:endParaRPr>
              <a:solidFill>
                <a:srgbClr val="666666"/>
              </a:solidFill>
            </a:endParaRPr>
          </a:p>
          <a:p>
            <a:pPr indent="0" lvl="0" marL="0" rtl="0" algn="l">
              <a:spcBef>
                <a:spcPts val="0"/>
              </a:spcBef>
              <a:spcAft>
                <a:spcPts val="0"/>
              </a:spcAft>
              <a:buNone/>
            </a:pPr>
            <a:r>
              <a:rPr lang="en" u="sng">
                <a:solidFill>
                  <a:schemeClr val="hlink"/>
                </a:solidFill>
                <a:hlinkClick r:id="rId6"/>
              </a:rPr>
              <a:t>https://quuz.org/webvtt/</a:t>
            </a:r>
            <a:endParaRPr>
              <a:solidFill>
                <a:srgbClr val="666666"/>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259" name="Shape 1259"/>
        <p:cNvGrpSpPr/>
        <p:nvPr/>
      </p:nvGrpSpPr>
      <p:grpSpPr>
        <a:xfrm>
          <a:off x="0" y="0"/>
          <a:ext cx="0" cy="0"/>
          <a:chOff x="0" y="0"/>
          <a:chExt cx="0" cy="0"/>
        </a:xfrm>
      </p:grpSpPr>
      <p:sp>
        <p:nvSpPr>
          <p:cNvPr id="1260" name="Google Shape;1260;p99"/>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 VTT local</a:t>
            </a:r>
            <a:endParaRPr/>
          </a:p>
        </p:txBody>
      </p:sp>
      <p:sp>
        <p:nvSpPr>
          <p:cNvPr id="1261" name="Google Shape;1261;p99"/>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9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63" name="Google Shape;1263;p99">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1264" name="Google Shape;1264;p99"/>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1265" name="Google Shape;1265;p99"/>
          <p:cNvSpPr txBox="1"/>
          <p:nvPr/>
        </p:nvSpPr>
        <p:spPr>
          <a:xfrm>
            <a:off x="317150" y="1134400"/>
            <a:ext cx="8520600" cy="182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Pe unele browsere este posibil să nu puteți încărca un fișier specificat cu cale relativă în &lt;track&gt; în mod </a:t>
            </a:r>
            <a:r>
              <a:rPr b="1" lang="en" sz="1200">
                <a:solidFill>
                  <a:srgbClr val="666666"/>
                </a:solidFill>
              </a:rPr>
              <a:t>local </a:t>
            </a:r>
            <a:r>
              <a:rPr lang="en" sz="1200">
                <a:solidFill>
                  <a:srgbClr val="666666"/>
                </a:solidFill>
              </a:rPr>
              <a:t>(dacă site-ul ar fi pus pe un server, ar merge), din cauza CORS (Cross-Origin Resource Sharing). </a:t>
            </a:r>
            <a:r>
              <a:rPr i="1" lang="en" sz="1200">
                <a:solidFill>
                  <a:srgbClr val="999999"/>
                </a:solidFill>
              </a:rPr>
              <a:t>Notă: vom discuta mai pe larg despre CORS într-un curs viitor</a:t>
            </a:r>
            <a:r>
              <a:rPr lang="en" sz="1200">
                <a:solidFill>
                  <a:srgbClr val="666666"/>
                </a:solidFill>
              </a:rPr>
              <a:t>. Pe astfel de browsere, fișierul din track nu e downloadat automat, ci e încărcat de playerul încorporat în browser, practic făcând o cerere nouă.</a:t>
            </a:r>
            <a:endParaRPr sz="1200">
              <a:solidFill>
                <a:srgbClr val="666666"/>
              </a:solidFill>
            </a:endParaRPr>
          </a:p>
          <a:p>
            <a:pPr indent="0" lvl="0" marL="0" rtl="0" algn="l">
              <a:spcBef>
                <a:spcPts val="0"/>
              </a:spcBef>
              <a:spcAft>
                <a:spcPts val="0"/>
              </a:spcAft>
              <a:buNone/>
            </a:pPr>
            <a:r>
              <a:rPr lang="en" sz="1200">
                <a:solidFill>
                  <a:srgbClr val="666666"/>
                </a:solidFill>
              </a:rPr>
              <a:t>Pentru a testa mesajele din track local, putem face o conversie în formatul base64, folosind </a:t>
            </a:r>
            <a:r>
              <a:rPr lang="en" sz="1200" u="sng">
                <a:solidFill>
                  <a:schemeClr val="hlink"/>
                </a:solidFill>
                <a:hlinkClick r:id="rId5"/>
              </a:rPr>
              <a:t>https://base64.guru/converter/encode/file</a:t>
            </a:r>
            <a:r>
              <a:rPr lang="en" sz="1200">
                <a:solidFill>
                  <a:srgbClr val="666666"/>
                </a:solidFill>
              </a:rPr>
              <a:t> (uploadați fișierul vtt și copiați conversia atributul src al track-ului conform exemplului de mai jos. Am marcat cu background verzui rezultatul conversiei, care trebuie precedată în valoarea atributului src de "</a:t>
            </a:r>
            <a:r>
              <a:rPr lang="en" sz="1200">
                <a:solidFill>
                  <a:srgbClr val="666666"/>
                </a:solidFill>
                <a:latin typeface="Courier New"/>
                <a:ea typeface="Courier New"/>
                <a:cs typeface="Courier New"/>
                <a:sym typeface="Courier New"/>
              </a:rPr>
              <a:t>data:image/png;base64, </a:t>
            </a:r>
            <a:r>
              <a:rPr lang="en" sz="1200">
                <a:solidFill>
                  <a:srgbClr val="666666"/>
                </a:solidFill>
              </a:rPr>
              <a:t>"</a:t>
            </a:r>
            <a:endParaRPr sz="1200">
              <a:solidFill>
                <a:srgbClr val="666666"/>
              </a:solidFill>
            </a:endParaRPr>
          </a:p>
        </p:txBody>
      </p:sp>
      <p:sp>
        <p:nvSpPr>
          <p:cNvPr id="1266" name="Google Shape;1266;p99"/>
          <p:cNvSpPr txBox="1"/>
          <p:nvPr/>
        </p:nvSpPr>
        <p:spPr>
          <a:xfrm>
            <a:off x="349250" y="3045200"/>
            <a:ext cx="8456400" cy="1718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video</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controls</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source</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src</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"videoclip.mp4"</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type</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"video/mp4"</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source</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src</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"videoclip.ogv"</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type</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"video/ogv"</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track</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default</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src</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"data:image/png;base64, </a:t>
            </a:r>
            <a:r>
              <a:rPr lang="en" sz="1050">
                <a:solidFill>
                  <a:srgbClr val="AC9037"/>
                </a:solidFill>
                <a:highlight>
                  <a:srgbClr val="D9EAD3"/>
                </a:highlight>
                <a:latin typeface="Courier New"/>
                <a:ea typeface="Courier New"/>
                <a:cs typeface="Courier New"/>
                <a:sym typeface="Courier New"/>
              </a:rPr>
              <a:t>V0VCVlRUIC0gU29tZSB0aXRsZQoKMDA6MDAuMDAwIC0tPiAwMDowMy4wMDAKbyBzxIMgcHJpbmQgbXVsyJtpIMiZb2FyZWNpIS4uLi4uCgowMDowMy4wMDAgLS0+IDAwOjA3LjAwMAp1bmRlIHBsZWNhdGksIG3Eg8SDxIPEg8SDxIM/IS4uLi4KCjAwOjA5LjAwMCAtLT4gMDA6MTQuMDAwCkNoacibISBDaGnImyEgQ2hpyJshIENoacibISAKCjAwOjE0LjUwMCAtLT4gMDA6MTkuMDAwCk1pYXUhIERlemFtxINnaXJlLi4uLgoK</a:t>
            </a:r>
            <a:r>
              <a:rPr lang="en" sz="1050">
                <a:solidFill>
                  <a:srgbClr val="AC9037"/>
                </a:solidFill>
                <a:highlight>
                  <a:srgbClr val="FFFFFE"/>
                </a:highlight>
                <a:latin typeface="Courier New"/>
                <a:ea typeface="Courier New"/>
                <a:cs typeface="Courier New"/>
                <a:sym typeface="Courier New"/>
              </a:rPr>
              <a:t>"</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kind</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"captions"</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srclang</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"ro"</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label</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"romana"</a:t>
            </a: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video</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850">
              <a:solidFill>
                <a:srgbClr val="1F217D"/>
              </a:solidFill>
              <a:highlight>
                <a:srgbClr val="FFFFFE"/>
              </a:highlight>
              <a:latin typeface="Courier New"/>
              <a:ea typeface="Courier New"/>
              <a:cs typeface="Courier New"/>
              <a:sym typeface="Courier New"/>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270" name="Shape 1270"/>
        <p:cNvGrpSpPr/>
        <p:nvPr/>
      </p:nvGrpSpPr>
      <p:grpSpPr>
        <a:xfrm>
          <a:off x="0" y="0"/>
          <a:ext cx="0" cy="0"/>
          <a:chOff x="0" y="0"/>
          <a:chExt cx="0" cy="0"/>
        </a:xfrm>
      </p:grpSpPr>
      <p:sp>
        <p:nvSpPr>
          <p:cNvPr id="1271" name="Google Shape;1271;p100"/>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 tagul &lt;iframe&gt;</a:t>
            </a:r>
            <a:endParaRPr/>
          </a:p>
        </p:txBody>
      </p:sp>
      <p:sp>
        <p:nvSpPr>
          <p:cNvPr id="1272" name="Google Shape;1272;p100"/>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74" name="Google Shape;1274;p100">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1275" name="Google Shape;1275;p100"/>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1276" name="Google Shape;1276;p100"/>
          <p:cNvSpPr txBox="1"/>
          <p:nvPr/>
        </p:nvSpPr>
        <p:spPr>
          <a:xfrm>
            <a:off x="317150" y="1134400"/>
            <a:ext cx="8520600" cy="65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Tagul &lt;iframe&gt;&lt;/iframe&gt; creează o zonă în document în care pot fi afișate resurse externe (de la alt URL), precum pagini web, imagini, videoclipuri, aplicații (reclame, bannere etc.) dar care creează un context diferit de cel curent. URL-ul resursei este specificat în atributul src.</a:t>
            </a:r>
            <a:endParaRPr sz="1100">
              <a:solidFill>
                <a:srgbClr val="666666"/>
              </a:solidFill>
            </a:endParaRPr>
          </a:p>
        </p:txBody>
      </p:sp>
      <p:sp>
        <p:nvSpPr>
          <p:cNvPr id="1277" name="Google Shape;1277;p100"/>
          <p:cNvSpPr txBox="1"/>
          <p:nvPr/>
        </p:nvSpPr>
        <p:spPr>
          <a:xfrm>
            <a:off x="317150" y="2150825"/>
            <a:ext cx="85206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666666"/>
              </a:solidFill>
            </a:endParaRPr>
          </a:p>
        </p:txBody>
      </p:sp>
      <p:sp>
        <p:nvSpPr>
          <p:cNvPr id="1278" name="Google Shape;1278;p100"/>
          <p:cNvSpPr txBox="1"/>
          <p:nvPr/>
        </p:nvSpPr>
        <p:spPr>
          <a:xfrm>
            <a:off x="317150" y="3094750"/>
            <a:ext cx="8520600" cy="97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Observați atributul name prin care putem identifica iframe-ul în tagurile &lt;a&gt;. Dacă vrem să deschidem un link în iframe setăm atributul target cu valoarea egală cu numele iframe-ului. De exemplu, șă presupunem că linkul următor, a fost adăugat în documentul care conține iframe-ul:</a:t>
            </a:r>
            <a:endParaRPr sz="1100">
              <a:solidFill>
                <a:srgbClr val="666666"/>
              </a:solidFill>
            </a:endParaRPr>
          </a:p>
          <a:p>
            <a:pPr indent="0" lvl="0" marL="0" rtl="0" algn="l">
              <a:spcBef>
                <a:spcPts val="0"/>
              </a:spcBef>
              <a:spcAft>
                <a:spcPts val="0"/>
              </a:spcAft>
              <a:buNone/>
            </a:pPr>
            <a:r>
              <a:rPr lang="en" sz="1100">
                <a:solidFill>
                  <a:srgbClr val="666666"/>
                </a:solidFill>
                <a:latin typeface="Courier New"/>
                <a:ea typeface="Courier New"/>
                <a:cs typeface="Courier New"/>
                <a:sym typeface="Courier New"/>
              </a:rPr>
              <a:t>&lt;a href="pag.html" target="ifr"&gt;Link care se deschide in iframe-ul ifr&lt;/a&gt;</a:t>
            </a:r>
            <a:endParaRPr sz="1100">
              <a:solidFill>
                <a:srgbClr val="666666"/>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666666"/>
                </a:solidFill>
              </a:rPr>
              <a:t>La click pe el, pagina pag.html se va deschide in interiorul iframe-ului cu numele </a:t>
            </a:r>
            <a:r>
              <a:rPr i="1" lang="en" sz="1100">
                <a:solidFill>
                  <a:srgbClr val="666666"/>
                </a:solidFill>
              </a:rPr>
              <a:t>ifr</a:t>
            </a:r>
            <a:r>
              <a:rPr lang="en" sz="1100">
                <a:solidFill>
                  <a:srgbClr val="666666"/>
                </a:solidFill>
              </a:rPr>
              <a:t>.</a:t>
            </a:r>
            <a:endParaRPr sz="1100">
              <a:solidFill>
                <a:srgbClr val="666666"/>
              </a:solidFill>
            </a:endParaRPr>
          </a:p>
          <a:p>
            <a:pPr indent="0" lvl="0" marL="0" rtl="0" algn="l">
              <a:spcBef>
                <a:spcPts val="0"/>
              </a:spcBef>
              <a:spcAft>
                <a:spcPts val="0"/>
              </a:spcAft>
              <a:buClr>
                <a:schemeClr val="dk1"/>
              </a:buClr>
              <a:buSzPts val="1100"/>
              <a:buFont typeface="Arial"/>
              <a:buNone/>
            </a:pPr>
            <a:r>
              <a:t/>
            </a:r>
            <a:endParaRPr sz="1100">
              <a:solidFill>
                <a:srgbClr val="666666"/>
              </a:solidFill>
            </a:endParaRPr>
          </a:p>
          <a:p>
            <a:pPr indent="0" lvl="0" marL="0" rtl="0" algn="l">
              <a:spcBef>
                <a:spcPts val="0"/>
              </a:spcBef>
              <a:spcAft>
                <a:spcPts val="0"/>
              </a:spcAft>
              <a:buClr>
                <a:schemeClr val="dk1"/>
              </a:buClr>
              <a:buSzPts val="1100"/>
              <a:buFont typeface="Arial"/>
              <a:buNone/>
            </a:pPr>
            <a:r>
              <a:t/>
            </a:r>
            <a:endParaRPr sz="1100">
              <a:solidFill>
                <a:srgbClr val="666666"/>
              </a:solidFill>
            </a:endParaRPr>
          </a:p>
          <a:p>
            <a:pPr indent="0" lvl="0" marL="0" rtl="0" algn="l">
              <a:spcBef>
                <a:spcPts val="0"/>
              </a:spcBef>
              <a:spcAft>
                <a:spcPts val="0"/>
              </a:spcAft>
              <a:buNone/>
            </a:pPr>
            <a:r>
              <a:t/>
            </a:r>
            <a:endParaRPr sz="1100">
              <a:solidFill>
                <a:srgbClr val="666666"/>
              </a:solidFill>
            </a:endParaRPr>
          </a:p>
        </p:txBody>
      </p:sp>
      <p:sp>
        <p:nvSpPr>
          <p:cNvPr id="1279" name="Google Shape;1279;p100"/>
          <p:cNvSpPr txBox="1"/>
          <p:nvPr/>
        </p:nvSpPr>
        <p:spPr>
          <a:xfrm>
            <a:off x="311700" y="1857775"/>
            <a:ext cx="1396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Exemplu:</a:t>
            </a:r>
            <a:endParaRPr sz="1200">
              <a:solidFill>
                <a:srgbClr val="666666"/>
              </a:solidFill>
            </a:endParaRPr>
          </a:p>
        </p:txBody>
      </p:sp>
      <p:sp>
        <p:nvSpPr>
          <p:cNvPr id="1280" name="Google Shape;1280;p100"/>
          <p:cNvSpPr txBox="1"/>
          <p:nvPr/>
        </p:nvSpPr>
        <p:spPr>
          <a:xfrm>
            <a:off x="375750" y="2238425"/>
            <a:ext cx="5574000" cy="485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iframe</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src</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"https://html.spec.whatwg.org/"</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name</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"ifr"</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Text care se afișează daca browserul nu suportă iframes.</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iframe</a:t>
            </a:r>
            <a:r>
              <a:rPr lang="en" sz="10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p:txBody>
      </p:sp>
      <p:pic>
        <p:nvPicPr>
          <p:cNvPr id="1281" name="Google Shape;1281;p100"/>
          <p:cNvPicPr preferRelativeResize="0"/>
          <p:nvPr/>
        </p:nvPicPr>
        <p:blipFill>
          <a:blip r:embed="rId5">
            <a:alphaModFix/>
          </a:blip>
          <a:stretch>
            <a:fillRect/>
          </a:stretch>
        </p:blipFill>
        <p:spPr>
          <a:xfrm>
            <a:off x="6204443" y="1737796"/>
            <a:ext cx="2627853" cy="1418100"/>
          </a:xfrm>
          <a:prstGeom prst="rect">
            <a:avLst/>
          </a:prstGeom>
          <a:noFill/>
          <a:ln>
            <a:noFill/>
          </a:ln>
        </p:spPr>
      </p:pic>
      <p:sp>
        <p:nvSpPr>
          <p:cNvPr id="1282" name="Google Shape;1282;p100"/>
          <p:cNvSpPr txBox="1"/>
          <p:nvPr/>
        </p:nvSpPr>
        <p:spPr>
          <a:xfrm>
            <a:off x="311700" y="4069509"/>
            <a:ext cx="8520600" cy="8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Se pot scrie linkuri (tagul &lt;a&gt;) astfel încât, dacă linkul se găsește într-o pagină deschisă în iframe, și dorim la click pe el ca resursa să nu se deschidă în iframe ci în contextul care îl cuprinde, avem două variante:</a:t>
            </a:r>
            <a:endParaRPr sz="1100">
              <a:solidFill>
                <a:srgbClr val="666666"/>
              </a:solidFill>
            </a:endParaRPr>
          </a:p>
          <a:p>
            <a:pPr indent="-298450" lvl="0" marL="457200" rtl="0" algn="l">
              <a:spcBef>
                <a:spcPts val="0"/>
              </a:spcBef>
              <a:spcAft>
                <a:spcPts val="0"/>
              </a:spcAft>
              <a:buClr>
                <a:srgbClr val="666666"/>
              </a:buClr>
              <a:buSzPts val="1100"/>
              <a:buChar char="●"/>
            </a:pPr>
            <a:r>
              <a:rPr lang="en" sz="1100">
                <a:solidFill>
                  <a:srgbClr val="666666"/>
                </a:solidFill>
              </a:rPr>
              <a:t>&lt;a target="_parent" href="..."&gt;Deschide în contextul imediat următor (frame-ul parinte) care cuprinde iframe-ul&lt;/a&gt;</a:t>
            </a:r>
            <a:endParaRPr sz="1100">
              <a:solidFill>
                <a:srgbClr val="666666"/>
              </a:solidFill>
            </a:endParaRPr>
          </a:p>
          <a:p>
            <a:pPr indent="-298450" lvl="0" marL="457200" rtl="0" algn="l">
              <a:spcBef>
                <a:spcPts val="0"/>
              </a:spcBef>
              <a:spcAft>
                <a:spcPts val="0"/>
              </a:spcAft>
              <a:buClr>
                <a:srgbClr val="666666"/>
              </a:buClr>
              <a:buSzPts val="1100"/>
              <a:buChar char="●"/>
            </a:pPr>
            <a:r>
              <a:rPr lang="en" sz="1100">
                <a:solidFill>
                  <a:srgbClr val="666666"/>
                </a:solidFill>
              </a:rPr>
              <a:t>&lt;a target="_top" href="..."&gt;Deschide linkul în contextul cel mai de sus (fereastra în sine)&lt;/a&gt;</a:t>
            </a:r>
            <a:endParaRPr sz="1100">
              <a:solidFill>
                <a:srgbClr val="666666"/>
              </a:solidFill>
            </a:endParaRPr>
          </a:p>
          <a:p>
            <a:pPr indent="0" lvl="0" marL="0" rtl="0" algn="l">
              <a:spcBef>
                <a:spcPts val="0"/>
              </a:spcBef>
              <a:spcAft>
                <a:spcPts val="0"/>
              </a:spcAft>
              <a:buClr>
                <a:schemeClr val="dk1"/>
              </a:buClr>
              <a:buSzPts val="1100"/>
              <a:buFont typeface="Arial"/>
              <a:buNone/>
            </a:pPr>
            <a:r>
              <a:t/>
            </a:r>
            <a:endParaRPr sz="1100">
              <a:solidFill>
                <a:srgbClr val="666666"/>
              </a:solidFill>
            </a:endParaRPr>
          </a:p>
          <a:p>
            <a:pPr indent="0" lvl="0" marL="0" rtl="0" algn="l">
              <a:spcBef>
                <a:spcPts val="0"/>
              </a:spcBef>
              <a:spcAft>
                <a:spcPts val="0"/>
              </a:spcAft>
              <a:buClr>
                <a:schemeClr val="dk1"/>
              </a:buClr>
              <a:buSzPts val="1100"/>
              <a:buFont typeface="Arial"/>
              <a:buNone/>
            </a:pPr>
            <a:r>
              <a:t/>
            </a:r>
            <a:endParaRPr sz="1100">
              <a:solidFill>
                <a:srgbClr val="666666"/>
              </a:solidFill>
            </a:endParaRPr>
          </a:p>
          <a:p>
            <a:pPr indent="0" lvl="0" marL="0" rtl="0" algn="l">
              <a:spcBef>
                <a:spcPts val="0"/>
              </a:spcBef>
              <a:spcAft>
                <a:spcPts val="0"/>
              </a:spcAft>
              <a:buNone/>
            </a:pPr>
            <a:r>
              <a:t/>
            </a:r>
            <a:endParaRPr sz="1100">
              <a:solidFill>
                <a:srgbClr val="666666"/>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286" name="Shape 1286"/>
        <p:cNvGrpSpPr/>
        <p:nvPr/>
      </p:nvGrpSpPr>
      <p:grpSpPr>
        <a:xfrm>
          <a:off x="0" y="0"/>
          <a:ext cx="0" cy="0"/>
          <a:chOff x="0" y="0"/>
          <a:chExt cx="0" cy="0"/>
        </a:xfrm>
      </p:grpSpPr>
      <p:sp>
        <p:nvSpPr>
          <p:cNvPr id="1287" name="Google Shape;1287;p101"/>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 tagurile widget</a:t>
            </a:r>
            <a:endParaRPr/>
          </a:p>
        </p:txBody>
      </p:sp>
      <p:sp>
        <p:nvSpPr>
          <p:cNvPr id="1288" name="Google Shape;1288;p101"/>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0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90" name="Google Shape;1290;p101">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hlinkClick/>
              </a:rPr>
              <a:t>▲</a:t>
            </a:r>
            <a:endParaRPr/>
          </a:p>
          <a:p>
            <a:pPr indent="0" lvl="0" marL="0" rtl="0" algn="ctr">
              <a:spcBef>
                <a:spcPts val="0"/>
              </a:spcBef>
              <a:spcAft>
                <a:spcPts val="0"/>
              </a:spcAft>
              <a:buNone/>
            </a:pPr>
            <a:r>
              <a:rPr lang="en" sz="700" u="sng">
                <a:solidFill>
                  <a:srgbClr val="0000FF"/>
                </a:solidFill>
                <a:hlinkClick>
                  <a:extLst>
                    <a:ext uri="{A12FA001-AC4F-418D-AE19-62706E023703}">
                      <ahyp:hlinkClr val="tx"/>
                    </a:ext>
                  </a:extLst>
                </a:hlinkClick>
              </a:rPr>
              <a:t>Cuprins</a:t>
            </a:r>
            <a:endParaRPr sz="700">
              <a:solidFill>
                <a:srgbClr val="0000FF"/>
              </a:solidFill>
            </a:endParaRPr>
          </a:p>
        </p:txBody>
      </p:sp>
      <p:sp>
        <p:nvSpPr>
          <p:cNvPr id="1291" name="Google Shape;1291;p101"/>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1292" name="Google Shape;1292;p101"/>
          <p:cNvSpPr txBox="1"/>
          <p:nvPr/>
        </p:nvSpPr>
        <p:spPr>
          <a:xfrm>
            <a:off x="311700" y="1012275"/>
            <a:ext cx="8520600" cy="30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Elementele de tip </a:t>
            </a:r>
            <a:r>
              <a:rPr b="1" i="1" lang="en">
                <a:solidFill>
                  <a:srgbClr val="666666"/>
                </a:solidFill>
              </a:rPr>
              <a:t>widget </a:t>
            </a:r>
            <a:r>
              <a:rPr lang="en">
                <a:solidFill>
                  <a:srgbClr val="666666"/>
                </a:solidFill>
              </a:rPr>
              <a:t>se folosesc în interfețele grafice pentru ca utilizatorul să poată interacționa cu aplicația, pentru a oferi input, pentru a da comenzi, pentru a controla conținutul afișat și modul de afișare. </a:t>
            </a:r>
            <a:endParaRPr>
              <a:solidFill>
                <a:srgbClr val="666666"/>
              </a:solidFill>
            </a:endParaRPr>
          </a:p>
          <a:p>
            <a:pPr indent="0" lvl="0" marL="0" rtl="0" algn="l">
              <a:spcBef>
                <a:spcPts val="0"/>
              </a:spcBef>
              <a:spcAft>
                <a:spcPts val="0"/>
              </a:spcAft>
              <a:buNone/>
            </a:pPr>
            <a:r>
              <a:t/>
            </a:r>
            <a:endParaRPr>
              <a:solidFill>
                <a:srgbClr val="666666"/>
              </a:solidFill>
            </a:endParaRPr>
          </a:p>
          <a:p>
            <a:pPr indent="0" lvl="0" marL="0" rtl="0" algn="l">
              <a:spcBef>
                <a:spcPts val="0"/>
              </a:spcBef>
              <a:spcAft>
                <a:spcPts val="0"/>
              </a:spcAft>
              <a:buNone/>
            </a:pPr>
            <a:r>
              <a:rPr lang="en">
                <a:solidFill>
                  <a:srgbClr val="666666"/>
                </a:solidFill>
              </a:rPr>
              <a:t>Majoritatea elementelor </a:t>
            </a:r>
            <a:r>
              <a:rPr i="1" lang="en">
                <a:solidFill>
                  <a:srgbClr val="666666"/>
                </a:solidFill>
              </a:rPr>
              <a:t>widget </a:t>
            </a:r>
            <a:r>
              <a:rPr lang="en">
                <a:solidFill>
                  <a:srgbClr val="666666"/>
                </a:solidFill>
              </a:rPr>
              <a:t>sunt elemente care apar în formulare (de aceea le vom discuta mai târziu).</a:t>
            </a:r>
            <a:endParaRPr>
              <a:solidFill>
                <a:srgbClr val="666666"/>
              </a:solidFill>
            </a:endParaRPr>
          </a:p>
          <a:p>
            <a:pPr indent="0" lvl="0" marL="0" rtl="0" algn="l">
              <a:spcBef>
                <a:spcPts val="0"/>
              </a:spcBef>
              <a:spcAft>
                <a:spcPts val="0"/>
              </a:spcAft>
              <a:buNone/>
            </a:pPr>
            <a:r>
              <a:t/>
            </a:r>
            <a:endParaRPr>
              <a:solidFill>
                <a:srgbClr val="666666"/>
              </a:solidFill>
            </a:endParaRPr>
          </a:p>
          <a:p>
            <a:pPr indent="0" lvl="0" marL="0" rtl="0" algn="l">
              <a:spcBef>
                <a:spcPts val="0"/>
              </a:spcBef>
              <a:spcAft>
                <a:spcPts val="0"/>
              </a:spcAft>
              <a:buNone/>
            </a:pPr>
            <a:r>
              <a:rPr lang="en">
                <a:solidFill>
                  <a:srgbClr val="666666"/>
                </a:solidFill>
              </a:rPr>
              <a:t>Exemple:</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&lt;input/&gt;</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&lt;select&gt;&lt;/select&gt;</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&lt;option&gt;&lt;/option&gt;</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&lt;button&gt;&lt;/button&gt;</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&lt;textarea&gt;&lt;/textarea&gt;</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etc.</a:t>
            </a:r>
            <a:endParaRPr>
              <a:solidFill>
                <a:srgbClr val="666666"/>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203" name="Shape 203"/>
        <p:cNvGrpSpPr/>
        <p:nvPr/>
      </p:nvGrpSpPr>
      <p:grpSpPr>
        <a:xfrm>
          <a:off x="0" y="0"/>
          <a:ext cx="0" cy="0"/>
          <a:chOff x="0" y="0"/>
          <a:chExt cx="0" cy="0"/>
        </a:xfrm>
      </p:grpSpPr>
      <p:sp>
        <p:nvSpPr>
          <p:cNvPr id="204" name="Google Shape;204;p21"/>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Strategii de implementare a unui </a:t>
            </a:r>
            <a:r>
              <a:rPr lang="en"/>
              <a:t>website</a:t>
            </a:r>
            <a:endParaRPr/>
          </a:p>
        </p:txBody>
      </p:sp>
      <p:sp>
        <p:nvSpPr>
          <p:cNvPr id="205" name="Google Shape;205;p21"/>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7" name="Google Shape;207;p21">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208" name="Google Shape;208;p21"/>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209" name="Google Shape;209;p21"/>
          <p:cNvSpPr txBox="1"/>
          <p:nvPr/>
        </p:nvSpPr>
        <p:spPr>
          <a:xfrm>
            <a:off x="337475" y="920825"/>
            <a:ext cx="6272700" cy="3439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a:t>Website builders (de exemplu wix, weebly). </a:t>
            </a:r>
            <a:endParaRPr/>
          </a:p>
          <a:p>
            <a:pPr indent="-317500" lvl="0" marL="457200" rtl="0" algn="l">
              <a:spcBef>
                <a:spcPts val="0"/>
              </a:spcBef>
              <a:spcAft>
                <a:spcPts val="0"/>
              </a:spcAft>
              <a:buSzPts val="1400"/>
              <a:buAutoNum type="arabicPeriod"/>
            </a:pPr>
            <a:r>
              <a:rPr lang="en"/>
              <a:t>Templates (layout-ul e făcut și doar e umplut cu conținutul custom al paginii)</a:t>
            </a:r>
            <a:endParaRPr/>
          </a:p>
          <a:p>
            <a:pPr indent="-317500" lvl="0" marL="457200" rtl="0" algn="l">
              <a:spcBef>
                <a:spcPts val="0"/>
              </a:spcBef>
              <a:spcAft>
                <a:spcPts val="0"/>
              </a:spcAft>
              <a:buSzPts val="1400"/>
              <a:buAutoNum type="arabicPeriod"/>
            </a:pPr>
            <a:r>
              <a:rPr lang="en"/>
              <a:t>CMS-uri (Wikimedia, moodle, wordpress, drupal, joomla etc.). Un CMS (content management system) este un software care permite construirea de site-uri specifice (care se încadrează într-o anumită categorie de funcționalitate, cum ar fi blogurile). Oferă unelte de creare a unor pagini cu rol special (pagina principala, pagina unei postări de blog etc.) și introducerea in site a unor elemente (utilizate frecvent) deja implementate (de exemplu, o secțiune pentru introducerea de comentarii). </a:t>
            </a:r>
            <a:endParaRPr/>
          </a:p>
          <a:p>
            <a:pPr indent="-317500" lvl="0" marL="457200" rtl="0" algn="l">
              <a:spcBef>
                <a:spcPts val="0"/>
              </a:spcBef>
              <a:spcAft>
                <a:spcPts val="0"/>
              </a:spcAft>
              <a:buSzPts val="1400"/>
              <a:buAutoNum type="arabicPeriod"/>
            </a:pPr>
            <a:r>
              <a:rPr lang="en"/>
              <a:t>Site făcut de la zero. </a:t>
            </a:r>
            <a:r>
              <a:rPr i="1" lang="en"/>
              <a:t>&lt;- our choice </a:t>
            </a:r>
            <a:r>
              <a:rPr lang="en" sz="1300">
                <a:solidFill>
                  <a:schemeClr val="dk2"/>
                </a:solidFill>
              </a:rPr>
              <a:t>😊. Dezavantaje: durează mai mult, trebuie sa facem un plan, trebuie să stabilim o structură a site-ului, să facem diverse setări, trebuie să asigurăm securitatea site-ului etc. Avantaje: avem mai multă libertate în crearea site-ului, nu suntem forțați să folosim alegerile altor programatori (referitor la modul de afișare, modul de procesare etc), putem eficientiza site-ul optimizându-l strict pentru cerințele proprii (spre deosebire de componente generale, gata implementate, făcute să se potrivească în cât mai multe situații).</a:t>
            </a:r>
            <a:endParaRPr i="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10" name="Google Shape;210;p21"/>
          <p:cNvPicPr preferRelativeResize="0"/>
          <p:nvPr/>
        </p:nvPicPr>
        <p:blipFill>
          <a:blip r:embed="rId5">
            <a:alphaModFix/>
          </a:blip>
          <a:stretch>
            <a:fillRect/>
          </a:stretch>
        </p:blipFill>
        <p:spPr>
          <a:xfrm>
            <a:off x="6610101" y="1034950"/>
            <a:ext cx="2227651" cy="1435799"/>
          </a:xfrm>
          <a:prstGeom prst="rect">
            <a:avLst/>
          </a:prstGeom>
          <a:noFill/>
          <a:ln>
            <a:noFill/>
          </a:ln>
        </p:spPr>
      </p:pic>
      <p:pic>
        <p:nvPicPr>
          <p:cNvPr id="211" name="Google Shape;211;p21"/>
          <p:cNvPicPr preferRelativeResize="0"/>
          <p:nvPr/>
        </p:nvPicPr>
        <p:blipFill>
          <a:blip r:embed="rId6">
            <a:alphaModFix/>
          </a:blip>
          <a:stretch>
            <a:fillRect/>
          </a:stretch>
        </p:blipFill>
        <p:spPr>
          <a:xfrm>
            <a:off x="7509424" y="2640375"/>
            <a:ext cx="1404526" cy="1859174"/>
          </a:xfrm>
          <a:prstGeom prst="rect">
            <a:avLst/>
          </a:prstGeom>
          <a:noFill/>
          <a:ln>
            <a:noFill/>
          </a:ln>
        </p:spPr>
      </p:pic>
      <p:pic>
        <p:nvPicPr>
          <p:cNvPr id="212" name="Google Shape;212;p21"/>
          <p:cNvPicPr preferRelativeResize="0"/>
          <p:nvPr/>
        </p:nvPicPr>
        <p:blipFill>
          <a:blip r:embed="rId7">
            <a:alphaModFix/>
          </a:blip>
          <a:stretch>
            <a:fillRect/>
          </a:stretch>
        </p:blipFill>
        <p:spPr>
          <a:xfrm>
            <a:off x="6762507" y="2978051"/>
            <a:ext cx="1002225" cy="1801776"/>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296" name="Shape 1296"/>
        <p:cNvGrpSpPr/>
        <p:nvPr/>
      </p:nvGrpSpPr>
      <p:grpSpPr>
        <a:xfrm>
          <a:off x="0" y="0"/>
          <a:ext cx="0" cy="0"/>
          <a:chOff x="0" y="0"/>
          <a:chExt cx="0" cy="0"/>
        </a:xfrm>
      </p:grpSpPr>
      <p:sp>
        <p:nvSpPr>
          <p:cNvPr id="1297" name="Google Shape;1297;p102"/>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 tagurile &lt;details&gt; și &lt;summary&gt;</a:t>
            </a:r>
            <a:endParaRPr/>
          </a:p>
        </p:txBody>
      </p:sp>
      <p:sp>
        <p:nvSpPr>
          <p:cNvPr id="1298" name="Google Shape;1298;p102"/>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0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00" name="Google Shape;1300;p102">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1301" name="Google Shape;1301;p102"/>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1302" name="Google Shape;1302;p102"/>
          <p:cNvSpPr txBox="1"/>
          <p:nvPr/>
        </p:nvSpPr>
        <p:spPr>
          <a:xfrm>
            <a:off x="317150" y="1071750"/>
            <a:ext cx="8520600" cy="10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666666"/>
                </a:solidFill>
              </a:rPr>
              <a:t>Tagul </a:t>
            </a:r>
            <a:r>
              <a:rPr lang="en" sz="1300">
                <a:solidFill>
                  <a:srgbClr val="666666"/>
                </a:solidFill>
                <a:latin typeface="Courier New"/>
                <a:ea typeface="Courier New"/>
                <a:cs typeface="Courier New"/>
                <a:sym typeface="Courier New"/>
              </a:rPr>
              <a:t>&lt;details&gt;&lt;/details&gt;</a:t>
            </a:r>
            <a:r>
              <a:rPr lang="en" sz="1300">
                <a:solidFill>
                  <a:srgbClr val="666666"/>
                </a:solidFill>
              </a:rPr>
              <a:t> cuprinde o zonă cu informații care pot fi ascunse sau reafișate. Este un tag de tip bloc și acceptă în interiorul său inclusiv taguri de secționare, putând ascunde capitole sau articole întregi. Pentru a fi afișat implicit deschis (cu conținut neascuns), îi adăugăm atributul </a:t>
            </a:r>
            <a:r>
              <a:rPr lang="en" sz="1300">
                <a:solidFill>
                  <a:srgbClr val="666666"/>
                </a:solidFill>
                <a:latin typeface="Courier New"/>
                <a:ea typeface="Courier New"/>
                <a:cs typeface="Courier New"/>
                <a:sym typeface="Courier New"/>
              </a:rPr>
              <a:t>open</a:t>
            </a:r>
            <a:r>
              <a:rPr lang="en" sz="1300">
                <a:solidFill>
                  <a:srgbClr val="666666"/>
                </a:solidFill>
              </a:rPr>
              <a:t>. Tagul </a:t>
            </a:r>
            <a:r>
              <a:rPr lang="en" sz="1300">
                <a:solidFill>
                  <a:srgbClr val="666666"/>
                </a:solidFill>
                <a:latin typeface="Courier New"/>
                <a:ea typeface="Courier New"/>
                <a:cs typeface="Courier New"/>
                <a:sym typeface="Courier New"/>
              </a:rPr>
              <a:t>&lt;summary&gt;&lt;/summary&gt; </a:t>
            </a:r>
            <a:r>
              <a:rPr lang="en" sz="1300">
                <a:solidFill>
                  <a:srgbClr val="666666"/>
                </a:solidFill>
              </a:rPr>
              <a:t>cuprinde textul descriptiv pentru informațiile ascunse. Afișarea acestui tag poate depinde de browser - pentru un mai bun control asupra afișării, folosiți CSS. </a:t>
            </a:r>
            <a:endParaRPr/>
          </a:p>
        </p:txBody>
      </p:sp>
      <p:sp>
        <p:nvSpPr>
          <p:cNvPr id="1303" name="Google Shape;1303;p102"/>
          <p:cNvSpPr txBox="1"/>
          <p:nvPr/>
        </p:nvSpPr>
        <p:spPr>
          <a:xfrm>
            <a:off x="494850" y="2511175"/>
            <a:ext cx="4137300" cy="1878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details</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summary</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Etapa finală a proiectului</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summary</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Pentru etapa finală trebuie pregătite</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ol</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li</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documentația</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li</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li</a:t>
            </a:r>
            <a:r>
              <a:rPr lang="en" sz="1050">
                <a:solidFill>
                  <a:srgbClr val="1F217D"/>
                </a:solidFill>
                <a:highlight>
                  <a:srgbClr val="FFFFFE"/>
                </a:highlight>
                <a:latin typeface="Courier New"/>
                <a:ea typeface="Courier New"/>
                <a:cs typeface="Courier New"/>
                <a:sym typeface="Courier New"/>
              </a:rPr>
              <a:t>&gt;&lt;</a:t>
            </a:r>
            <a:r>
              <a:rPr lang="en" sz="1050">
                <a:solidFill>
                  <a:srgbClr val="4D7FE2"/>
                </a:solidFill>
                <a:highlight>
                  <a:srgbClr val="FFFFFE"/>
                </a:highlight>
                <a:latin typeface="Courier New"/>
                <a:ea typeface="Courier New"/>
                <a:cs typeface="Courier New"/>
                <a:sym typeface="Courier New"/>
              </a:rPr>
              <a:t>i</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lang</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"en"</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stick</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i</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-ul cu proiectul</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li</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li</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posterul</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li</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ol</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details</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a:p>
        </p:txBody>
      </p:sp>
      <p:pic>
        <p:nvPicPr>
          <p:cNvPr id="1304" name="Google Shape;1304;p102"/>
          <p:cNvPicPr preferRelativeResize="0"/>
          <p:nvPr/>
        </p:nvPicPr>
        <p:blipFill>
          <a:blip r:embed="rId5">
            <a:alphaModFix/>
          </a:blip>
          <a:stretch>
            <a:fillRect/>
          </a:stretch>
        </p:blipFill>
        <p:spPr>
          <a:xfrm>
            <a:off x="4784550" y="2390850"/>
            <a:ext cx="2257425" cy="295275"/>
          </a:xfrm>
          <a:prstGeom prst="rect">
            <a:avLst/>
          </a:prstGeom>
          <a:noFill/>
          <a:ln>
            <a:noFill/>
          </a:ln>
        </p:spPr>
      </p:pic>
      <p:pic>
        <p:nvPicPr>
          <p:cNvPr id="1305" name="Google Shape;1305;p102"/>
          <p:cNvPicPr preferRelativeResize="0"/>
          <p:nvPr/>
        </p:nvPicPr>
        <p:blipFill>
          <a:blip r:embed="rId6">
            <a:alphaModFix/>
          </a:blip>
          <a:stretch>
            <a:fillRect/>
          </a:stretch>
        </p:blipFill>
        <p:spPr>
          <a:xfrm>
            <a:off x="4784550" y="3180400"/>
            <a:ext cx="2914650" cy="1590675"/>
          </a:xfrm>
          <a:prstGeom prst="rect">
            <a:avLst/>
          </a:prstGeom>
          <a:noFill/>
          <a:ln>
            <a:noFill/>
          </a:ln>
        </p:spPr>
      </p:pic>
      <p:sp>
        <p:nvSpPr>
          <p:cNvPr id="1306" name="Google Shape;1306;p102"/>
          <p:cNvSpPr txBox="1"/>
          <p:nvPr/>
        </p:nvSpPr>
        <p:spPr>
          <a:xfrm>
            <a:off x="4784550" y="2064150"/>
            <a:ext cx="831600" cy="2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Închis</a:t>
            </a:r>
            <a:endParaRPr>
              <a:solidFill>
                <a:srgbClr val="666666"/>
              </a:solidFill>
            </a:endParaRPr>
          </a:p>
        </p:txBody>
      </p:sp>
      <p:sp>
        <p:nvSpPr>
          <p:cNvPr id="1307" name="Google Shape;1307;p102"/>
          <p:cNvSpPr txBox="1"/>
          <p:nvPr/>
        </p:nvSpPr>
        <p:spPr>
          <a:xfrm>
            <a:off x="4784550" y="2853700"/>
            <a:ext cx="831600" cy="2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Deschis</a:t>
            </a:r>
            <a:endParaRPr>
              <a:solidFill>
                <a:srgbClr val="666666"/>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311" name="Shape 1311"/>
        <p:cNvGrpSpPr/>
        <p:nvPr/>
      </p:nvGrpSpPr>
      <p:grpSpPr>
        <a:xfrm>
          <a:off x="0" y="0"/>
          <a:ext cx="0" cy="0"/>
          <a:chOff x="0" y="0"/>
          <a:chExt cx="0" cy="0"/>
        </a:xfrm>
      </p:grpSpPr>
      <p:sp>
        <p:nvSpPr>
          <p:cNvPr id="1312" name="Google Shape;1312;p103"/>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 tagul &lt;meter&gt;</a:t>
            </a:r>
            <a:endParaRPr/>
          </a:p>
        </p:txBody>
      </p:sp>
      <p:sp>
        <p:nvSpPr>
          <p:cNvPr id="1313" name="Google Shape;1313;p103"/>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0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15" name="Google Shape;1315;p103">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1316" name="Google Shape;1316;p103"/>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1317" name="Google Shape;1317;p103"/>
          <p:cNvSpPr txBox="1"/>
          <p:nvPr/>
        </p:nvSpPr>
        <p:spPr>
          <a:xfrm>
            <a:off x="317150" y="919350"/>
            <a:ext cx="8520600" cy="61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rPr>
              <a:t>Tagul </a:t>
            </a:r>
            <a:r>
              <a:rPr lang="en" sz="1000">
                <a:solidFill>
                  <a:srgbClr val="666666"/>
                </a:solidFill>
                <a:latin typeface="Courier New"/>
                <a:ea typeface="Courier New"/>
                <a:cs typeface="Courier New"/>
                <a:sym typeface="Courier New"/>
              </a:rPr>
              <a:t>&lt;meter&gt;&lt;/meter&gt;</a:t>
            </a:r>
            <a:r>
              <a:rPr lang="en" sz="1000">
                <a:solidFill>
                  <a:srgbClr val="666666"/>
                </a:solidFill>
              </a:rPr>
              <a:t> încadrează rezultatul unei măsurători pentru o anumită mărime </a:t>
            </a:r>
            <a:r>
              <a:rPr b="1" lang="en" sz="1000">
                <a:solidFill>
                  <a:srgbClr val="666666"/>
                </a:solidFill>
              </a:rPr>
              <a:t>cu limite cunoscute</a:t>
            </a:r>
            <a:r>
              <a:rPr lang="en" sz="1000">
                <a:solidFill>
                  <a:srgbClr val="666666"/>
                </a:solidFill>
              </a:rPr>
              <a:t>. Nu se va folosi pentru mărimi care nu sunt mărginite de un anumit interval, precum aria totală a unui teren, înălțimea unei persoane etc. Conținutul elementului meter trebuie să fie un text </a:t>
            </a:r>
            <a:r>
              <a:rPr i="1" lang="en" sz="1000">
                <a:solidFill>
                  <a:srgbClr val="666666"/>
                </a:solidFill>
              </a:rPr>
              <a:t>fallback</a:t>
            </a:r>
            <a:r>
              <a:rPr lang="en" sz="1000">
                <a:solidFill>
                  <a:srgbClr val="666666"/>
                </a:solidFill>
              </a:rPr>
              <a:t> care se afișează daca browserul nu suportă tagul. </a:t>
            </a:r>
            <a:endParaRPr sz="1000"/>
          </a:p>
        </p:txBody>
      </p:sp>
      <p:sp>
        <p:nvSpPr>
          <p:cNvPr id="1318" name="Google Shape;1318;p103"/>
          <p:cNvSpPr txBox="1"/>
          <p:nvPr/>
        </p:nvSpPr>
        <p:spPr>
          <a:xfrm>
            <a:off x="311700" y="3125700"/>
            <a:ext cx="5104800" cy="572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18275">
            <a:noAutofit/>
          </a:bodyPr>
          <a:lstStyle/>
          <a:p>
            <a:pPr indent="0" lvl="0" marL="0" rtl="0" algn="l">
              <a:lnSpc>
                <a:spcPct val="100000"/>
              </a:lnSpc>
              <a:spcBef>
                <a:spcPts val="0"/>
              </a:spcBef>
              <a:spcAft>
                <a:spcPts val="0"/>
              </a:spcAft>
              <a:buClr>
                <a:schemeClr val="dk1"/>
              </a:buClr>
              <a:buSzPts val="1100"/>
              <a:buFont typeface="Arial"/>
              <a:buNone/>
            </a:pP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p</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Ionel a obținut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meter</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min</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"0"</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max</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"10"</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value</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"8"</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8 din 10</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meter</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 punctaj la test.</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p</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p</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Gigel a obținut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meter</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min</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"0"</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max</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"10"</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value</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"4.5"</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low</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"5"</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optimum</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"10"</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4 din 10</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meter</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 punctaj la test.</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p</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200"/>
          </a:p>
        </p:txBody>
      </p:sp>
      <p:sp>
        <p:nvSpPr>
          <p:cNvPr id="1319" name="Google Shape;1319;p103"/>
          <p:cNvSpPr txBox="1"/>
          <p:nvPr/>
        </p:nvSpPr>
        <p:spPr>
          <a:xfrm>
            <a:off x="311700" y="1405275"/>
            <a:ext cx="8520600" cy="163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rPr>
              <a:t>Are următoarele atribute:</a:t>
            </a:r>
            <a:endParaRPr sz="1000">
              <a:solidFill>
                <a:srgbClr val="666666"/>
              </a:solidFill>
            </a:endParaRPr>
          </a:p>
          <a:p>
            <a:pPr indent="-292100" lvl="0" marL="457200" rtl="0" algn="l">
              <a:spcBef>
                <a:spcPts val="0"/>
              </a:spcBef>
              <a:spcAft>
                <a:spcPts val="0"/>
              </a:spcAft>
              <a:buClr>
                <a:srgbClr val="666666"/>
              </a:buClr>
              <a:buSzPts val="1000"/>
              <a:buChar char="●"/>
            </a:pPr>
            <a:r>
              <a:rPr lang="en" sz="1000">
                <a:solidFill>
                  <a:srgbClr val="666666"/>
                </a:solidFill>
                <a:latin typeface="Courier New"/>
                <a:ea typeface="Courier New"/>
                <a:cs typeface="Courier New"/>
                <a:sym typeface="Courier New"/>
              </a:rPr>
              <a:t>min</a:t>
            </a:r>
            <a:r>
              <a:rPr lang="en" sz="1000">
                <a:solidFill>
                  <a:srgbClr val="666666"/>
                </a:solidFill>
              </a:rPr>
              <a:t> și </a:t>
            </a:r>
            <a:r>
              <a:rPr lang="en" sz="1000">
                <a:solidFill>
                  <a:srgbClr val="666666"/>
                </a:solidFill>
                <a:latin typeface="Courier New"/>
                <a:ea typeface="Courier New"/>
                <a:cs typeface="Courier New"/>
                <a:sym typeface="Courier New"/>
              </a:rPr>
              <a:t>max</a:t>
            </a:r>
            <a:r>
              <a:rPr lang="en" sz="1000">
                <a:solidFill>
                  <a:srgbClr val="666666"/>
                </a:solidFill>
              </a:rPr>
              <a:t> - corespunzând limitei inferioare, respectiv superioare a intervalului închis de valori</a:t>
            </a:r>
            <a:endParaRPr sz="1000">
              <a:solidFill>
                <a:srgbClr val="666666"/>
              </a:solidFill>
            </a:endParaRPr>
          </a:p>
          <a:p>
            <a:pPr indent="-292100" lvl="0" marL="457200" rtl="0" algn="l">
              <a:spcBef>
                <a:spcPts val="0"/>
              </a:spcBef>
              <a:spcAft>
                <a:spcPts val="0"/>
              </a:spcAft>
              <a:buClr>
                <a:srgbClr val="666666"/>
              </a:buClr>
              <a:buSzPts val="1000"/>
              <a:buChar char="●"/>
            </a:pPr>
            <a:r>
              <a:rPr lang="en" sz="1000">
                <a:solidFill>
                  <a:srgbClr val="666666"/>
                </a:solidFill>
                <a:latin typeface="Courier New"/>
                <a:ea typeface="Courier New"/>
                <a:cs typeface="Courier New"/>
                <a:sym typeface="Courier New"/>
              </a:rPr>
              <a:t>value</a:t>
            </a:r>
            <a:r>
              <a:rPr lang="en" sz="1000">
                <a:solidFill>
                  <a:srgbClr val="666666"/>
                </a:solidFill>
              </a:rPr>
              <a:t> - valoarea efectivă a măsurătorii. Este obligatoriu să se specifice valoarea (atributul value).</a:t>
            </a:r>
            <a:endParaRPr sz="1000">
              <a:solidFill>
                <a:srgbClr val="666666"/>
              </a:solidFill>
            </a:endParaRPr>
          </a:p>
          <a:p>
            <a:pPr indent="-292100" lvl="0" marL="457200" rtl="0" algn="l">
              <a:spcBef>
                <a:spcPts val="0"/>
              </a:spcBef>
              <a:spcAft>
                <a:spcPts val="0"/>
              </a:spcAft>
              <a:buClr>
                <a:srgbClr val="666666"/>
              </a:buClr>
              <a:buSzPts val="1000"/>
              <a:buChar char="●"/>
            </a:pPr>
            <a:r>
              <a:rPr lang="en" sz="1000">
                <a:solidFill>
                  <a:srgbClr val="666666"/>
                </a:solidFill>
              </a:rPr>
              <a:t>low și hight - corespunzănd unor limite de acceptabilitate a valorii: valorile sub low sunt considerate în context prea mici, iar cele peste high, prea mari</a:t>
            </a:r>
            <a:endParaRPr sz="1000">
              <a:solidFill>
                <a:srgbClr val="666666"/>
              </a:solidFill>
            </a:endParaRPr>
          </a:p>
          <a:p>
            <a:pPr indent="-292100" lvl="0" marL="457200" rtl="0" algn="l">
              <a:spcBef>
                <a:spcPts val="0"/>
              </a:spcBef>
              <a:spcAft>
                <a:spcPts val="0"/>
              </a:spcAft>
              <a:buClr>
                <a:srgbClr val="666666"/>
              </a:buClr>
              <a:buSzPts val="1000"/>
              <a:buChar char="●"/>
            </a:pPr>
            <a:r>
              <a:rPr lang="en" sz="1000">
                <a:solidFill>
                  <a:srgbClr val="666666"/>
                </a:solidFill>
              </a:rPr>
              <a:t>atributul </a:t>
            </a:r>
            <a:r>
              <a:rPr lang="en" sz="1000">
                <a:solidFill>
                  <a:srgbClr val="666666"/>
                </a:solidFill>
                <a:latin typeface="Courier New"/>
                <a:ea typeface="Courier New"/>
                <a:cs typeface="Courier New"/>
                <a:sym typeface="Courier New"/>
              </a:rPr>
              <a:t>optimum</a:t>
            </a:r>
            <a:r>
              <a:rPr lang="en" sz="1000">
                <a:solidFill>
                  <a:srgbClr val="666666"/>
                </a:solidFill>
              </a:rPr>
              <a:t> se referă la valoarea optimă a măsurătorii, și în unele browsere (de exemplu Firefox) funcție de el este aleasă și culoarea măsurătorii (care poate fi schimbată cu CSS).  Putem considera, când sunt specificate toate atributele, că intervalul de valori posibile se împarte în 3: [min, low], [low,high], [high, max], dacă value e într-un interval imediat vecin cu optimum (de exemplu value ∈ [min, low] și optimum ∈ [low,high], culoarea barei va fi galbenă). Dacă se value și optimum se află în același interval, culoarea e verde. Dacă value și optimum nu sunt în intervale vecine, și nici în același interval, culoarea afișată e roșie. </a:t>
            </a:r>
            <a:endParaRPr sz="1000">
              <a:solidFill>
                <a:srgbClr val="666666"/>
              </a:solidFill>
            </a:endParaRPr>
          </a:p>
          <a:p>
            <a:pPr indent="0" lvl="0" marL="0" rtl="0" algn="l">
              <a:spcBef>
                <a:spcPts val="0"/>
              </a:spcBef>
              <a:spcAft>
                <a:spcPts val="0"/>
              </a:spcAft>
              <a:buNone/>
            </a:pPr>
            <a:r>
              <a:t/>
            </a:r>
            <a:endParaRPr sz="1000">
              <a:solidFill>
                <a:srgbClr val="666666"/>
              </a:solidFill>
            </a:endParaRPr>
          </a:p>
        </p:txBody>
      </p:sp>
      <p:pic>
        <p:nvPicPr>
          <p:cNvPr id="1320" name="Google Shape;1320;p103"/>
          <p:cNvPicPr preferRelativeResize="0"/>
          <p:nvPr/>
        </p:nvPicPr>
        <p:blipFill>
          <a:blip r:embed="rId5">
            <a:alphaModFix/>
          </a:blip>
          <a:stretch>
            <a:fillRect/>
          </a:stretch>
        </p:blipFill>
        <p:spPr>
          <a:xfrm>
            <a:off x="5539416" y="3056175"/>
            <a:ext cx="2655259" cy="572700"/>
          </a:xfrm>
          <a:prstGeom prst="rect">
            <a:avLst/>
          </a:prstGeom>
          <a:noFill/>
          <a:ln>
            <a:noFill/>
          </a:ln>
        </p:spPr>
      </p:pic>
      <p:sp>
        <p:nvSpPr>
          <p:cNvPr id="1321" name="Google Shape;1321;p103"/>
          <p:cNvSpPr txBox="1"/>
          <p:nvPr/>
        </p:nvSpPr>
        <p:spPr>
          <a:xfrm>
            <a:off x="311700" y="3746888"/>
            <a:ext cx="5104800" cy="618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18275">
            <a:noAutofit/>
          </a:bodyPr>
          <a:lstStyle/>
          <a:p>
            <a:pPr indent="0" lvl="0" marL="0" rtl="0" algn="l">
              <a:lnSpc>
                <a:spcPct val="100000"/>
              </a:lnSpc>
              <a:spcBef>
                <a:spcPts val="0"/>
              </a:spcBef>
              <a:spcAft>
                <a:spcPts val="0"/>
              </a:spcAft>
              <a:buNone/>
            </a:pP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p</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Timp din zi petrecut jucând jocuri video: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meter</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min</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"0"</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max</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"24"</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value</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"19"</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low</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"4"</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high</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"10"</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optimum</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"2"</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8.5 din 10</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meter</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p</a:t>
            </a:r>
            <a:r>
              <a:rPr lang="en" sz="850">
                <a:solidFill>
                  <a:srgbClr val="1F217D"/>
                </a:solidFill>
                <a:highlight>
                  <a:srgbClr val="FFFFFE"/>
                </a:highlight>
                <a:latin typeface="Courier New"/>
                <a:ea typeface="Courier New"/>
                <a:cs typeface="Courier New"/>
                <a:sym typeface="Courier New"/>
              </a:rPr>
              <a:t>&gt;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p</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Timp din zi petrecut învățân: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meter</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min</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"0"</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max</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"24"</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value</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"3"</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low</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"4"</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high</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"10"</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optimum</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"12"</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8.5 din 10</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meter</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p</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850">
              <a:solidFill>
                <a:schemeClr val="dk1"/>
              </a:solidFill>
              <a:highlight>
                <a:srgbClr val="FFFFFE"/>
              </a:highlight>
              <a:latin typeface="Courier New"/>
              <a:ea typeface="Courier New"/>
              <a:cs typeface="Courier New"/>
              <a:sym typeface="Courier New"/>
            </a:endParaRPr>
          </a:p>
        </p:txBody>
      </p:sp>
      <p:sp>
        <p:nvSpPr>
          <p:cNvPr id="1322" name="Google Shape;1322;p103"/>
          <p:cNvSpPr txBox="1"/>
          <p:nvPr/>
        </p:nvSpPr>
        <p:spPr>
          <a:xfrm>
            <a:off x="317150" y="4413375"/>
            <a:ext cx="5104800" cy="436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18275">
            <a:noAutofit/>
          </a:bodyPr>
          <a:lstStyle/>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Spațiu folosit pe disc: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meter</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min</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"0"</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max</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"100"</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value</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"90"</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high</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"80"</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optimum</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"40"</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title</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"GB"</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80/100</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meter</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 </a:t>
            </a:r>
            <a:r>
              <a:rPr lang="en" sz="850">
                <a:solidFill>
                  <a:srgbClr val="AAAAAA"/>
                </a:solidFill>
                <a:highlight>
                  <a:srgbClr val="FFFFFE"/>
                </a:highlight>
                <a:latin typeface="Courier New"/>
                <a:ea typeface="Courier New"/>
                <a:cs typeface="Courier New"/>
                <a:sym typeface="Courier New"/>
              </a:rPr>
              <a:t>&lt;!--</a:t>
            </a:r>
            <a:r>
              <a:rPr i="1" lang="en" sz="850">
                <a:solidFill>
                  <a:srgbClr val="AAAAAA"/>
                </a:solidFill>
                <a:highlight>
                  <a:srgbClr val="FFFFFE"/>
                </a:highlight>
                <a:latin typeface="Courier New"/>
                <a:ea typeface="Courier New"/>
                <a:cs typeface="Courier New"/>
                <a:sym typeface="Courier New"/>
              </a:rPr>
              <a:t> nu avem atribut special pentru unitatea de măsură, dar putem folosi title să o ilustrăm</a:t>
            </a:r>
            <a:r>
              <a:rPr lang="en" sz="850">
                <a:solidFill>
                  <a:srgbClr val="AAAAAA"/>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p:txBody>
      </p:sp>
      <p:pic>
        <p:nvPicPr>
          <p:cNvPr id="1323" name="Google Shape;1323;p103"/>
          <p:cNvPicPr preferRelativeResize="0"/>
          <p:nvPr/>
        </p:nvPicPr>
        <p:blipFill>
          <a:blip r:embed="rId6">
            <a:alphaModFix/>
          </a:blip>
          <a:stretch>
            <a:fillRect/>
          </a:stretch>
        </p:blipFill>
        <p:spPr>
          <a:xfrm>
            <a:off x="5646775" y="4489575"/>
            <a:ext cx="2547900" cy="298710"/>
          </a:xfrm>
          <a:prstGeom prst="rect">
            <a:avLst/>
          </a:prstGeom>
          <a:noFill/>
          <a:ln>
            <a:noFill/>
          </a:ln>
        </p:spPr>
      </p:pic>
      <p:pic>
        <p:nvPicPr>
          <p:cNvPr id="1324" name="Google Shape;1324;p103"/>
          <p:cNvPicPr preferRelativeResize="0"/>
          <p:nvPr/>
        </p:nvPicPr>
        <p:blipFill>
          <a:blip r:embed="rId7">
            <a:alphaModFix/>
          </a:blip>
          <a:stretch>
            <a:fillRect/>
          </a:stretch>
        </p:blipFill>
        <p:spPr>
          <a:xfrm>
            <a:off x="5539425" y="3816371"/>
            <a:ext cx="2901248" cy="4857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328" name="Shape 1328"/>
        <p:cNvGrpSpPr/>
        <p:nvPr/>
      </p:nvGrpSpPr>
      <p:grpSpPr>
        <a:xfrm>
          <a:off x="0" y="0"/>
          <a:ext cx="0" cy="0"/>
          <a:chOff x="0" y="0"/>
          <a:chExt cx="0" cy="0"/>
        </a:xfrm>
      </p:grpSpPr>
      <p:sp>
        <p:nvSpPr>
          <p:cNvPr id="1329" name="Google Shape;1329;p104"/>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 taguri încă nediscutate</a:t>
            </a:r>
            <a:endParaRPr/>
          </a:p>
        </p:txBody>
      </p:sp>
      <p:sp>
        <p:nvSpPr>
          <p:cNvPr id="1330" name="Google Shape;1330;p104"/>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0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32" name="Google Shape;1332;p104">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1333" name="Google Shape;1333;p104"/>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1334" name="Google Shape;1334;p104"/>
          <p:cNvSpPr txBox="1"/>
          <p:nvPr/>
        </p:nvSpPr>
        <p:spPr>
          <a:xfrm>
            <a:off x="317150" y="1134400"/>
            <a:ext cx="8520600" cy="9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04"/>
          <p:cNvSpPr txBox="1"/>
          <p:nvPr/>
        </p:nvSpPr>
        <p:spPr>
          <a:xfrm>
            <a:off x="357800" y="1205575"/>
            <a:ext cx="8474400" cy="356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Pe lângă tagurile prezentate, mai sunt câteva pe care le vom explica mai târziu, nefiind acum relevante:</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taguri de formular: &lt;form&gt;&lt;/form&gt;, &lt;input&gt;, &lt;select&gt;&lt;/select&gt; etc.</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&lt;canvas&gt; - pentru desenare</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&lt;style&gt;&lt;/style&gt; pentru introducere CSS</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&lt;script&gt;&lt;/script&gt; pentru introducere cod JavaScript</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&lt;template&gt;&lt;/template&gt; pentru crearea de template-uri.</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&lt;progress&gt; pentru ilustrarea progresului unui task realizat de un script.</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&lt;col&gt;, &lt;colgroup&gt;&lt;/colgroup&gt; pentru înlesnirea stilizării tabelelor</a:t>
            </a:r>
            <a:endParaRPr>
              <a:solidFill>
                <a:srgbClr val="666666"/>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339" name="Shape 1339"/>
        <p:cNvGrpSpPr/>
        <p:nvPr/>
      </p:nvGrpSpPr>
      <p:grpSpPr>
        <a:xfrm>
          <a:off x="0" y="0"/>
          <a:ext cx="0" cy="0"/>
          <a:chOff x="0" y="0"/>
          <a:chExt cx="0" cy="0"/>
        </a:xfrm>
      </p:grpSpPr>
      <p:sp>
        <p:nvSpPr>
          <p:cNvPr id="1340" name="Google Shape;1340;p105"/>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 taguri </a:t>
            </a:r>
            <a:r>
              <a:rPr i="1" lang="en"/>
              <a:t>deprecated</a:t>
            </a:r>
            <a:endParaRPr i="1"/>
          </a:p>
        </p:txBody>
      </p:sp>
      <p:sp>
        <p:nvSpPr>
          <p:cNvPr id="1341" name="Google Shape;1341;p105"/>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43" name="Google Shape;1343;p105">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1344" name="Google Shape;1344;p105"/>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1345" name="Google Shape;1345;p105"/>
          <p:cNvSpPr txBox="1"/>
          <p:nvPr/>
        </p:nvSpPr>
        <p:spPr>
          <a:xfrm>
            <a:off x="311700" y="1053100"/>
            <a:ext cx="8520600" cy="13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Tagurile </a:t>
            </a:r>
            <a:r>
              <a:rPr i="1" lang="en" sz="1100">
                <a:solidFill>
                  <a:srgbClr val="666666"/>
                </a:solidFill>
              </a:rPr>
              <a:t>deprecated</a:t>
            </a:r>
            <a:r>
              <a:rPr lang="en" sz="1100">
                <a:solidFill>
                  <a:srgbClr val="666666"/>
                </a:solidFill>
              </a:rPr>
              <a:t> sunt taguri scoase din uz. Aceste taguri erau valide în versiunile anterioare de HTML dar din diverse motive au fost scoase din standardul nou (HTML5): fie probleme de securitate (frame-uri), fie pentru că au devenit redundante sau au fost înlocuite de tehnologii mai bune (tagurile de formatare în locul cărora se folosește în prezent CSS), fie existau taguri cu efect similar cu al lor (de exemplu: strike, acronym).</a:t>
            </a:r>
            <a:endParaRPr sz="1100">
              <a:solidFill>
                <a:srgbClr val="666666"/>
              </a:solidFill>
            </a:endParaRPr>
          </a:p>
          <a:p>
            <a:pPr indent="0" lvl="0" marL="0" rtl="0" algn="l">
              <a:spcBef>
                <a:spcPts val="0"/>
              </a:spcBef>
              <a:spcAft>
                <a:spcPts val="0"/>
              </a:spcAft>
              <a:buNone/>
            </a:pPr>
            <a:r>
              <a:rPr lang="en" sz="1100">
                <a:solidFill>
                  <a:srgbClr val="666666"/>
                </a:solidFill>
              </a:rPr>
              <a:t>Deși multe browsere în continuare le interpretează și afișează conținutul conform specificațiilor lor, </a:t>
            </a:r>
            <a:r>
              <a:rPr b="1" lang="en" sz="1100">
                <a:solidFill>
                  <a:srgbClr val="FF0000"/>
                </a:solidFill>
              </a:rPr>
              <a:t>aceste taguri trebuie complet evitate!</a:t>
            </a:r>
            <a:r>
              <a:rPr lang="en" sz="1100">
                <a:solidFill>
                  <a:srgbClr val="666666"/>
                </a:solidFill>
              </a:rPr>
              <a:t> O pagină care le conține nu va fi validă și poate primi ranking scăzut din parte crawlerelor, biblioteci mai noi nu le vor înțelege, în plus, există riscul ca browserele noi să nu le mai înțeleagă și afișeze corect.</a:t>
            </a:r>
            <a:endParaRPr sz="1100">
              <a:solidFill>
                <a:srgbClr val="666666"/>
              </a:solidFill>
            </a:endParaRPr>
          </a:p>
        </p:txBody>
      </p:sp>
      <p:sp>
        <p:nvSpPr>
          <p:cNvPr id="1346" name="Google Shape;1346;p105"/>
          <p:cNvSpPr txBox="1"/>
          <p:nvPr/>
        </p:nvSpPr>
        <p:spPr>
          <a:xfrm>
            <a:off x="311650" y="2440525"/>
            <a:ext cx="8520600" cy="23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Câteva taguri deprecated:</a:t>
            </a:r>
            <a:endParaRPr sz="1100">
              <a:solidFill>
                <a:srgbClr val="666666"/>
              </a:solidFill>
            </a:endParaRPr>
          </a:p>
          <a:p>
            <a:pPr indent="0" lvl="0" marL="0" rtl="0" algn="l">
              <a:spcBef>
                <a:spcPts val="0"/>
              </a:spcBef>
              <a:spcAft>
                <a:spcPts val="0"/>
              </a:spcAft>
              <a:buNone/>
            </a:pPr>
            <a:r>
              <a:t/>
            </a:r>
            <a:endParaRPr sz="1100">
              <a:solidFill>
                <a:srgbClr val="666666"/>
              </a:solidFill>
            </a:endParaRPr>
          </a:p>
          <a:p>
            <a:pPr indent="-298450" lvl="0" marL="457200" rtl="0" algn="l">
              <a:spcBef>
                <a:spcPts val="0"/>
              </a:spcBef>
              <a:spcAft>
                <a:spcPts val="0"/>
              </a:spcAft>
              <a:buClr>
                <a:srgbClr val="666666"/>
              </a:buClr>
              <a:buSzPts val="1100"/>
              <a:buChar char="●"/>
            </a:pPr>
            <a:r>
              <a:rPr lang="en" sz="1100">
                <a:solidFill>
                  <a:srgbClr val="666666"/>
                </a:solidFill>
              </a:rPr>
              <a:t>&lt;acronym&gt;&lt;/acronym&gt; - introducea un acronim (acum se folosește abbr)</a:t>
            </a:r>
            <a:endParaRPr sz="1100">
              <a:solidFill>
                <a:srgbClr val="666666"/>
              </a:solidFill>
            </a:endParaRPr>
          </a:p>
          <a:p>
            <a:pPr indent="-298450" lvl="0" marL="457200" rtl="0" algn="l">
              <a:spcBef>
                <a:spcPts val="0"/>
              </a:spcBef>
              <a:spcAft>
                <a:spcPts val="0"/>
              </a:spcAft>
              <a:buClr>
                <a:srgbClr val="666666"/>
              </a:buClr>
              <a:buSzPts val="1100"/>
              <a:buChar char="●"/>
            </a:pPr>
            <a:r>
              <a:rPr lang="en" sz="1100">
                <a:solidFill>
                  <a:srgbClr val="666666"/>
                </a:solidFill>
              </a:rPr>
              <a:t>&lt;applet&gt;&lt;/applet&gt; introducea un applet în pagină</a:t>
            </a:r>
            <a:endParaRPr sz="1100">
              <a:solidFill>
                <a:srgbClr val="666666"/>
              </a:solidFill>
            </a:endParaRPr>
          </a:p>
          <a:p>
            <a:pPr indent="-298450" lvl="0" marL="457200" rtl="0" algn="l">
              <a:spcBef>
                <a:spcPts val="0"/>
              </a:spcBef>
              <a:spcAft>
                <a:spcPts val="0"/>
              </a:spcAft>
              <a:buClr>
                <a:srgbClr val="666666"/>
              </a:buClr>
              <a:buSzPts val="1100"/>
              <a:buChar char="●"/>
            </a:pPr>
            <a:r>
              <a:rPr lang="en" sz="1100">
                <a:solidFill>
                  <a:srgbClr val="666666"/>
                </a:solidFill>
              </a:rPr>
              <a:t>&lt;basefont/&gt; definea caracteristicile implicite ale fontului (culoare, tip, dimensiune)</a:t>
            </a:r>
            <a:endParaRPr sz="1100">
              <a:solidFill>
                <a:srgbClr val="666666"/>
              </a:solidFill>
            </a:endParaRPr>
          </a:p>
          <a:p>
            <a:pPr indent="-298450" lvl="0" marL="457200" rtl="0" algn="l">
              <a:spcBef>
                <a:spcPts val="0"/>
              </a:spcBef>
              <a:spcAft>
                <a:spcPts val="0"/>
              </a:spcAft>
              <a:buClr>
                <a:srgbClr val="666666"/>
              </a:buClr>
              <a:buSzPts val="1100"/>
              <a:buChar char="●"/>
            </a:pPr>
            <a:r>
              <a:rPr lang="en" sz="1100">
                <a:solidFill>
                  <a:srgbClr val="666666"/>
                </a:solidFill>
              </a:rPr>
              <a:t>&lt;big&gt;&lt;/big&gt; marca un text de afișat cu dimensiune mai mare</a:t>
            </a:r>
            <a:endParaRPr sz="1100">
              <a:solidFill>
                <a:srgbClr val="666666"/>
              </a:solidFill>
            </a:endParaRPr>
          </a:p>
          <a:p>
            <a:pPr indent="-298450" lvl="0" marL="457200" rtl="0" algn="l">
              <a:spcBef>
                <a:spcPts val="0"/>
              </a:spcBef>
              <a:spcAft>
                <a:spcPts val="0"/>
              </a:spcAft>
              <a:buClr>
                <a:srgbClr val="666666"/>
              </a:buClr>
              <a:buSzPts val="1100"/>
              <a:buChar char="●"/>
            </a:pPr>
            <a:r>
              <a:rPr lang="en" sz="1100">
                <a:solidFill>
                  <a:srgbClr val="666666"/>
                </a:solidFill>
              </a:rPr>
              <a:t>&lt;center&gt;&lt;/center&gt; marca un text de afișat centrat pe pagină</a:t>
            </a:r>
            <a:endParaRPr sz="1100">
              <a:solidFill>
                <a:srgbClr val="666666"/>
              </a:solidFill>
            </a:endParaRPr>
          </a:p>
          <a:p>
            <a:pPr indent="-298450" lvl="0" marL="457200" rtl="0" algn="l">
              <a:spcBef>
                <a:spcPts val="0"/>
              </a:spcBef>
              <a:spcAft>
                <a:spcPts val="0"/>
              </a:spcAft>
              <a:buClr>
                <a:srgbClr val="666666"/>
              </a:buClr>
              <a:buSzPts val="1100"/>
              <a:buChar char="●"/>
            </a:pPr>
            <a:r>
              <a:rPr lang="en" sz="1100">
                <a:solidFill>
                  <a:srgbClr val="666666"/>
                </a:solidFill>
              </a:rPr>
              <a:t>Tagul &lt;dir&gt;&lt;/dir&gt; definea o listă de directoare</a:t>
            </a:r>
            <a:endParaRPr sz="1100">
              <a:solidFill>
                <a:srgbClr val="666666"/>
              </a:solidFill>
            </a:endParaRPr>
          </a:p>
          <a:p>
            <a:pPr indent="-298450" lvl="0" marL="457200" rtl="0" algn="l">
              <a:spcBef>
                <a:spcPts val="0"/>
              </a:spcBef>
              <a:spcAft>
                <a:spcPts val="0"/>
              </a:spcAft>
              <a:buClr>
                <a:srgbClr val="666666"/>
              </a:buClr>
              <a:buSzPts val="1100"/>
              <a:buChar char="●"/>
            </a:pPr>
            <a:r>
              <a:rPr lang="en" sz="1100">
                <a:solidFill>
                  <a:srgbClr val="666666"/>
                </a:solidFill>
              </a:rPr>
              <a:t>Tagul &lt;font&gt;&lt;/font&gt; marca un text de afișat cu o anumită stilizare (culoare, dimensiune, tip de font)</a:t>
            </a:r>
            <a:endParaRPr sz="1100">
              <a:solidFill>
                <a:srgbClr val="666666"/>
              </a:solidFill>
            </a:endParaRPr>
          </a:p>
          <a:p>
            <a:pPr indent="-298450" lvl="0" marL="457200" rtl="0" algn="l">
              <a:spcBef>
                <a:spcPts val="0"/>
              </a:spcBef>
              <a:spcAft>
                <a:spcPts val="0"/>
              </a:spcAft>
              <a:buClr>
                <a:srgbClr val="666666"/>
              </a:buClr>
              <a:buSzPts val="1100"/>
              <a:buChar char="●"/>
            </a:pPr>
            <a:r>
              <a:rPr lang="en" sz="1100">
                <a:solidFill>
                  <a:srgbClr val="666666"/>
                </a:solidFill>
              </a:rPr>
              <a:t>Tagurile &lt;frameset&gt;&lt;/frameset&gt;, &lt;noframes&gt;&lt;/noframes&gt; și &lt;frame/&gt; serveau la împărțirea ferestrei principale în frame-uri (sub-ferestre)</a:t>
            </a:r>
            <a:endParaRPr sz="1100">
              <a:solidFill>
                <a:srgbClr val="666666"/>
              </a:solidFill>
            </a:endParaRPr>
          </a:p>
          <a:p>
            <a:pPr indent="-298450" lvl="0" marL="457200" rtl="0" algn="l">
              <a:spcBef>
                <a:spcPts val="0"/>
              </a:spcBef>
              <a:spcAft>
                <a:spcPts val="0"/>
              </a:spcAft>
              <a:buClr>
                <a:srgbClr val="666666"/>
              </a:buClr>
              <a:buSzPts val="1100"/>
              <a:buChar char="●"/>
            </a:pPr>
            <a:r>
              <a:rPr lang="en" sz="1100">
                <a:solidFill>
                  <a:srgbClr val="666666"/>
                </a:solidFill>
              </a:rPr>
              <a:t>Tagul &lt;strike&gt;&lt;/strike&gt; definea text tăiat</a:t>
            </a:r>
            <a:endParaRPr sz="1100">
              <a:solidFill>
                <a:srgbClr val="666666"/>
              </a:solidFill>
            </a:endParaRPr>
          </a:p>
          <a:p>
            <a:pPr indent="-298450" lvl="0" marL="457200" rtl="0" algn="l">
              <a:spcBef>
                <a:spcPts val="0"/>
              </a:spcBef>
              <a:spcAft>
                <a:spcPts val="0"/>
              </a:spcAft>
              <a:buClr>
                <a:srgbClr val="666666"/>
              </a:buClr>
              <a:buSzPts val="1100"/>
              <a:buChar char="●"/>
            </a:pPr>
            <a:r>
              <a:rPr lang="en" sz="1100">
                <a:solidFill>
                  <a:srgbClr val="666666"/>
                </a:solidFill>
              </a:rPr>
              <a:t>Tagul &lt;tt&gt;&lt;/tt&gt; tag de formatare, care marca text afișat în format monotyped (toate literele de aceeași lățime)</a:t>
            </a:r>
            <a:endParaRPr sz="1100">
              <a:solidFill>
                <a:srgbClr val="666666"/>
              </a:solidFill>
            </a:endParaRPr>
          </a:p>
          <a:p>
            <a:pPr indent="0" lvl="0" marL="0" rtl="0" algn="l">
              <a:spcBef>
                <a:spcPts val="0"/>
              </a:spcBef>
              <a:spcAft>
                <a:spcPts val="0"/>
              </a:spcAft>
              <a:buNone/>
            </a:pPr>
            <a:r>
              <a:t/>
            </a:r>
            <a:endParaRPr sz="1100">
              <a:solidFill>
                <a:srgbClr val="666666"/>
              </a:solidFill>
            </a:endParaRPr>
          </a:p>
        </p:txBody>
      </p:sp>
      <p:sp>
        <p:nvSpPr>
          <p:cNvPr id="1347" name="Google Shape;1347;p105"/>
          <p:cNvSpPr/>
          <p:nvPr/>
        </p:nvSpPr>
        <p:spPr>
          <a:xfrm rot="1102546">
            <a:off x="294978" y="2305353"/>
            <a:ext cx="8737020" cy="532791"/>
          </a:xfrm>
          <a:prstGeom prst="rect">
            <a:avLst/>
          </a:prstGeom>
        </p:spPr>
        <p:txBody>
          <a:bodyPr>
            <a:prstTxWarp prst="textPlain"/>
          </a:bodyPr>
          <a:lstStyle/>
          <a:p>
            <a:pPr lvl="0" algn="ctr"/>
            <a:r>
              <a:rPr b="1" i="0">
                <a:ln>
                  <a:noFill/>
                </a:ln>
                <a:solidFill>
                  <a:srgbClr val="FF0000">
                    <a:alpha val="31279"/>
                  </a:srgbClr>
                </a:solidFill>
                <a:latin typeface="Arial"/>
              </a:rPr>
              <a:t>Le evităm în totalitate!!!</a:t>
            </a: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351" name="Shape 1351"/>
        <p:cNvGrpSpPr/>
        <p:nvPr/>
      </p:nvGrpSpPr>
      <p:grpSpPr>
        <a:xfrm>
          <a:off x="0" y="0"/>
          <a:ext cx="0" cy="0"/>
          <a:chOff x="0" y="0"/>
          <a:chExt cx="0" cy="0"/>
        </a:xfrm>
      </p:grpSpPr>
      <p:sp>
        <p:nvSpPr>
          <p:cNvPr id="1352" name="Google Shape;1352;p106"/>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HTML - bibliografie și linkuri utile</a:t>
            </a:r>
            <a:endParaRPr i="1"/>
          </a:p>
        </p:txBody>
      </p:sp>
      <p:sp>
        <p:nvSpPr>
          <p:cNvPr id="1353" name="Google Shape;1353;p106"/>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0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55" name="Google Shape;1355;p106">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1356" name="Google Shape;1356;p106"/>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1357" name="Google Shape;1357;p106"/>
          <p:cNvSpPr txBox="1"/>
          <p:nvPr/>
        </p:nvSpPr>
        <p:spPr>
          <a:xfrm>
            <a:off x="311700" y="1053100"/>
            <a:ext cx="8520600" cy="2470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666666"/>
              </a:buClr>
              <a:buSzPts val="1400"/>
              <a:buChar char="●"/>
            </a:pPr>
            <a:r>
              <a:rPr lang="en">
                <a:solidFill>
                  <a:srgbClr val="666666"/>
                </a:solidFill>
              </a:rPr>
              <a:t>Cea mai recentă recomandare W3C (HTML 5.2): </a:t>
            </a:r>
            <a:r>
              <a:rPr lang="en" u="sng">
                <a:solidFill>
                  <a:schemeClr val="hlink"/>
                </a:solidFill>
                <a:hlinkClick r:id="rId5"/>
              </a:rPr>
              <a:t>https://www.w3.org/TR/html52/index.html</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Documentul oficial care descrie standardul curent </a:t>
            </a:r>
            <a:r>
              <a:rPr lang="en">
                <a:solidFill>
                  <a:srgbClr val="666666"/>
                </a:solidFill>
              </a:rPr>
              <a:t>de HTML5 </a:t>
            </a:r>
            <a:r>
              <a:rPr lang="en">
                <a:solidFill>
                  <a:srgbClr val="666666"/>
                </a:solidFill>
              </a:rPr>
              <a:t>(living standard - actualizat în timp real cu cele mai noi schimbări aprobate): </a:t>
            </a:r>
            <a:r>
              <a:rPr lang="en" u="sng">
                <a:solidFill>
                  <a:schemeClr val="hlink"/>
                </a:solidFill>
                <a:hlinkClick r:id="rId6"/>
              </a:rPr>
              <a:t>https://html.spec.whatwg.org/</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Informații și exemple suplimentare </a:t>
            </a:r>
            <a:r>
              <a:rPr lang="en" u="sng">
                <a:solidFill>
                  <a:schemeClr val="hlink"/>
                </a:solidFill>
                <a:hlinkClick r:id="rId7"/>
              </a:rPr>
              <a:t>https://developer.mozilla.org/en-US/docs/Web/HTML</a:t>
            </a:r>
            <a:endParaRPr>
              <a:solidFill>
                <a:srgbClr val="666666"/>
              </a:solidFill>
            </a:endParaRPr>
          </a:p>
          <a:p>
            <a:pPr indent="-317500" lvl="0" marL="457200" rtl="0" algn="l">
              <a:spcBef>
                <a:spcPts val="0"/>
              </a:spcBef>
              <a:spcAft>
                <a:spcPts val="0"/>
              </a:spcAft>
              <a:buClr>
                <a:srgbClr val="666666"/>
              </a:buClr>
              <a:buSzPts val="1400"/>
              <a:buChar char="●"/>
            </a:pPr>
            <a:r>
              <a:rPr lang="en" u="sng">
                <a:solidFill>
                  <a:schemeClr val="hlink"/>
                </a:solidFill>
                <a:hlinkClick r:id="rId8"/>
              </a:rPr>
              <a:t>http://html5doctor.com/</a:t>
            </a:r>
            <a:endParaRPr>
              <a:solidFill>
                <a:srgbClr val="666666"/>
              </a:solidFill>
            </a:endParaRPr>
          </a:p>
          <a:p>
            <a:pPr indent="-317500" lvl="0" marL="457200" rtl="0" algn="l">
              <a:spcBef>
                <a:spcPts val="0"/>
              </a:spcBef>
              <a:spcAft>
                <a:spcPts val="0"/>
              </a:spcAft>
              <a:buClr>
                <a:srgbClr val="666666"/>
              </a:buClr>
              <a:buSzPts val="1400"/>
              <a:buChar char="●"/>
            </a:pPr>
            <a:r>
              <a:rPr lang="en" u="sng">
                <a:solidFill>
                  <a:schemeClr val="hlink"/>
                </a:solidFill>
                <a:hlinkClick r:id="rId9"/>
              </a:rPr>
              <a:t>https://www.w3schools.com/html/</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Lista cu toate tagurile (puteți folosi această pagină pe post de referință rapidă): </a:t>
            </a:r>
            <a:r>
              <a:rPr lang="en" u="sng">
                <a:solidFill>
                  <a:schemeClr val="hlink"/>
                </a:solidFill>
                <a:hlinkClick r:id="rId10"/>
              </a:rPr>
              <a:t>https://www.w3schools.com/tags/default.asp</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Validatorul HTML: </a:t>
            </a:r>
            <a:r>
              <a:rPr lang="en" u="sng">
                <a:solidFill>
                  <a:schemeClr val="hlink"/>
                </a:solidFill>
                <a:hlinkClick r:id="rId11"/>
              </a:rPr>
              <a:t>https://validator.w3.org/</a:t>
            </a:r>
            <a:endParaRPr>
              <a:solidFill>
                <a:srgbClr val="666666"/>
              </a:solidFill>
            </a:endParaRPr>
          </a:p>
          <a:p>
            <a:pPr indent="-317500" lvl="0" marL="457200" rtl="0" algn="l">
              <a:spcBef>
                <a:spcPts val="0"/>
              </a:spcBef>
              <a:spcAft>
                <a:spcPts val="0"/>
              </a:spcAft>
              <a:buClr>
                <a:srgbClr val="666666"/>
              </a:buClr>
              <a:buSzPts val="1400"/>
              <a:buChar char="●"/>
            </a:pPr>
            <a:r>
              <a:rPr b="1" lang="en">
                <a:solidFill>
                  <a:srgbClr val="666666"/>
                </a:solidFill>
              </a:rPr>
              <a:t>Exemplele discutate la curs</a:t>
            </a:r>
            <a:r>
              <a:rPr lang="en">
                <a:solidFill>
                  <a:srgbClr val="666666"/>
                </a:solidFill>
              </a:rPr>
              <a:t>: </a:t>
            </a:r>
            <a:r>
              <a:rPr lang="en" u="sng">
                <a:solidFill>
                  <a:schemeClr val="hlink"/>
                </a:solidFill>
                <a:hlinkClick r:id="rId12"/>
              </a:rPr>
              <a:t>https://repl.it/@IrinaCiocan/curs2-exemple#index.html</a:t>
            </a:r>
            <a:endParaRPr>
              <a:solidFill>
                <a:srgbClr val="666666"/>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361" name="Shape 1361"/>
        <p:cNvGrpSpPr/>
        <p:nvPr/>
      </p:nvGrpSpPr>
      <p:grpSpPr>
        <a:xfrm>
          <a:off x="0" y="0"/>
          <a:ext cx="0" cy="0"/>
          <a:chOff x="0" y="0"/>
          <a:chExt cx="0" cy="0"/>
        </a:xfrm>
      </p:grpSpPr>
      <p:sp>
        <p:nvSpPr>
          <p:cNvPr id="1362" name="Google Shape;1362;p107"/>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W3C</a:t>
            </a:r>
            <a:endParaRPr/>
          </a:p>
        </p:txBody>
      </p:sp>
      <p:sp>
        <p:nvSpPr>
          <p:cNvPr id="1363" name="Google Shape;1363;p107"/>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0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65" name="Google Shape;1365;p107">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1366" name="Google Shape;1366;p107"/>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pic>
        <p:nvPicPr>
          <p:cNvPr id="1367" name="Google Shape;1367;p107"/>
          <p:cNvPicPr preferRelativeResize="0"/>
          <p:nvPr/>
        </p:nvPicPr>
        <p:blipFill>
          <a:blip r:embed="rId5">
            <a:alphaModFix/>
          </a:blip>
          <a:stretch>
            <a:fillRect/>
          </a:stretch>
        </p:blipFill>
        <p:spPr>
          <a:xfrm>
            <a:off x="589450" y="1398651"/>
            <a:ext cx="597300" cy="594900"/>
          </a:xfrm>
          <a:prstGeom prst="rect">
            <a:avLst/>
          </a:prstGeom>
          <a:noFill/>
          <a:ln>
            <a:noFill/>
          </a:ln>
        </p:spPr>
      </p:pic>
      <p:pic>
        <p:nvPicPr>
          <p:cNvPr id="1368" name="Google Shape;1368;p107"/>
          <p:cNvPicPr preferRelativeResize="0"/>
          <p:nvPr/>
        </p:nvPicPr>
        <p:blipFill>
          <a:blip r:embed="rId6">
            <a:alphaModFix/>
          </a:blip>
          <a:stretch>
            <a:fillRect/>
          </a:stretch>
        </p:blipFill>
        <p:spPr>
          <a:xfrm>
            <a:off x="2215574" y="3685550"/>
            <a:ext cx="881675" cy="916025"/>
          </a:xfrm>
          <a:prstGeom prst="rect">
            <a:avLst/>
          </a:prstGeom>
          <a:noFill/>
          <a:ln>
            <a:noFill/>
          </a:ln>
        </p:spPr>
      </p:pic>
      <p:pic>
        <p:nvPicPr>
          <p:cNvPr id="1369" name="Google Shape;1369;p107"/>
          <p:cNvPicPr preferRelativeResize="0"/>
          <p:nvPr/>
        </p:nvPicPr>
        <p:blipFill>
          <a:blip r:embed="rId7">
            <a:alphaModFix/>
          </a:blip>
          <a:stretch>
            <a:fillRect/>
          </a:stretch>
        </p:blipFill>
        <p:spPr>
          <a:xfrm>
            <a:off x="317153" y="3097150"/>
            <a:ext cx="947225" cy="960875"/>
          </a:xfrm>
          <a:prstGeom prst="rect">
            <a:avLst/>
          </a:prstGeom>
          <a:noFill/>
          <a:ln>
            <a:noFill/>
          </a:ln>
        </p:spPr>
      </p:pic>
      <p:pic>
        <p:nvPicPr>
          <p:cNvPr id="1370" name="Google Shape;1370;p107"/>
          <p:cNvPicPr preferRelativeResize="0"/>
          <p:nvPr/>
        </p:nvPicPr>
        <p:blipFill>
          <a:blip r:embed="rId8">
            <a:alphaModFix/>
          </a:blip>
          <a:stretch>
            <a:fillRect/>
          </a:stretch>
        </p:blipFill>
        <p:spPr>
          <a:xfrm>
            <a:off x="3096475" y="1685576"/>
            <a:ext cx="597300" cy="590134"/>
          </a:xfrm>
          <a:prstGeom prst="rect">
            <a:avLst/>
          </a:prstGeom>
          <a:noFill/>
          <a:ln>
            <a:noFill/>
          </a:ln>
        </p:spPr>
      </p:pic>
      <p:pic>
        <p:nvPicPr>
          <p:cNvPr id="1371" name="Google Shape;1371;p107"/>
          <p:cNvPicPr preferRelativeResize="0"/>
          <p:nvPr/>
        </p:nvPicPr>
        <p:blipFill>
          <a:blip r:embed="rId9">
            <a:alphaModFix/>
          </a:blip>
          <a:stretch>
            <a:fillRect/>
          </a:stretch>
        </p:blipFill>
        <p:spPr>
          <a:xfrm>
            <a:off x="6385750" y="2295175"/>
            <a:ext cx="2453450" cy="1668350"/>
          </a:xfrm>
          <a:prstGeom prst="rect">
            <a:avLst/>
          </a:prstGeom>
          <a:noFill/>
          <a:ln>
            <a:noFill/>
          </a:ln>
        </p:spPr>
      </p:pic>
      <p:pic>
        <p:nvPicPr>
          <p:cNvPr id="1372" name="Google Shape;1372;p107"/>
          <p:cNvPicPr preferRelativeResize="0"/>
          <p:nvPr/>
        </p:nvPicPr>
        <p:blipFill>
          <a:blip r:embed="rId10">
            <a:alphaModFix/>
          </a:blip>
          <a:stretch>
            <a:fillRect/>
          </a:stretch>
        </p:blipFill>
        <p:spPr>
          <a:xfrm>
            <a:off x="6492440" y="2491751"/>
            <a:ext cx="831785" cy="762000"/>
          </a:xfrm>
          <a:prstGeom prst="rect">
            <a:avLst/>
          </a:prstGeom>
          <a:noFill/>
          <a:ln>
            <a:noFill/>
          </a:ln>
        </p:spPr>
      </p:pic>
      <p:pic>
        <p:nvPicPr>
          <p:cNvPr id="1373" name="Google Shape;1373;p107"/>
          <p:cNvPicPr preferRelativeResize="0"/>
          <p:nvPr/>
        </p:nvPicPr>
        <p:blipFill>
          <a:blip r:embed="rId11">
            <a:alphaModFix/>
          </a:blip>
          <a:stretch>
            <a:fillRect/>
          </a:stretch>
        </p:blipFill>
        <p:spPr>
          <a:xfrm>
            <a:off x="4136613" y="3176349"/>
            <a:ext cx="881675" cy="881675"/>
          </a:xfrm>
          <a:prstGeom prst="rect">
            <a:avLst/>
          </a:prstGeom>
          <a:noFill/>
          <a:ln>
            <a:noFill/>
          </a:ln>
        </p:spPr>
      </p:pic>
      <p:pic>
        <p:nvPicPr>
          <p:cNvPr id="1374" name="Google Shape;1374;p107"/>
          <p:cNvPicPr preferRelativeResize="0"/>
          <p:nvPr/>
        </p:nvPicPr>
        <p:blipFill>
          <a:blip r:embed="rId12">
            <a:alphaModFix/>
          </a:blip>
          <a:stretch>
            <a:fillRect/>
          </a:stretch>
        </p:blipFill>
        <p:spPr>
          <a:xfrm flipH="1">
            <a:off x="7116742" y="3181350"/>
            <a:ext cx="1060258" cy="1322726"/>
          </a:xfrm>
          <a:prstGeom prst="rect">
            <a:avLst/>
          </a:prstGeom>
          <a:noFill/>
          <a:ln>
            <a:noFill/>
          </a:ln>
        </p:spPr>
      </p:pic>
      <p:sp>
        <p:nvSpPr>
          <p:cNvPr id="1375" name="Google Shape;1375;p107"/>
          <p:cNvSpPr/>
          <p:nvPr/>
        </p:nvSpPr>
        <p:spPr>
          <a:xfrm>
            <a:off x="3356400" y="1016850"/>
            <a:ext cx="947100" cy="572700"/>
          </a:xfrm>
          <a:prstGeom prst="wedgeRoundRectCallout">
            <a:avLst>
              <a:gd fmla="val -24232" name="adj1"/>
              <a:gd fmla="val 717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Pfft! Ba ale mele!</a:t>
            </a:r>
            <a:endParaRPr sz="1200"/>
          </a:p>
        </p:txBody>
      </p:sp>
      <p:sp>
        <p:nvSpPr>
          <p:cNvPr id="1376" name="Google Shape;1376;p107"/>
          <p:cNvSpPr/>
          <p:nvPr/>
        </p:nvSpPr>
        <p:spPr>
          <a:xfrm>
            <a:off x="589450" y="2185700"/>
            <a:ext cx="1394700" cy="745500"/>
          </a:xfrm>
          <a:prstGeom prst="wedgeRoundRectCallout">
            <a:avLst>
              <a:gd fmla="val -24232" name="adj1"/>
              <a:gd fmla="val 717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Voi nu știți nimic! Eu reprezint conținutul cel mai bine</a:t>
            </a:r>
            <a:endParaRPr sz="1200"/>
          </a:p>
        </p:txBody>
      </p:sp>
      <p:sp>
        <p:nvSpPr>
          <p:cNvPr id="1377" name="Google Shape;1377;p107"/>
          <p:cNvSpPr/>
          <p:nvPr/>
        </p:nvSpPr>
        <p:spPr>
          <a:xfrm>
            <a:off x="2060175" y="2689850"/>
            <a:ext cx="1896000" cy="915900"/>
          </a:xfrm>
          <a:prstGeom prst="wedgeRoundRectCallout">
            <a:avLst>
              <a:gd fmla="val -24232" name="adj1"/>
              <a:gd fmla="val 717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Hă? Tu vorbești? Nu vezi că râde tot Internetu' de tine? Ți-ai schimbat și numele să nu te recunoască!!!</a:t>
            </a:r>
            <a:endParaRPr sz="1200"/>
          </a:p>
        </p:txBody>
      </p:sp>
      <p:sp>
        <p:nvSpPr>
          <p:cNvPr id="1378" name="Google Shape;1378;p107"/>
          <p:cNvSpPr/>
          <p:nvPr/>
        </p:nvSpPr>
        <p:spPr>
          <a:xfrm>
            <a:off x="4229700" y="1882150"/>
            <a:ext cx="1678200" cy="1098900"/>
          </a:xfrm>
          <a:prstGeom prst="wedgeRoundRectCallout">
            <a:avLst>
              <a:gd fmla="val -28136" name="adj1"/>
              <a:gd fmla="val 65111"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Bla, bla, bla! Degeaba vă certați! Eu sunt preferatul tuturor! Așa că mai bine lăsați-vă de meserie!</a:t>
            </a:r>
            <a:endParaRPr sz="1200"/>
          </a:p>
        </p:txBody>
      </p:sp>
      <p:sp>
        <p:nvSpPr>
          <p:cNvPr id="1379" name="Google Shape;1379;p107"/>
          <p:cNvSpPr/>
          <p:nvPr/>
        </p:nvSpPr>
        <p:spPr>
          <a:xfrm>
            <a:off x="6101050" y="1043750"/>
            <a:ext cx="2815800" cy="1098900"/>
          </a:xfrm>
          <a:prstGeom prst="wedgeRoundRectCallout">
            <a:avLst>
              <a:gd fmla="val -24232" name="adj1"/>
              <a:gd fmla="val 717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Taguri proprietare? Conținut afișat diferit?? Ce-i asta? </a:t>
            </a:r>
            <a:endParaRPr b="1"/>
          </a:p>
          <a:p>
            <a:pPr indent="0" lvl="0" marL="0" rtl="0" algn="l">
              <a:spcBef>
                <a:spcPts val="0"/>
              </a:spcBef>
              <a:spcAft>
                <a:spcPts val="0"/>
              </a:spcAft>
              <a:buNone/>
            </a:pPr>
            <a:r>
              <a:rPr b="1" lang="en"/>
              <a:t>Ok! Gata, copii!!! Liniște!!! Avem aici niște reguli de urmat!</a:t>
            </a:r>
            <a:endParaRPr b="1"/>
          </a:p>
        </p:txBody>
      </p:sp>
      <p:sp>
        <p:nvSpPr>
          <p:cNvPr id="1380" name="Google Shape;1380;p107"/>
          <p:cNvSpPr/>
          <p:nvPr/>
        </p:nvSpPr>
        <p:spPr>
          <a:xfrm>
            <a:off x="1455625" y="1449525"/>
            <a:ext cx="416700" cy="305400"/>
          </a:xfrm>
          <a:prstGeom prst="wedgeRoundRectCallout">
            <a:avLst>
              <a:gd fmla="val -67173" name="adj1"/>
              <a:gd fmla="val 22769"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a:t>
            </a:r>
            <a:endParaRPr sz="1200"/>
          </a:p>
        </p:txBody>
      </p:sp>
      <p:sp>
        <p:nvSpPr>
          <p:cNvPr id="1381" name="Google Shape;1381;p107"/>
          <p:cNvSpPr/>
          <p:nvPr/>
        </p:nvSpPr>
        <p:spPr>
          <a:xfrm>
            <a:off x="1323475" y="1266900"/>
            <a:ext cx="1290900" cy="670500"/>
          </a:xfrm>
          <a:prstGeom prst="wedgeRoundRectCallout">
            <a:avLst>
              <a:gd fmla="val -62598" name="adj1"/>
              <a:gd fmla="val 27267"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Tagurile mele sunt cele mai bune!</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0"/>
                                        </p:tgtEl>
                                        <p:attrNameLst>
                                          <p:attrName>style.visibility</p:attrName>
                                        </p:attrNameLst>
                                      </p:cBhvr>
                                      <p:to>
                                        <p:strVal val="visible"/>
                                      </p:to>
                                    </p:set>
                                    <p:animEffect filter="fade" transition="in">
                                      <p:cBhvr>
                                        <p:cTn dur="1000"/>
                                        <p:tgtEl>
                                          <p:spTgt spid="13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1"/>
                                        </p:tgtEl>
                                        <p:attrNameLst>
                                          <p:attrName>style.visibility</p:attrName>
                                        </p:attrNameLst>
                                      </p:cBhvr>
                                      <p:to>
                                        <p:strVal val="visible"/>
                                      </p:to>
                                    </p:set>
                                    <p:animEffect filter="fade" transition="in">
                                      <p:cBhvr>
                                        <p:cTn dur="1000"/>
                                        <p:tgtEl>
                                          <p:spTgt spid="13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5"/>
                                        </p:tgtEl>
                                        <p:attrNameLst>
                                          <p:attrName>style.visibility</p:attrName>
                                        </p:attrNameLst>
                                      </p:cBhvr>
                                      <p:to>
                                        <p:strVal val="visible"/>
                                      </p:to>
                                    </p:set>
                                    <p:animEffect filter="fade" transition="in">
                                      <p:cBhvr>
                                        <p:cTn dur="1000"/>
                                        <p:tgtEl>
                                          <p:spTgt spid="13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6"/>
                                        </p:tgtEl>
                                        <p:attrNameLst>
                                          <p:attrName>style.visibility</p:attrName>
                                        </p:attrNameLst>
                                      </p:cBhvr>
                                      <p:to>
                                        <p:strVal val="visible"/>
                                      </p:to>
                                    </p:set>
                                    <p:animEffect filter="fade" transition="in">
                                      <p:cBhvr>
                                        <p:cTn dur="1000"/>
                                        <p:tgtEl>
                                          <p:spTgt spid="13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7"/>
                                        </p:tgtEl>
                                        <p:attrNameLst>
                                          <p:attrName>style.visibility</p:attrName>
                                        </p:attrNameLst>
                                      </p:cBhvr>
                                      <p:to>
                                        <p:strVal val="visible"/>
                                      </p:to>
                                    </p:set>
                                    <p:animEffect filter="fade" transition="in">
                                      <p:cBhvr>
                                        <p:cTn dur="1000"/>
                                        <p:tgtEl>
                                          <p:spTgt spid="13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8"/>
                                        </p:tgtEl>
                                        <p:attrNameLst>
                                          <p:attrName>style.visibility</p:attrName>
                                        </p:attrNameLst>
                                      </p:cBhvr>
                                      <p:to>
                                        <p:strVal val="visible"/>
                                      </p:to>
                                    </p:set>
                                    <p:animEffect filter="fade" transition="in">
                                      <p:cBhvr>
                                        <p:cTn dur="1000"/>
                                        <p:tgtEl>
                                          <p:spTgt spid="13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1"/>
                                        </p:tgtEl>
                                        <p:attrNameLst>
                                          <p:attrName>style.visibility</p:attrName>
                                        </p:attrNameLst>
                                      </p:cBhvr>
                                      <p:to>
                                        <p:strVal val="visible"/>
                                      </p:to>
                                    </p:set>
                                    <p:animEffect filter="fade" transition="in">
                                      <p:cBhvr>
                                        <p:cTn dur="1000"/>
                                        <p:tgtEl>
                                          <p:spTgt spid="1371"/>
                                        </p:tgtEl>
                                      </p:cBhvr>
                                    </p:animEffect>
                                  </p:childTnLst>
                                </p:cTn>
                              </p:par>
                              <p:par>
                                <p:cTn fill="hold" nodeType="withEffect" presetClass="entr" presetID="10" presetSubtype="0">
                                  <p:stCondLst>
                                    <p:cond delay="0"/>
                                  </p:stCondLst>
                                  <p:childTnLst>
                                    <p:set>
                                      <p:cBhvr>
                                        <p:cTn dur="1" fill="hold">
                                          <p:stCondLst>
                                            <p:cond delay="0"/>
                                          </p:stCondLst>
                                        </p:cTn>
                                        <p:tgtEl>
                                          <p:spTgt spid="1372"/>
                                        </p:tgtEl>
                                        <p:attrNameLst>
                                          <p:attrName>style.visibility</p:attrName>
                                        </p:attrNameLst>
                                      </p:cBhvr>
                                      <p:to>
                                        <p:strVal val="visible"/>
                                      </p:to>
                                    </p:set>
                                    <p:animEffect filter="fade" transition="in">
                                      <p:cBhvr>
                                        <p:cTn dur="1000"/>
                                        <p:tgtEl>
                                          <p:spTgt spid="1372"/>
                                        </p:tgtEl>
                                      </p:cBhvr>
                                    </p:animEffect>
                                  </p:childTnLst>
                                </p:cTn>
                              </p:par>
                              <p:par>
                                <p:cTn fill="hold" nodeType="withEffect" presetClass="entr" presetID="10" presetSubtype="0">
                                  <p:stCondLst>
                                    <p:cond delay="0"/>
                                  </p:stCondLst>
                                  <p:childTnLst>
                                    <p:set>
                                      <p:cBhvr>
                                        <p:cTn dur="1" fill="hold">
                                          <p:stCondLst>
                                            <p:cond delay="0"/>
                                          </p:stCondLst>
                                        </p:cTn>
                                        <p:tgtEl>
                                          <p:spTgt spid="1374"/>
                                        </p:tgtEl>
                                        <p:attrNameLst>
                                          <p:attrName>style.visibility</p:attrName>
                                        </p:attrNameLst>
                                      </p:cBhvr>
                                      <p:to>
                                        <p:strVal val="visible"/>
                                      </p:to>
                                    </p:set>
                                    <p:animEffect filter="fade" transition="in">
                                      <p:cBhvr>
                                        <p:cTn dur="1000"/>
                                        <p:tgtEl>
                                          <p:spTgt spid="1374"/>
                                        </p:tgtEl>
                                      </p:cBhvr>
                                    </p:animEffect>
                                  </p:childTnLst>
                                </p:cTn>
                              </p:par>
                              <p:par>
                                <p:cTn fill="hold" nodeType="withEffect" presetClass="entr" presetID="10" presetSubtype="0">
                                  <p:stCondLst>
                                    <p:cond delay="0"/>
                                  </p:stCondLst>
                                  <p:childTnLst>
                                    <p:set>
                                      <p:cBhvr>
                                        <p:cTn dur="1" fill="hold">
                                          <p:stCondLst>
                                            <p:cond delay="0"/>
                                          </p:stCondLst>
                                        </p:cTn>
                                        <p:tgtEl>
                                          <p:spTgt spid="1379"/>
                                        </p:tgtEl>
                                        <p:attrNameLst>
                                          <p:attrName>style.visibility</p:attrName>
                                        </p:attrNameLst>
                                      </p:cBhvr>
                                      <p:to>
                                        <p:strVal val="visible"/>
                                      </p:to>
                                    </p:set>
                                    <p:animEffect filter="fade" transition="in">
                                      <p:cBhvr>
                                        <p:cTn dur="1000"/>
                                        <p:tgtEl>
                                          <p:spTgt spid="13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385" name="Shape 1385"/>
        <p:cNvGrpSpPr/>
        <p:nvPr/>
      </p:nvGrpSpPr>
      <p:grpSpPr>
        <a:xfrm>
          <a:off x="0" y="0"/>
          <a:ext cx="0" cy="0"/>
          <a:chOff x="0" y="0"/>
          <a:chExt cx="0" cy="0"/>
        </a:xfrm>
      </p:grpSpPr>
      <p:sp>
        <p:nvSpPr>
          <p:cNvPr id="1386" name="Google Shape;1386;p108"/>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W3C</a:t>
            </a:r>
            <a:endParaRPr/>
          </a:p>
        </p:txBody>
      </p:sp>
      <p:sp>
        <p:nvSpPr>
          <p:cNvPr id="1387" name="Google Shape;1387;p108"/>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0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89" name="Google Shape;1389;p108">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1390" name="Google Shape;1390;p108"/>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1391" name="Google Shape;1391;p108"/>
          <p:cNvSpPr txBox="1"/>
          <p:nvPr/>
        </p:nvSpPr>
        <p:spPr>
          <a:xfrm>
            <a:off x="317150" y="1195400"/>
            <a:ext cx="7125600" cy="34029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b="1" lang="en" sz="1100"/>
              <a:t>World Wide Web Consortium</a:t>
            </a:r>
            <a:r>
              <a:rPr lang="en" sz="1100"/>
              <a:t> se ocupă cu dezvoltarea standardelor web</a:t>
            </a:r>
            <a:endParaRPr sz="1100"/>
          </a:p>
          <a:p>
            <a:pPr indent="-298450" lvl="0" marL="457200" rtl="0" algn="l">
              <a:spcBef>
                <a:spcPts val="0"/>
              </a:spcBef>
              <a:spcAft>
                <a:spcPts val="0"/>
              </a:spcAft>
              <a:buSzPts val="1100"/>
              <a:buChar char="●"/>
            </a:pPr>
            <a:r>
              <a:rPr lang="en" sz="1100"/>
              <a:t>Este o organizație internațională</a:t>
            </a:r>
            <a:endParaRPr sz="1100"/>
          </a:p>
          <a:p>
            <a:pPr indent="-298450" lvl="0" marL="457200" rtl="0" algn="l">
              <a:spcBef>
                <a:spcPts val="0"/>
              </a:spcBef>
              <a:spcAft>
                <a:spcPts val="0"/>
              </a:spcAft>
              <a:buSzPts val="1100"/>
              <a:buChar char="●"/>
            </a:pPr>
            <a:r>
              <a:rPr lang="en" sz="1100"/>
              <a:t>A încercat să pună ordine între diversele versiuni de limbaje (taguri HTML sau proprietăți CSS specifice doar anumitor browsere, care făceau munca dezvoltatorilor mult mai grea - trebuiau scrise versiuni diferite pentru browsere diferite, unele site-uri notificau utilizatorul ca pot fi văzute doar într-un anumit browser, forțându-l pe utilizator să-l folosească pe acela)</a:t>
            </a:r>
            <a:endParaRPr sz="1100"/>
          </a:p>
          <a:p>
            <a:pPr indent="-298450" lvl="0" marL="457200" rtl="0" algn="l">
              <a:spcBef>
                <a:spcPts val="0"/>
              </a:spcBef>
              <a:spcAft>
                <a:spcPts val="0"/>
              </a:spcAft>
              <a:buSzPts val="1100"/>
              <a:buChar char="●"/>
            </a:pPr>
            <a:r>
              <a:rPr lang="en" sz="1100"/>
              <a:t>Oferă validatoare pentru unele limbajele specifice web-ului: HTML (diverse versiuni), CSS, XHTML, MathML etc.</a:t>
            </a:r>
            <a:endParaRPr sz="1100"/>
          </a:p>
          <a:p>
            <a:pPr indent="-298450" lvl="0" marL="457200" rtl="0" algn="l">
              <a:spcBef>
                <a:spcPts val="0"/>
              </a:spcBef>
              <a:spcAft>
                <a:spcPts val="0"/>
              </a:spcAft>
              <a:buSzPts val="1100"/>
              <a:buChar char="●"/>
            </a:pPr>
            <a:r>
              <a:rPr lang="en" sz="1100"/>
              <a:t>Standardele sunt publicate în mai multe stadii (</a:t>
            </a:r>
            <a:r>
              <a:rPr lang="en" sz="1100" u="sng">
                <a:solidFill>
                  <a:schemeClr val="hlink"/>
                </a:solidFill>
                <a:hlinkClick r:id="rId5"/>
              </a:rPr>
              <a:t>https://www.w3.org/2020/Process-20200915/#rec-track</a:t>
            </a:r>
            <a:r>
              <a:rPr lang="en" sz="1100"/>
              <a:t>) :</a:t>
            </a:r>
            <a:endParaRPr sz="1100"/>
          </a:p>
          <a:p>
            <a:pPr indent="-298450" lvl="1" marL="914400" rtl="0" algn="l">
              <a:spcBef>
                <a:spcPts val="0"/>
              </a:spcBef>
              <a:spcAft>
                <a:spcPts val="0"/>
              </a:spcAft>
              <a:buSzPts val="1100"/>
              <a:buChar char="○"/>
            </a:pPr>
            <a:r>
              <a:rPr b="1" lang="en" sz="1100"/>
              <a:t>Working draft (WD)</a:t>
            </a:r>
            <a:r>
              <a:rPr lang="en" sz="1100"/>
              <a:t>. Este primul tip de publicație servit ca un fel de propunere pentru cei implicați în dezvoltarea web, din partea cărora se așteaptă păreri, sugestii.</a:t>
            </a:r>
            <a:endParaRPr sz="1100"/>
          </a:p>
          <a:p>
            <a:pPr indent="-298450" lvl="1" marL="914400" rtl="0" algn="l">
              <a:spcBef>
                <a:spcPts val="0"/>
              </a:spcBef>
              <a:spcAft>
                <a:spcPts val="0"/>
              </a:spcAft>
              <a:buSzPts val="1100"/>
              <a:buChar char="○"/>
            </a:pPr>
            <a:r>
              <a:rPr b="1" lang="en" sz="1100"/>
              <a:t>Candidate Recommendation (CR)</a:t>
            </a:r>
            <a:r>
              <a:rPr lang="en" sz="1100"/>
              <a:t>. Documentul după ce au fost luate în vedere mesajele comunității cu privire la propunerile din standard. Nu este încă în stare finală, așteptându-se concluzii în urma implementării acestuia, pentru a mai putea fi revizuit încă o dată dacă e nevoie</a:t>
            </a:r>
            <a:endParaRPr sz="1100"/>
          </a:p>
          <a:p>
            <a:pPr indent="-298450" lvl="1" marL="914400" rtl="0" algn="l">
              <a:spcBef>
                <a:spcPts val="0"/>
              </a:spcBef>
              <a:spcAft>
                <a:spcPts val="0"/>
              </a:spcAft>
              <a:buSzPts val="1100"/>
              <a:buChar char="○"/>
            </a:pPr>
            <a:r>
              <a:rPr b="1" lang="en" sz="1100"/>
              <a:t>Proposed </a:t>
            </a:r>
            <a:r>
              <a:rPr b="1" lang="en" sz="1100">
                <a:solidFill>
                  <a:schemeClr val="dk1"/>
                </a:solidFill>
              </a:rPr>
              <a:t>Recommendation (PR)</a:t>
            </a:r>
            <a:r>
              <a:rPr lang="en" sz="1100">
                <a:solidFill>
                  <a:schemeClr val="dk1"/>
                </a:solidFill>
              </a:rPr>
              <a:t>. Aceasta este forma transmisă Consiliului Consultativ W3C (W3C Advisory Council) care poate cere abandonarea standardului, revizuirea lui sau să îl aprobe ca standard.</a:t>
            </a:r>
            <a:endParaRPr sz="1100">
              <a:solidFill>
                <a:schemeClr val="dk1"/>
              </a:solidFill>
            </a:endParaRPr>
          </a:p>
          <a:p>
            <a:pPr indent="-298450" lvl="1" marL="914400" rtl="0" algn="l">
              <a:spcBef>
                <a:spcPts val="0"/>
              </a:spcBef>
              <a:spcAft>
                <a:spcPts val="0"/>
              </a:spcAft>
              <a:buClr>
                <a:schemeClr val="dk1"/>
              </a:buClr>
              <a:buSzPts val="1100"/>
              <a:buChar char="○"/>
            </a:pPr>
            <a:r>
              <a:rPr b="1" lang="en" sz="1100">
                <a:solidFill>
                  <a:schemeClr val="dk1"/>
                </a:solidFill>
              </a:rPr>
              <a:t>W3C recommendation (REC)</a:t>
            </a:r>
            <a:r>
              <a:rPr lang="en" sz="1100">
                <a:solidFill>
                  <a:schemeClr val="dk1"/>
                </a:solidFill>
              </a:rPr>
              <a:t>. Ultimul stadiu având standardul gata de implementare la scară largă.</a:t>
            </a:r>
            <a:endParaRPr sz="1100">
              <a:solidFill>
                <a:schemeClr val="dk1"/>
              </a:solidFill>
            </a:endParaRPr>
          </a:p>
        </p:txBody>
      </p:sp>
      <p:pic>
        <p:nvPicPr>
          <p:cNvPr id="1392" name="Google Shape;1392;p108"/>
          <p:cNvPicPr preferRelativeResize="0"/>
          <p:nvPr/>
        </p:nvPicPr>
        <p:blipFill>
          <a:blip r:embed="rId6">
            <a:alphaModFix/>
          </a:blip>
          <a:stretch>
            <a:fillRect/>
          </a:stretch>
        </p:blipFill>
        <p:spPr>
          <a:xfrm>
            <a:off x="7473325" y="1266500"/>
            <a:ext cx="1364424" cy="18860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396" name="Shape 1396"/>
        <p:cNvGrpSpPr/>
        <p:nvPr/>
      </p:nvGrpSpPr>
      <p:grpSpPr>
        <a:xfrm>
          <a:off x="0" y="0"/>
          <a:ext cx="0" cy="0"/>
          <a:chOff x="0" y="0"/>
          <a:chExt cx="0" cy="0"/>
        </a:xfrm>
      </p:grpSpPr>
      <p:sp>
        <p:nvSpPr>
          <p:cNvPr id="1397" name="Google Shape;1397;p109"/>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Validarea unei pagini HTML</a:t>
            </a:r>
            <a:endParaRPr/>
          </a:p>
        </p:txBody>
      </p:sp>
      <p:sp>
        <p:nvSpPr>
          <p:cNvPr id="1398" name="Google Shape;1398;p109"/>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0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00" name="Google Shape;1400;p109">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1401" name="Google Shape;1401;p109"/>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1402" name="Google Shape;1402;p109"/>
          <p:cNvSpPr txBox="1"/>
          <p:nvPr/>
        </p:nvSpPr>
        <p:spPr>
          <a:xfrm>
            <a:off x="311700" y="981838"/>
            <a:ext cx="7288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Se va folosi validatorul oferit de W3C: </a:t>
            </a:r>
            <a:r>
              <a:rPr lang="en" u="sng">
                <a:solidFill>
                  <a:schemeClr val="hlink"/>
                </a:solidFill>
                <a:hlinkClick r:id="rId5"/>
              </a:rPr>
              <a:t>https://validator.w3.org/</a:t>
            </a:r>
            <a:endParaRPr>
              <a:solidFill>
                <a:srgbClr val="666666"/>
              </a:solidFill>
            </a:endParaRPr>
          </a:p>
        </p:txBody>
      </p:sp>
      <p:pic>
        <p:nvPicPr>
          <p:cNvPr id="1403" name="Google Shape;1403;p109"/>
          <p:cNvPicPr preferRelativeResize="0"/>
          <p:nvPr/>
        </p:nvPicPr>
        <p:blipFill>
          <a:blip r:embed="rId6">
            <a:alphaModFix/>
          </a:blip>
          <a:stretch>
            <a:fillRect/>
          </a:stretch>
        </p:blipFill>
        <p:spPr>
          <a:xfrm>
            <a:off x="317150" y="1436450"/>
            <a:ext cx="4647525" cy="1181475"/>
          </a:xfrm>
          <a:prstGeom prst="rect">
            <a:avLst/>
          </a:prstGeom>
          <a:noFill/>
          <a:ln>
            <a:noFill/>
          </a:ln>
        </p:spPr>
      </p:pic>
      <p:sp>
        <p:nvSpPr>
          <p:cNvPr id="1404" name="Google Shape;1404;p109"/>
          <p:cNvSpPr txBox="1"/>
          <p:nvPr/>
        </p:nvSpPr>
        <p:spPr>
          <a:xfrm>
            <a:off x="317150" y="2778475"/>
            <a:ext cx="8515200" cy="191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666666"/>
                </a:solidFill>
              </a:rPr>
              <a:t>Validatorul are 3 moduri de introducere a inputul de validat:</a:t>
            </a:r>
            <a:endParaRPr sz="1300">
              <a:solidFill>
                <a:srgbClr val="666666"/>
              </a:solidFill>
            </a:endParaRPr>
          </a:p>
          <a:p>
            <a:pPr indent="-311150" lvl="0" marL="457200" rtl="0" algn="l">
              <a:spcBef>
                <a:spcPts val="0"/>
              </a:spcBef>
              <a:spcAft>
                <a:spcPts val="0"/>
              </a:spcAft>
              <a:buClr>
                <a:srgbClr val="666666"/>
              </a:buClr>
              <a:buSzPts val="1300"/>
              <a:buChar char="●"/>
            </a:pPr>
            <a:r>
              <a:rPr lang="en" sz="1300">
                <a:solidFill>
                  <a:srgbClr val="666666"/>
                </a:solidFill>
              </a:rPr>
              <a:t>prin </a:t>
            </a:r>
            <a:r>
              <a:rPr b="1" lang="en" sz="1300">
                <a:solidFill>
                  <a:srgbClr val="666666"/>
                </a:solidFill>
              </a:rPr>
              <a:t>URI </a:t>
            </a:r>
            <a:r>
              <a:rPr lang="en" sz="1300">
                <a:solidFill>
                  <a:srgbClr val="666666"/>
                </a:solidFill>
              </a:rPr>
              <a:t>- valabil doar pentru pagini online: în inputul text se scrie adresa web către fișierul HTML de verificat</a:t>
            </a:r>
            <a:endParaRPr sz="1300">
              <a:solidFill>
                <a:srgbClr val="666666"/>
              </a:solidFill>
            </a:endParaRPr>
          </a:p>
          <a:p>
            <a:pPr indent="-311150" lvl="0" marL="457200" rtl="0" algn="l">
              <a:spcBef>
                <a:spcPts val="0"/>
              </a:spcBef>
              <a:spcAft>
                <a:spcPts val="0"/>
              </a:spcAft>
              <a:buClr>
                <a:srgbClr val="666666"/>
              </a:buClr>
              <a:buSzPts val="1300"/>
              <a:buChar char="●"/>
            </a:pPr>
            <a:r>
              <a:rPr lang="en" sz="1300">
                <a:solidFill>
                  <a:srgbClr val="666666"/>
                </a:solidFill>
              </a:rPr>
              <a:t>prin încărcarea unui fișier (</a:t>
            </a:r>
            <a:r>
              <a:rPr b="1" lang="en" sz="1300">
                <a:solidFill>
                  <a:srgbClr val="666666"/>
                </a:solidFill>
              </a:rPr>
              <a:t>File Upload</a:t>
            </a:r>
            <a:r>
              <a:rPr lang="en" sz="1300">
                <a:solidFill>
                  <a:srgbClr val="666666"/>
                </a:solidFill>
              </a:rPr>
              <a:t>): se uploadează fișierul de pe calculatorul vostru pe serverul validatorului. Atenție, fișierul trebuie să fie HTML pur, nu cu cod PHP sau template-uri EJS sau alt cod care e interpretat server side. Dacă aveți astfel de pagini, afișați sursa paginii (View Page Source) și o copiați în tabul </a:t>
            </a:r>
            <a:r>
              <a:rPr b="1" lang="en" sz="1300">
                <a:solidFill>
                  <a:srgbClr val="666666"/>
                </a:solidFill>
              </a:rPr>
              <a:t>Direct Input</a:t>
            </a:r>
            <a:endParaRPr b="1" sz="1300">
              <a:solidFill>
                <a:srgbClr val="666666"/>
              </a:solidFill>
            </a:endParaRPr>
          </a:p>
          <a:p>
            <a:pPr indent="-311150" lvl="0" marL="457200" rtl="0" algn="l">
              <a:spcBef>
                <a:spcPts val="0"/>
              </a:spcBef>
              <a:spcAft>
                <a:spcPts val="0"/>
              </a:spcAft>
              <a:buClr>
                <a:srgbClr val="666666"/>
              </a:buClr>
              <a:buSzPts val="1300"/>
              <a:buChar char="●"/>
            </a:pPr>
            <a:r>
              <a:rPr lang="en" sz="1300">
                <a:solidFill>
                  <a:srgbClr val="666666"/>
                </a:solidFill>
              </a:rPr>
              <a:t>prin input direct (</a:t>
            </a:r>
            <a:r>
              <a:rPr b="1" lang="en" sz="1300">
                <a:solidFill>
                  <a:srgbClr val="666666"/>
                </a:solidFill>
              </a:rPr>
              <a:t>Direct Input</a:t>
            </a:r>
            <a:r>
              <a:rPr lang="en" sz="1300">
                <a:solidFill>
                  <a:srgbClr val="666666"/>
                </a:solidFill>
              </a:rPr>
              <a:t>): scriem direct codul HTML în chenarul de input oferit de ei. Acest mod e util când vrem să validăm cod HTML generat sau doar secvențe dintr-o pagină HTML</a:t>
            </a:r>
            <a:endParaRPr sz="1300">
              <a:solidFill>
                <a:srgbClr val="666666"/>
              </a:solidFill>
            </a:endParaRPr>
          </a:p>
        </p:txBody>
      </p:sp>
      <p:sp>
        <p:nvSpPr>
          <p:cNvPr id="1405" name="Google Shape;1405;p109"/>
          <p:cNvSpPr/>
          <p:nvPr/>
        </p:nvSpPr>
        <p:spPr>
          <a:xfrm>
            <a:off x="5337175" y="981850"/>
            <a:ext cx="3500700" cy="1776300"/>
          </a:xfrm>
          <a:prstGeom prst="rect">
            <a:avLst/>
          </a:prstGeom>
          <a:noFill/>
          <a:ln cap="flat" cmpd="sng" w="9525">
            <a:solidFill>
              <a:srgbClr val="B45F06"/>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6" name="Google Shape;1406;p109"/>
          <p:cNvPicPr preferRelativeResize="0"/>
          <p:nvPr/>
        </p:nvPicPr>
        <p:blipFill>
          <a:blip r:embed="rId7">
            <a:alphaModFix/>
          </a:blip>
          <a:stretch>
            <a:fillRect/>
          </a:stretch>
        </p:blipFill>
        <p:spPr>
          <a:xfrm>
            <a:off x="6496788" y="1058075"/>
            <a:ext cx="1181475" cy="1181475"/>
          </a:xfrm>
          <a:prstGeom prst="rect">
            <a:avLst/>
          </a:prstGeom>
          <a:noFill/>
          <a:ln>
            <a:noFill/>
          </a:ln>
        </p:spPr>
      </p:pic>
      <p:sp>
        <p:nvSpPr>
          <p:cNvPr id="1407" name="Google Shape;1407;p109"/>
          <p:cNvSpPr/>
          <p:nvPr/>
        </p:nvSpPr>
        <p:spPr>
          <a:xfrm>
            <a:off x="5412900" y="2312425"/>
            <a:ext cx="3349248" cy="393175"/>
          </a:xfrm>
          <a:prstGeom prst="rect">
            <a:avLst/>
          </a:prstGeom>
        </p:spPr>
        <p:txBody>
          <a:bodyPr>
            <a:prstTxWarp prst="textPlain"/>
          </a:bodyPr>
          <a:lstStyle/>
          <a:p>
            <a:pPr lvl="0" algn="ctr"/>
            <a:r>
              <a:rPr b="1" i="1">
                <a:ln cap="flat" cmpd="sng" w="9525">
                  <a:solidFill>
                    <a:schemeClr val="dk2"/>
                  </a:solidFill>
                  <a:prstDash val="solid"/>
                  <a:round/>
                  <a:headEnd len="sm" w="sm" type="none"/>
                  <a:tailEnd len="sm" w="sm" type="none"/>
                </a:ln>
                <a:solidFill>
                  <a:srgbClr val="FF9900"/>
                </a:solidFill>
                <a:latin typeface="Arial"/>
              </a:rPr>
              <a:t>The oopsie finder</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2"/>
                                        </p:tgtEl>
                                        <p:attrNameLst>
                                          <p:attrName>style.visibility</p:attrName>
                                        </p:attrNameLst>
                                      </p:cBhvr>
                                      <p:to>
                                        <p:strVal val="visible"/>
                                      </p:to>
                                    </p:set>
                                    <p:animEffect filter="fade" transition="in">
                                      <p:cBhvr>
                                        <p:cTn dur="1000"/>
                                        <p:tgtEl>
                                          <p:spTgt spid="1402"/>
                                        </p:tgtEl>
                                      </p:cBhvr>
                                    </p:animEffect>
                                  </p:childTnLst>
                                </p:cTn>
                              </p:par>
                              <p:par>
                                <p:cTn fill="hold" nodeType="withEffect" presetClass="entr" presetID="10" presetSubtype="0">
                                  <p:stCondLst>
                                    <p:cond delay="0"/>
                                  </p:stCondLst>
                                  <p:childTnLst>
                                    <p:set>
                                      <p:cBhvr>
                                        <p:cTn dur="1" fill="hold">
                                          <p:stCondLst>
                                            <p:cond delay="0"/>
                                          </p:stCondLst>
                                        </p:cTn>
                                        <p:tgtEl>
                                          <p:spTgt spid="1403"/>
                                        </p:tgtEl>
                                        <p:attrNameLst>
                                          <p:attrName>style.visibility</p:attrName>
                                        </p:attrNameLst>
                                      </p:cBhvr>
                                      <p:to>
                                        <p:strVal val="visible"/>
                                      </p:to>
                                    </p:set>
                                    <p:animEffect filter="fade" transition="in">
                                      <p:cBhvr>
                                        <p:cTn dur="1000"/>
                                        <p:tgtEl>
                                          <p:spTgt spid="1403"/>
                                        </p:tgtEl>
                                      </p:cBhvr>
                                    </p:animEffect>
                                  </p:childTnLst>
                                </p:cTn>
                              </p:par>
                              <p:par>
                                <p:cTn fill="hold" nodeType="withEffect" presetClass="entr" presetID="10" presetSubtype="0">
                                  <p:stCondLst>
                                    <p:cond delay="0"/>
                                  </p:stCondLst>
                                  <p:childTnLst>
                                    <p:set>
                                      <p:cBhvr>
                                        <p:cTn dur="1" fill="hold">
                                          <p:stCondLst>
                                            <p:cond delay="0"/>
                                          </p:stCondLst>
                                        </p:cTn>
                                        <p:tgtEl>
                                          <p:spTgt spid="1404"/>
                                        </p:tgtEl>
                                        <p:attrNameLst>
                                          <p:attrName>style.visibility</p:attrName>
                                        </p:attrNameLst>
                                      </p:cBhvr>
                                      <p:to>
                                        <p:strVal val="visible"/>
                                      </p:to>
                                    </p:set>
                                    <p:animEffect filter="fade" transition="in">
                                      <p:cBhvr>
                                        <p:cTn dur="1000"/>
                                        <p:tgtEl>
                                          <p:spTgt spid="14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411" name="Shape 1411"/>
        <p:cNvGrpSpPr/>
        <p:nvPr/>
      </p:nvGrpSpPr>
      <p:grpSpPr>
        <a:xfrm>
          <a:off x="0" y="0"/>
          <a:ext cx="0" cy="0"/>
          <a:chOff x="0" y="0"/>
          <a:chExt cx="0" cy="0"/>
        </a:xfrm>
      </p:grpSpPr>
      <p:sp>
        <p:nvSpPr>
          <p:cNvPr id="1412" name="Google Shape;1412;p110"/>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Validarea unei pagini HTML - erori(1)</a:t>
            </a:r>
            <a:endParaRPr/>
          </a:p>
        </p:txBody>
      </p:sp>
      <p:sp>
        <p:nvSpPr>
          <p:cNvPr id="1413" name="Google Shape;1413;p110"/>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15" name="Google Shape;1415;p110">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1416" name="Google Shape;1416;p110"/>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1417" name="Google Shape;1417;p110"/>
          <p:cNvSpPr txBox="1"/>
          <p:nvPr/>
        </p:nvSpPr>
        <p:spPr>
          <a:xfrm>
            <a:off x="311700" y="981838"/>
            <a:ext cx="7288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Să prespunem că avem codul de mai jos:</a:t>
            </a:r>
            <a:endParaRPr>
              <a:solidFill>
                <a:srgbClr val="666666"/>
              </a:solidFill>
            </a:endParaRPr>
          </a:p>
        </p:txBody>
      </p:sp>
      <p:sp>
        <p:nvSpPr>
          <p:cNvPr id="1418" name="Google Shape;1418;p110"/>
          <p:cNvSpPr txBox="1"/>
          <p:nvPr/>
        </p:nvSpPr>
        <p:spPr>
          <a:xfrm>
            <a:off x="500125" y="1530850"/>
            <a:ext cx="5174100" cy="2858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050">
                <a:solidFill>
                  <a:srgbClr val="808080"/>
                </a:solidFill>
                <a:highlight>
                  <a:srgbClr val="FFFFFE"/>
                </a:highlight>
                <a:latin typeface="Courier New"/>
                <a:ea typeface="Courier New"/>
                <a:cs typeface="Courier New"/>
                <a:sym typeface="Courier New"/>
              </a:rPr>
              <a:t>&lt;!DOCTYPE</a:t>
            </a:r>
            <a:r>
              <a:rPr lang="en" sz="1050">
                <a:solidFill>
                  <a:srgbClr val="3953A4"/>
                </a:solidFill>
                <a:highlight>
                  <a:srgbClr val="FFFFFE"/>
                </a:highlight>
                <a:latin typeface="Courier New"/>
                <a:ea typeface="Courier New"/>
                <a:cs typeface="Courier New"/>
                <a:sym typeface="Courier New"/>
              </a:rPr>
              <a:t> html</a:t>
            </a:r>
            <a:r>
              <a:rPr lang="en" sz="1050">
                <a:solidFill>
                  <a:srgbClr val="808080"/>
                </a:solidFill>
                <a:highlight>
                  <a:srgbClr val="FFFFFE"/>
                </a:highlight>
                <a:latin typeface="Courier New"/>
                <a:ea typeface="Courier New"/>
                <a:cs typeface="Courier New"/>
                <a:sym typeface="Courier New"/>
              </a:rPr>
              <a:t>&gt;</a:t>
            </a:r>
            <a:endParaRPr sz="1050">
              <a:solidFill>
                <a:srgbClr val="808080"/>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html</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head</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meta</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charset</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"utf-8"</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meta</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name</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"viewport"</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content</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"width=device-width"</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title</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Exemplu erori</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title</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link</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href</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"style.css"</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rel</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"stylesheet"</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type</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"text/css"</a:t>
            </a: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head</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body</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Un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b</a:t>
            </a:r>
            <a:r>
              <a:rPr lang="en" sz="1050">
                <a:solidFill>
                  <a:srgbClr val="1F217D"/>
                </a:solidFill>
                <a:highlight>
                  <a:srgbClr val="FFFFFE"/>
                </a:highlight>
                <a:latin typeface="Courier New"/>
                <a:ea typeface="Courier New"/>
                <a:cs typeface="Courier New"/>
                <a:sym typeface="Courier New"/>
              </a:rPr>
              <a:t>&gt;&lt;</a:t>
            </a:r>
            <a:r>
              <a:rPr lang="en" sz="1050">
                <a:solidFill>
                  <a:srgbClr val="4D7FE2"/>
                </a:solidFill>
                <a:highlight>
                  <a:srgbClr val="FFFFFE"/>
                </a:highlight>
                <a:latin typeface="Courier New"/>
                <a:ea typeface="Courier New"/>
                <a:cs typeface="Courier New"/>
                <a:sym typeface="Courier New"/>
              </a:rPr>
              <a:t>i</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paragraf</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b</a:t>
            </a:r>
            <a:r>
              <a:rPr lang="en" sz="1050">
                <a:solidFill>
                  <a:srgbClr val="1F217D"/>
                </a:solidFill>
                <a:highlight>
                  <a:srgbClr val="FFFFFE"/>
                </a:highlight>
                <a:latin typeface="Courier New"/>
                <a:ea typeface="Courier New"/>
                <a:cs typeface="Courier New"/>
                <a:sym typeface="Courier New"/>
              </a:rPr>
              <a:t>&gt;&lt;/</a:t>
            </a:r>
            <a:r>
              <a:rPr lang="en" sz="1050">
                <a:solidFill>
                  <a:srgbClr val="4D7FE2"/>
                </a:solidFill>
                <a:highlight>
                  <a:srgbClr val="FFFFFE"/>
                </a:highlight>
                <a:latin typeface="Courier New"/>
                <a:ea typeface="Courier New"/>
                <a:cs typeface="Courier New"/>
                <a:sym typeface="Courier New"/>
              </a:rPr>
              <a:t>i</a:t>
            </a:r>
            <a:r>
              <a:rPr lang="en" sz="1050">
                <a:solidFill>
                  <a:srgbClr val="1F217D"/>
                </a:solidFill>
                <a:highlight>
                  <a:srgbClr val="FFFFFE"/>
                </a:highlight>
                <a:latin typeface="Courier New"/>
                <a:ea typeface="Courier New"/>
                <a:cs typeface="Courier New"/>
                <a:sym typeface="Courier New"/>
              </a:rPr>
              <a:t>&gt;&lt;/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tag_inexistent</a:t>
            </a:r>
            <a:r>
              <a:rPr lang="en" sz="1050">
                <a:solidFill>
                  <a:srgbClr val="1F217D"/>
                </a:solidFill>
                <a:highlight>
                  <a:srgbClr val="FFFFFE"/>
                </a:highlight>
                <a:latin typeface="Courier New"/>
                <a:ea typeface="Courier New"/>
                <a:cs typeface="Courier New"/>
                <a:sym typeface="Courier New"/>
              </a:rPr>
              <a:t>&gt;&lt;/</a:t>
            </a:r>
            <a:r>
              <a:rPr lang="en" sz="1050">
                <a:solidFill>
                  <a:srgbClr val="4D7FE2"/>
                </a:solidFill>
                <a:highlight>
                  <a:srgbClr val="FFFFFE"/>
                </a:highlight>
                <a:latin typeface="Courier New"/>
                <a:ea typeface="Courier New"/>
                <a:cs typeface="Courier New"/>
                <a:sym typeface="Courier New"/>
              </a:rPr>
              <a:t>tag_inexistent</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section</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O sectiune fără titlu care va da warning.</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section</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body</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html</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a:p>
        </p:txBody>
      </p:sp>
      <p:sp>
        <p:nvSpPr>
          <p:cNvPr id="1419" name="Google Shape;1419;p110"/>
          <p:cNvSpPr txBox="1"/>
          <p:nvPr/>
        </p:nvSpPr>
        <p:spPr>
          <a:xfrm>
            <a:off x="5989225" y="1375450"/>
            <a:ext cx="2848500" cy="226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Avem următoarele greșeli:</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nu am specificat limba documentului în tagul html</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Tagurile &lt;b&gt; și &lt;i&gt; nu sunt închise în ordinea corectă</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Folosim un &lt;tag_inexistent&gt; care nu se găsește în standard</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Secțiunea nu are titlu (în rare cazuri nu e greșeală</a:t>
            </a:r>
            <a:endParaRPr>
              <a:solidFill>
                <a:srgbClr val="666666"/>
              </a:solidFill>
            </a:endParaRPr>
          </a:p>
        </p:txBody>
      </p:sp>
      <p:pic>
        <p:nvPicPr>
          <p:cNvPr id="1420" name="Google Shape;1420;p110"/>
          <p:cNvPicPr preferRelativeResize="0"/>
          <p:nvPr/>
        </p:nvPicPr>
        <p:blipFill>
          <a:blip r:embed="rId5">
            <a:alphaModFix/>
          </a:blip>
          <a:stretch>
            <a:fillRect/>
          </a:stretch>
        </p:blipFill>
        <p:spPr>
          <a:xfrm>
            <a:off x="6360300" y="3642800"/>
            <a:ext cx="2332676" cy="7464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424" name="Shape 1424"/>
        <p:cNvGrpSpPr/>
        <p:nvPr/>
      </p:nvGrpSpPr>
      <p:grpSpPr>
        <a:xfrm>
          <a:off x="0" y="0"/>
          <a:ext cx="0" cy="0"/>
          <a:chOff x="0" y="0"/>
          <a:chExt cx="0" cy="0"/>
        </a:xfrm>
      </p:grpSpPr>
      <p:sp>
        <p:nvSpPr>
          <p:cNvPr id="1425" name="Google Shape;1425;p111"/>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Validarea unei pagini HTML - erori(2)</a:t>
            </a:r>
            <a:endParaRPr/>
          </a:p>
        </p:txBody>
      </p:sp>
      <p:sp>
        <p:nvSpPr>
          <p:cNvPr id="1426" name="Google Shape;1426;p111"/>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28" name="Google Shape;1428;p111">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1429" name="Google Shape;1429;p111"/>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1430" name="Google Shape;1430;p111"/>
          <p:cNvSpPr txBox="1"/>
          <p:nvPr/>
        </p:nvSpPr>
        <p:spPr>
          <a:xfrm>
            <a:off x="311700" y="981848"/>
            <a:ext cx="7288200" cy="3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Pentru setările implicite și limbajul HTML5 vom obține outputul:</a:t>
            </a:r>
            <a:endParaRPr>
              <a:solidFill>
                <a:srgbClr val="666666"/>
              </a:solidFill>
            </a:endParaRPr>
          </a:p>
        </p:txBody>
      </p:sp>
      <p:pic>
        <p:nvPicPr>
          <p:cNvPr id="1431" name="Google Shape;1431;p111"/>
          <p:cNvPicPr preferRelativeResize="0"/>
          <p:nvPr/>
        </p:nvPicPr>
        <p:blipFill>
          <a:blip r:embed="rId5">
            <a:alphaModFix/>
          </a:blip>
          <a:stretch>
            <a:fillRect/>
          </a:stretch>
        </p:blipFill>
        <p:spPr>
          <a:xfrm>
            <a:off x="317150" y="1378275"/>
            <a:ext cx="5725541" cy="3387724"/>
          </a:xfrm>
          <a:prstGeom prst="rect">
            <a:avLst/>
          </a:prstGeom>
          <a:noFill/>
          <a:ln>
            <a:noFill/>
          </a:ln>
        </p:spPr>
      </p:pic>
      <p:sp>
        <p:nvSpPr>
          <p:cNvPr id="1432" name="Google Shape;1432;p111"/>
          <p:cNvSpPr/>
          <p:nvPr/>
        </p:nvSpPr>
        <p:spPr>
          <a:xfrm>
            <a:off x="6426325" y="1164900"/>
            <a:ext cx="2406000" cy="393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666666"/>
                </a:solidFill>
              </a:rPr>
              <a:t>Avertisment </a:t>
            </a:r>
            <a:r>
              <a:rPr lang="en" sz="1000">
                <a:solidFill>
                  <a:srgbClr val="666666"/>
                </a:solidFill>
              </a:rPr>
              <a:t>- poate fi ignorat, dar de multe ori arată o greșeală reala în cod.</a:t>
            </a:r>
            <a:endParaRPr sz="800">
              <a:solidFill>
                <a:srgbClr val="666666"/>
              </a:solidFill>
            </a:endParaRPr>
          </a:p>
        </p:txBody>
      </p:sp>
      <p:sp>
        <p:nvSpPr>
          <p:cNvPr id="1433" name="Google Shape;1433;p111"/>
          <p:cNvSpPr/>
          <p:nvPr/>
        </p:nvSpPr>
        <p:spPr>
          <a:xfrm>
            <a:off x="6416150" y="1891700"/>
            <a:ext cx="2406000" cy="681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666666"/>
                </a:solidFill>
              </a:rPr>
              <a:t>Eroare </a:t>
            </a:r>
            <a:r>
              <a:rPr lang="en" sz="1000">
                <a:solidFill>
                  <a:srgbClr val="666666"/>
                </a:solidFill>
              </a:rPr>
              <a:t>- codul nu este conform normelor din standard, cu toate că browserul reușește să afișeze ceva. </a:t>
            </a:r>
            <a:r>
              <a:rPr lang="en" sz="1000" u="sng">
                <a:solidFill>
                  <a:srgbClr val="666666"/>
                </a:solidFill>
              </a:rPr>
              <a:t>Trebuie rezolvată!</a:t>
            </a:r>
            <a:endParaRPr sz="1000" u="sng">
              <a:solidFill>
                <a:srgbClr val="666666"/>
              </a:solidFill>
            </a:endParaRPr>
          </a:p>
        </p:txBody>
      </p:sp>
      <p:sp>
        <p:nvSpPr>
          <p:cNvPr id="1434" name="Google Shape;1434;p111"/>
          <p:cNvSpPr/>
          <p:nvPr/>
        </p:nvSpPr>
        <p:spPr>
          <a:xfrm>
            <a:off x="6426325" y="4097550"/>
            <a:ext cx="2406000" cy="823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666666"/>
                </a:solidFill>
              </a:rPr>
              <a:t>Exemplu de avertisment care nu trebuie neapărat corectat. În cazuri foarte rare, putem avea secțiuni, articole, aside-uri care nu necesită un titlu</a:t>
            </a:r>
            <a:endParaRPr sz="1000">
              <a:solidFill>
                <a:srgbClr val="666666"/>
              </a:solidFill>
            </a:endParaRPr>
          </a:p>
        </p:txBody>
      </p:sp>
      <p:cxnSp>
        <p:nvCxnSpPr>
          <p:cNvPr id="1435" name="Google Shape;1435;p111"/>
          <p:cNvCxnSpPr/>
          <p:nvPr/>
        </p:nvCxnSpPr>
        <p:spPr>
          <a:xfrm flipH="1">
            <a:off x="672950" y="2069600"/>
            <a:ext cx="5743200" cy="274500"/>
          </a:xfrm>
          <a:prstGeom prst="straightConnector1">
            <a:avLst/>
          </a:prstGeom>
          <a:noFill/>
          <a:ln cap="flat" cmpd="sng" w="9525">
            <a:solidFill>
              <a:srgbClr val="FF00FF"/>
            </a:solidFill>
            <a:prstDash val="solid"/>
            <a:round/>
            <a:headEnd len="med" w="med" type="none"/>
            <a:tailEnd len="med" w="med" type="triangle"/>
          </a:ln>
        </p:spPr>
      </p:cxnSp>
      <p:cxnSp>
        <p:nvCxnSpPr>
          <p:cNvPr id="1436" name="Google Shape;1436;p111"/>
          <p:cNvCxnSpPr/>
          <p:nvPr/>
        </p:nvCxnSpPr>
        <p:spPr>
          <a:xfrm flipH="1">
            <a:off x="672950" y="1246175"/>
            <a:ext cx="5743200" cy="274500"/>
          </a:xfrm>
          <a:prstGeom prst="straightConnector1">
            <a:avLst/>
          </a:prstGeom>
          <a:noFill/>
          <a:ln cap="flat" cmpd="sng" w="9525">
            <a:solidFill>
              <a:srgbClr val="FF00FF"/>
            </a:solidFill>
            <a:prstDash val="solid"/>
            <a:round/>
            <a:headEnd len="med" w="med" type="none"/>
            <a:tailEnd len="med" w="med" type="triangle"/>
          </a:ln>
        </p:spPr>
      </p:cxnSp>
      <p:sp>
        <p:nvSpPr>
          <p:cNvPr id="1437" name="Google Shape;1437;p111"/>
          <p:cNvSpPr/>
          <p:nvPr/>
        </p:nvSpPr>
        <p:spPr>
          <a:xfrm>
            <a:off x="2899100" y="2344100"/>
            <a:ext cx="1911000" cy="250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666666"/>
                </a:solidFill>
              </a:rPr>
              <a:t>Text explicativ</a:t>
            </a:r>
            <a:r>
              <a:rPr lang="en" sz="1000">
                <a:solidFill>
                  <a:srgbClr val="666666"/>
                </a:solidFill>
              </a:rPr>
              <a:t> pentru </a:t>
            </a:r>
            <a:r>
              <a:rPr b="1" lang="en" sz="1000">
                <a:solidFill>
                  <a:srgbClr val="666666"/>
                </a:solidFill>
              </a:rPr>
              <a:t>eroare</a:t>
            </a:r>
            <a:endParaRPr b="1" sz="1000" u="sng">
              <a:solidFill>
                <a:srgbClr val="666666"/>
              </a:solidFill>
            </a:endParaRPr>
          </a:p>
        </p:txBody>
      </p:sp>
      <p:sp>
        <p:nvSpPr>
          <p:cNvPr id="1438" name="Google Shape;1438;p111"/>
          <p:cNvSpPr/>
          <p:nvPr/>
        </p:nvSpPr>
        <p:spPr>
          <a:xfrm>
            <a:off x="4572000" y="2783800"/>
            <a:ext cx="3296700" cy="250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666666"/>
                </a:solidFill>
              </a:rPr>
              <a:t>Zona de cod</a:t>
            </a:r>
            <a:r>
              <a:rPr lang="en" sz="1000">
                <a:solidFill>
                  <a:srgbClr val="666666"/>
                </a:solidFill>
              </a:rPr>
              <a:t> în care se găsește </a:t>
            </a:r>
            <a:r>
              <a:rPr b="1" lang="en" sz="1000">
                <a:solidFill>
                  <a:srgbClr val="666666"/>
                </a:solidFill>
              </a:rPr>
              <a:t>eroarea </a:t>
            </a:r>
            <a:r>
              <a:rPr lang="en" sz="1000">
                <a:solidFill>
                  <a:srgbClr val="666666"/>
                </a:solidFill>
              </a:rPr>
              <a:t>(între ce linii)</a:t>
            </a:r>
            <a:endParaRPr sz="1000" u="sng">
              <a:solidFill>
                <a:srgbClr val="666666"/>
              </a:solidFill>
            </a:endParaRPr>
          </a:p>
        </p:txBody>
      </p:sp>
      <p:sp>
        <p:nvSpPr>
          <p:cNvPr id="1439" name="Google Shape;1439;p111"/>
          <p:cNvSpPr/>
          <p:nvPr/>
        </p:nvSpPr>
        <p:spPr>
          <a:xfrm>
            <a:off x="1963675" y="3187725"/>
            <a:ext cx="2060100" cy="250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666666"/>
                </a:solidFill>
              </a:rPr>
              <a:t>Citat</a:t>
            </a:r>
            <a:r>
              <a:rPr lang="en" sz="1000">
                <a:solidFill>
                  <a:srgbClr val="666666"/>
                </a:solidFill>
              </a:rPr>
              <a:t> din cod, ilustrând </a:t>
            </a:r>
            <a:r>
              <a:rPr b="1" lang="en" sz="1000">
                <a:solidFill>
                  <a:srgbClr val="666666"/>
                </a:solidFill>
              </a:rPr>
              <a:t>greșeala</a:t>
            </a:r>
            <a:endParaRPr b="1" sz="1000" u="sng">
              <a:solidFill>
                <a:srgbClr val="666666"/>
              </a:solidFill>
            </a:endParaRPr>
          </a:p>
        </p:txBody>
      </p:sp>
      <p:cxnSp>
        <p:nvCxnSpPr>
          <p:cNvPr id="1440" name="Google Shape;1440;p111"/>
          <p:cNvCxnSpPr>
            <a:stCxn id="1437" idx="1"/>
          </p:cNvCxnSpPr>
          <p:nvPr/>
        </p:nvCxnSpPr>
        <p:spPr>
          <a:xfrm flipH="1">
            <a:off x="1414700" y="2469350"/>
            <a:ext cx="1484400" cy="423600"/>
          </a:xfrm>
          <a:prstGeom prst="straightConnector1">
            <a:avLst/>
          </a:prstGeom>
          <a:noFill/>
          <a:ln cap="flat" cmpd="sng" w="9525">
            <a:solidFill>
              <a:srgbClr val="FF00FF"/>
            </a:solidFill>
            <a:prstDash val="solid"/>
            <a:round/>
            <a:headEnd len="med" w="med" type="none"/>
            <a:tailEnd len="med" w="med" type="triangle"/>
          </a:ln>
        </p:spPr>
      </p:cxnSp>
      <p:cxnSp>
        <p:nvCxnSpPr>
          <p:cNvPr id="1441" name="Google Shape;1441;p111"/>
          <p:cNvCxnSpPr>
            <a:stCxn id="1438" idx="1"/>
          </p:cNvCxnSpPr>
          <p:nvPr/>
        </p:nvCxnSpPr>
        <p:spPr>
          <a:xfrm flipH="1">
            <a:off x="2065500" y="2909050"/>
            <a:ext cx="2506500" cy="166800"/>
          </a:xfrm>
          <a:prstGeom prst="straightConnector1">
            <a:avLst/>
          </a:prstGeom>
          <a:noFill/>
          <a:ln cap="flat" cmpd="sng" w="9525">
            <a:solidFill>
              <a:srgbClr val="FF00FF"/>
            </a:solidFill>
            <a:prstDash val="solid"/>
            <a:round/>
            <a:headEnd len="med" w="med" type="none"/>
            <a:tailEnd len="med" w="med" type="triangle"/>
          </a:ln>
        </p:spPr>
      </p:cxnSp>
      <p:cxnSp>
        <p:nvCxnSpPr>
          <p:cNvPr id="1442" name="Google Shape;1442;p111"/>
          <p:cNvCxnSpPr>
            <a:stCxn id="1439" idx="1"/>
          </p:cNvCxnSpPr>
          <p:nvPr/>
        </p:nvCxnSpPr>
        <p:spPr>
          <a:xfrm rot="10800000">
            <a:off x="1201375" y="3269175"/>
            <a:ext cx="762300" cy="43800"/>
          </a:xfrm>
          <a:prstGeom prst="straightConnector1">
            <a:avLst/>
          </a:prstGeom>
          <a:noFill/>
          <a:ln cap="flat" cmpd="sng" w="9525">
            <a:solidFill>
              <a:srgbClr val="FF00FF"/>
            </a:solidFill>
            <a:prstDash val="solid"/>
            <a:round/>
            <a:headEnd len="med" w="med" type="none"/>
            <a:tailEnd len="med" w="med" type="triangle"/>
          </a:ln>
        </p:spPr>
      </p:cxnSp>
      <p:cxnSp>
        <p:nvCxnSpPr>
          <p:cNvPr id="1443" name="Google Shape;1443;p111"/>
          <p:cNvCxnSpPr>
            <a:stCxn id="1434" idx="1"/>
          </p:cNvCxnSpPr>
          <p:nvPr/>
        </p:nvCxnSpPr>
        <p:spPr>
          <a:xfrm flipH="1">
            <a:off x="3000625" y="4509150"/>
            <a:ext cx="3425700" cy="10200"/>
          </a:xfrm>
          <a:prstGeom prst="straightConnector1">
            <a:avLst/>
          </a:prstGeom>
          <a:noFill/>
          <a:ln cap="flat" cmpd="sng" w="9525">
            <a:solidFill>
              <a:srgbClr val="FF00FF"/>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